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 id="2147483679" r:id="rId5"/>
    <p:sldMasterId id="2147483718" r:id="rId6"/>
    <p:sldMasterId id="2147483725" r:id="rId7"/>
    <p:sldMasterId id="2147483728" r:id="rId8"/>
  </p:sldMasterIdLst>
  <p:notesMasterIdLst>
    <p:notesMasterId r:id="rId44"/>
  </p:notesMasterIdLst>
  <p:handoutMasterIdLst>
    <p:handoutMasterId r:id="rId45"/>
  </p:handoutMasterIdLst>
  <p:sldIdLst>
    <p:sldId id="256" r:id="rId9"/>
    <p:sldId id="262" r:id="rId10"/>
    <p:sldId id="263" r:id="rId11"/>
    <p:sldId id="257" r:id="rId12"/>
    <p:sldId id="273" r:id="rId13"/>
    <p:sldId id="274" r:id="rId14"/>
    <p:sldId id="275" r:id="rId15"/>
    <p:sldId id="270" r:id="rId16"/>
    <p:sldId id="268" r:id="rId17"/>
    <p:sldId id="271" r:id="rId18"/>
    <p:sldId id="272" r:id="rId19"/>
    <p:sldId id="276" r:id="rId20"/>
    <p:sldId id="269" r:id="rId21"/>
    <p:sldId id="258" r:id="rId22"/>
    <p:sldId id="277" r:id="rId23"/>
    <p:sldId id="278" r:id="rId24"/>
    <p:sldId id="261" r:id="rId25"/>
    <p:sldId id="2145706681" r:id="rId26"/>
    <p:sldId id="322" r:id="rId27"/>
    <p:sldId id="2145706668" r:id="rId28"/>
    <p:sldId id="2145706669" r:id="rId29"/>
    <p:sldId id="2145706671" r:id="rId30"/>
    <p:sldId id="2145706672" r:id="rId31"/>
    <p:sldId id="2145706679" r:id="rId32"/>
    <p:sldId id="2145706670" r:id="rId33"/>
    <p:sldId id="2145706673" r:id="rId34"/>
    <p:sldId id="2145706680" r:id="rId35"/>
    <p:sldId id="2145706675" r:id="rId36"/>
    <p:sldId id="2431" r:id="rId37"/>
    <p:sldId id="2406" r:id="rId38"/>
    <p:sldId id="2513" r:id="rId39"/>
    <p:sldId id="2145706676" r:id="rId40"/>
    <p:sldId id="2145706678" r:id="rId41"/>
    <p:sldId id="2399" r:id="rId42"/>
    <p:sldId id="243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008000"/>
    <a:srgbClr val="2C567A"/>
    <a:srgbClr val="660066"/>
    <a:srgbClr val="CC6600"/>
    <a:srgbClr val="006600"/>
    <a:srgbClr val="FF9900"/>
    <a:srgbClr val="FFCC99"/>
    <a:srgbClr val="FF33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9" autoAdjust="0"/>
    <p:restoredTop sz="87949" autoAdjust="0"/>
  </p:normalViewPr>
  <p:slideViewPr>
    <p:cSldViewPr snapToGrid="0" showGuides="1">
      <p:cViewPr varScale="1">
        <p:scale>
          <a:sx n="68" d="100"/>
          <a:sy n="68" d="100"/>
        </p:scale>
        <p:origin x="568" y="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2262D0-FD41-488F-AF43-FEAC9443CE8A}" type="doc">
      <dgm:prSet loTypeId="urn:microsoft.com/office/officeart/2005/8/layout/hProcess6" loCatId="process" qsTypeId="urn:microsoft.com/office/officeart/2005/8/quickstyle/3d2" qsCatId="3D" csTypeId="urn:microsoft.com/office/officeart/2005/8/colors/colorful2" csCatId="colorful" phldr="1"/>
      <dgm:spPr/>
      <dgm:t>
        <a:bodyPr/>
        <a:lstStyle/>
        <a:p>
          <a:endParaRPr lang="en-US"/>
        </a:p>
      </dgm:t>
    </dgm:pt>
    <dgm:pt modelId="{BFAC642C-AC27-483D-B9BD-6BDBEEB634DD}">
      <dgm:prSet phldrT="[Text]"/>
      <dgm:spPr/>
      <dgm:t>
        <a:bodyPr/>
        <a:lstStyle/>
        <a:p>
          <a:r>
            <a:rPr lang="en-US" dirty="0"/>
            <a:t>WHAT</a:t>
          </a:r>
        </a:p>
      </dgm:t>
    </dgm:pt>
    <dgm:pt modelId="{7621575C-CF26-44BE-BFA9-BFAF39E8D64B}" type="parTrans" cxnId="{E47536F9-6B19-4FCE-ADDD-068C84B67C9A}">
      <dgm:prSet/>
      <dgm:spPr/>
      <dgm:t>
        <a:bodyPr/>
        <a:lstStyle/>
        <a:p>
          <a:endParaRPr lang="en-US"/>
        </a:p>
      </dgm:t>
    </dgm:pt>
    <dgm:pt modelId="{9F2236DB-22F5-4E40-A9EA-04DA47643820}" type="sibTrans" cxnId="{E47536F9-6B19-4FCE-ADDD-068C84B67C9A}">
      <dgm:prSet/>
      <dgm:spPr/>
      <dgm:t>
        <a:bodyPr/>
        <a:lstStyle/>
        <a:p>
          <a:endParaRPr lang="en-US"/>
        </a:p>
      </dgm:t>
    </dgm:pt>
    <dgm:pt modelId="{920C8641-9CD2-4C70-A5CB-70695019B7B6}">
      <dgm:prSet phldrT="[Text]" custT="1"/>
      <dgm:spPr/>
      <dgm:t>
        <a:bodyPr/>
        <a:lstStyle/>
        <a:p>
          <a:r>
            <a:rPr lang="en-US" sz="1600" b="1" dirty="0">
              <a:latin typeface="Aharoni" panose="02010803020104030203" pitchFamily="2" charset="-79"/>
              <a:cs typeface="Aharoni" panose="02010803020104030203" pitchFamily="2" charset="-79"/>
            </a:rPr>
            <a:t>What does it mean to be diverse?</a:t>
          </a:r>
        </a:p>
      </dgm:t>
    </dgm:pt>
    <dgm:pt modelId="{D1835764-A38A-4F0C-823C-12250B354AEA}" type="parTrans" cxnId="{AD6DD30B-67DD-4998-9705-C5D49F0C8381}">
      <dgm:prSet/>
      <dgm:spPr/>
      <dgm:t>
        <a:bodyPr/>
        <a:lstStyle/>
        <a:p>
          <a:endParaRPr lang="en-US"/>
        </a:p>
      </dgm:t>
    </dgm:pt>
    <dgm:pt modelId="{055E004B-4213-4FE3-A538-632910C79727}" type="sibTrans" cxnId="{AD6DD30B-67DD-4998-9705-C5D49F0C8381}">
      <dgm:prSet/>
      <dgm:spPr/>
      <dgm:t>
        <a:bodyPr/>
        <a:lstStyle/>
        <a:p>
          <a:endParaRPr lang="en-US"/>
        </a:p>
      </dgm:t>
    </dgm:pt>
    <dgm:pt modelId="{0B903FD2-EDD9-4194-B0AC-89BA9B3D1B9D}">
      <dgm:prSet phldrT="[Text]"/>
      <dgm:spPr/>
      <dgm:t>
        <a:bodyPr/>
        <a:lstStyle/>
        <a:p>
          <a:r>
            <a:rPr lang="en-US" dirty="0"/>
            <a:t>WHY</a:t>
          </a:r>
        </a:p>
      </dgm:t>
    </dgm:pt>
    <dgm:pt modelId="{4F3BA305-32D7-47F6-A233-317810DC1AF0}" type="parTrans" cxnId="{7725B8A7-FA67-46DB-9A2F-DBED3ADC7D5E}">
      <dgm:prSet/>
      <dgm:spPr/>
      <dgm:t>
        <a:bodyPr/>
        <a:lstStyle/>
        <a:p>
          <a:endParaRPr lang="en-US"/>
        </a:p>
      </dgm:t>
    </dgm:pt>
    <dgm:pt modelId="{0A8A89A9-18DA-462B-9D0F-91C87B63FE11}" type="sibTrans" cxnId="{7725B8A7-FA67-46DB-9A2F-DBED3ADC7D5E}">
      <dgm:prSet/>
      <dgm:spPr/>
      <dgm:t>
        <a:bodyPr/>
        <a:lstStyle/>
        <a:p>
          <a:endParaRPr lang="en-US"/>
        </a:p>
      </dgm:t>
    </dgm:pt>
    <dgm:pt modelId="{1A03532B-7498-4579-972B-DC9738A80F35}">
      <dgm:prSet phldrT="[Text]" custT="1"/>
      <dgm:spPr/>
      <dgm:t>
        <a:bodyPr/>
        <a:lstStyle/>
        <a:p>
          <a:r>
            <a:rPr lang="en-US" sz="1600" b="1" dirty="0">
              <a:solidFill>
                <a:schemeClr val="tx2">
                  <a:lumMod val="75000"/>
                </a:schemeClr>
              </a:solidFill>
              <a:latin typeface="Aharoni" panose="02010803020104030203" pitchFamily="2" charset="-79"/>
              <a:cs typeface="Aharoni" panose="02010803020104030203" pitchFamily="2" charset="-79"/>
            </a:rPr>
            <a:t>Why is health equity important?</a:t>
          </a:r>
        </a:p>
      </dgm:t>
    </dgm:pt>
    <dgm:pt modelId="{BBBA30B4-2429-4975-AC6E-609D884876C1}" type="parTrans" cxnId="{BEB460E7-AF61-4470-995A-331C812D6DD7}">
      <dgm:prSet/>
      <dgm:spPr/>
      <dgm:t>
        <a:bodyPr/>
        <a:lstStyle/>
        <a:p>
          <a:endParaRPr lang="en-US"/>
        </a:p>
      </dgm:t>
    </dgm:pt>
    <dgm:pt modelId="{E9F4B064-8D72-4744-8EA8-716570670224}" type="sibTrans" cxnId="{BEB460E7-AF61-4470-995A-331C812D6DD7}">
      <dgm:prSet/>
      <dgm:spPr/>
      <dgm:t>
        <a:bodyPr/>
        <a:lstStyle/>
        <a:p>
          <a:endParaRPr lang="en-US"/>
        </a:p>
      </dgm:t>
    </dgm:pt>
    <dgm:pt modelId="{B01F4305-4DB4-4269-B63D-3C2B25268758}">
      <dgm:prSet phldrT="[Text]"/>
      <dgm:spPr/>
      <dgm:t>
        <a:bodyPr/>
        <a:lstStyle/>
        <a:p>
          <a:r>
            <a:rPr lang="en-US" dirty="0"/>
            <a:t>HOW</a:t>
          </a:r>
        </a:p>
      </dgm:t>
    </dgm:pt>
    <dgm:pt modelId="{3817F137-0446-441A-8FE3-97F9B4897ECB}" type="parTrans" cxnId="{12480A10-C2A5-401C-86D5-CCC700590905}">
      <dgm:prSet/>
      <dgm:spPr/>
      <dgm:t>
        <a:bodyPr/>
        <a:lstStyle/>
        <a:p>
          <a:endParaRPr lang="en-US"/>
        </a:p>
      </dgm:t>
    </dgm:pt>
    <dgm:pt modelId="{692FDFE1-9F5A-493E-A00A-1586AB27AD32}" type="sibTrans" cxnId="{12480A10-C2A5-401C-86D5-CCC700590905}">
      <dgm:prSet/>
      <dgm:spPr/>
      <dgm:t>
        <a:bodyPr/>
        <a:lstStyle/>
        <a:p>
          <a:endParaRPr lang="en-US"/>
        </a:p>
      </dgm:t>
    </dgm:pt>
    <dgm:pt modelId="{74CC54B1-36CA-40BB-BB99-AC838F14BAE5}">
      <dgm:prSet phldrT="[Text]" custT="1"/>
      <dgm:spPr/>
      <dgm:t>
        <a:bodyPr/>
        <a:lstStyle/>
        <a:p>
          <a:r>
            <a:rPr lang="en-US" sz="1600" b="1" dirty="0">
              <a:solidFill>
                <a:srgbClr val="7030A0"/>
              </a:solidFill>
              <a:latin typeface="Aharoni" panose="02010803020104030203" pitchFamily="2" charset="-79"/>
              <a:cs typeface="Aharoni" panose="02010803020104030203" pitchFamily="2" charset="-79"/>
            </a:rPr>
            <a:t>How do we make sustainable change?</a:t>
          </a:r>
        </a:p>
      </dgm:t>
    </dgm:pt>
    <dgm:pt modelId="{E5C201B4-D253-44D5-A05C-B87720809337}" type="parTrans" cxnId="{E847D732-0CAA-46D0-9589-539E8596A5A9}">
      <dgm:prSet/>
      <dgm:spPr/>
      <dgm:t>
        <a:bodyPr/>
        <a:lstStyle/>
        <a:p>
          <a:endParaRPr lang="en-US"/>
        </a:p>
      </dgm:t>
    </dgm:pt>
    <dgm:pt modelId="{E6D2A2AF-17C6-4739-8BB1-8C2CC64BFA15}" type="sibTrans" cxnId="{E847D732-0CAA-46D0-9589-539E8596A5A9}">
      <dgm:prSet/>
      <dgm:spPr/>
      <dgm:t>
        <a:bodyPr/>
        <a:lstStyle/>
        <a:p>
          <a:endParaRPr lang="en-US"/>
        </a:p>
      </dgm:t>
    </dgm:pt>
    <dgm:pt modelId="{03A1A442-0BFB-4B65-92A5-6463EB5DFA0B}">
      <dgm:prSet phldrT="[Text]" custT="1"/>
      <dgm:spPr/>
      <dgm:t>
        <a:bodyPr/>
        <a:lstStyle/>
        <a:p>
          <a:r>
            <a:rPr lang="en-US" sz="1600" b="1" dirty="0">
              <a:solidFill>
                <a:schemeClr val="bg2">
                  <a:lumMod val="25000"/>
                </a:schemeClr>
              </a:solidFill>
              <a:latin typeface="Aharoni" panose="02010803020104030203" pitchFamily="2" charset="-79"/>
              <a:cs typeface="Aharoni" panose="02010803020104030203" pitchFamily="2" charset="-79"/>
            </a:rPr>
            <a:t>How do we create a culture of respect and belonging?</a:t>
          </a:r>
        </a:p>
      </dgm:t>
    </dgm:pt>
    <dgm:pt modelId="{02D8A98C-CEB2-40CD-9CA3-00249B899460}" type="parTrans" cxnId="{3E15E20F-3E88-439F-A0F1-82C2EB087B10}">
      <dgm:prSet/>
      <dgm:spPr/>
      <dgm:t>
        <a:bodyPr/>
        <a:lstStyle/>
        <a:p>
          <a:endParaRPr lang="en-US"/>
        </a:p>
      </dgm:t>
    </dgm:pt>
    <dgm:pt modelId="{60F2A860-BA91-46D9-BC0A-487185013C0C}" type="sibTrans" cxnId="{3E15E20F-3E88-439F-A0F1-82C2EB087B10}">
      <dgm:prSet/>
      <dgm:spPr/>
      <dgm:t>
        <a:bodyPr/>
        <a:lstStyle/>
        <a:p>
          <a:endParaRPr lang="en-US"/>
        </a:p>
      </dgm:t>
    </dgm:pt>
    <dgm:pt modelId="{8B685B7C-FD86-490C-AF0D-D53667CD9299}">
      <dgm:prSet phldrT="[Text]" custT="1"/>
      <dgm:spPr/>
      <dgm:t>
        <a:bodyPr/>
        <a:lstStyle/>
        <a:p>
          <a:r>
            <a:rPr lang="en-US" sz="1600" b="1" dirty="0">
              <a:solidFill>
                <a:schemeClr val="accent6">
                  <a:lumMod val="50000"/>
                </a:schemeClr>
              </a:solidFill>
              <a:latin typeface="Aharoni" panose="02010803020104030203" pitchFamily="2" charset="-79"/>
              <a:cs typeface="Aharoni" panose="02010803020104030203" pitchFamily="2" charset="-79"/>
            </a:rPr>
            <a:t>What is inclusion?</a:t>
          </a:r>
        </a:p>
      </dgm:t>
    </dgm:pt>
    <dgm:pt modelId="{FEEE3FF1-34C9-439B-B724-C7CCC5F0F2BC}" type="parTrans" cxnId="{9A851BC3-08FB-404D-8F98-53C00BD38A6F}">
      <dgm:prSet/>
      <dgm:spPr/>
      <dgm:t>
        <a:bodyPr/>
        <a:lstStyle/>
        <a:p>
          <a:endParaRPr lang="en-US"/>
        </a:p>
      </dgm:t>
    </dgm:pt>
    <dgm:pt modelId="{9A5C23F8-67BB-47A9-B852-7EA944BE3CFC}" type="sibTrans" cxnId="{9A851BC3-08FB-404D-8F98-53C00BD38A6F}">
      <dgm:prSet/>
      <dgm:spPr/>
      <dgm:t>
        <a:bodyPr/>
        <a:lstStyle/>
        <a:p>
          <a:endParaRPr lang="en-US"/>
        </a:p>
      </dgm:t>
    </dgm:pt>
    <dgm:pt modelId="{8ED17311-43A9-4F40-8356-DCC6E9934E13}">
      <dgm:prSet phldrT="[Text]" custT="1"/>
      <dgm:spPr/>
      <dgm:t>
        <a:bodyPr/>
        <a:lstStyle/>
        <a:p>
          <a:r>
            <a:rPr lang="en-US" sz="1600" b="1" dirty="0">
              <a:solidFill>
                <a:schemeClr val="tx2">
                  <a:lumMod val="75000"/>
                </a:schemeClr>
              </a:solidFill>
              <a:latin typeface="Aharoni" panose="02010803020104030203" pitchFamily="2" charset="-79"/>
              <a:cs typeface="Aharoni" panose="02010803020104030203" pitchFamily="2" charset="-79"/>
            </a:rPr>
            <a:t>Equity vs. Equality?</a:t>
          </a:r>
        </a:p>
      </dgm:t>
    </dgm:pt>
    <dgm:pt modelId="{06A8F8F8-02A8-4013-8547-FDA5D14A903F}" type="parTrans" cxnId="{99C1D6CF-0F75-4275-910C-F91680C7D2E2}">
      <dgm:prSet/>
      <dgm:spPr/>
      <dgm:t>
        <a:bodyPr/>
        <a:lstStyle/>
        <a:p>
          <a:endParaRPr lang="en-US"/>
        </a:p>
      </dgm:t>
    </dgm:pt>
    <dgm:pt modelId="{73B508AE-97B6-4484-B53F-FFF22AA41438}" type="sibTrans" cxnId="{99C1D6CF-0F75-4275-910C-F91680C7D2E2}">
      <dgm:prSet/>
      <dgm:spPr/>
      <dgm:t>
        <a:bodyPr/>
        <a:lstStyle/>
        <a:p>
          <a:endParaRPr lang="en-US"/>
        </a:p>
      </dgm:t>
    </dgm:pt>
    <dgm:pt modelId="{B1989542-BFC5-469D-86BD-901DC50AAB7B}">
      <dgm:prSet phldrT="[Text]" custT="1"/>
      <dgm:spPr/>
      <dgm:t>
        <a:bodyPr/>
        <a:lstStyle/>
        <a:p>
          <a:r>
            <a:rPr lang="en-US" sz="1600" b="1" dirty="0">
              <a:solidFill>
                <a:schemeClr val="accent2">
                  <a:lumMod val="50000"/>
                </a:schemeClr>
              </a:solidFill>
              <a:latin typeface="Aharoni" panose="02010803020104030203" pitchFamily="2" charset="-79"/>
              <a:cs typeface="Aharoni" panose="02010803020104030203" pitchFamily="2" charset="-79"/>
            </a:rPr>
            <a:t>Why does diversity matter to patients and learners?</a:t>
          </a:r>
        </a:p>
      </dgm:t>
    </dgm:pt>
    <dgm:pt modelId="{AA598F10-A245-4313-A2E7-C38E6C57D23F}" type="parTrans" cxnId="{2701E9B5-B524-404D-B6C7-70A5621783D6}">
      <dgm:prSet/>
      <dgm:spPr/>
      <dgm:t>
        <a:bodyPr/>
        <a:lstStyle/>
        <a:p>
          <a:endParaRPr lang="en-US"/>
        </a:p>
      </dgm:t>
    </dgm:pt>
    <dgm:pt modelId="{83FDDCCE-6CD3-40C5-8378-D7639B6B1D12}" type="sibTrans" cxnId="{2701E9B5-B524-404D-B6C7-70A5621783D6}">
      <dgm:prSet/>
      <dgm:spPr/>
      <dgm:t>
        <a:bodyPr/>
        <a:lstStyle/>
        <a:p>
          <a:endParaRPr lang="en-US"/>
        </a:p>
      </dgm:t>
    </dgm:pt>
    <dgm:pt modelId="{BD41A74D-9F4B-499A-BF47-44987147B5C3}" type="pres">
      <dgm:prSet presAssocID="{A22262D0-FD41-488F-AF43-FEAC9443CE8A}" presName="theList" presStyleCnt="0">
        <dgm:presLayoutVars>
          <dgm:dir/>
          <dgm:animLvl val="lvl"/>
          <dgm:resizeHandles val="exact"/>
        </dgm:presLayoutVars>
      </dgm:prSet>
      <dgm:spPr/>
    </dgm:pt>
    <dgm:pt modelId="{F82F5E41-3DC6-4789-802C-6485DAA3CE10}" type="pres">
      <dgm:prSet presAssocID="{BFAC642C-AC27-483D-B9BD-6BDBEEB634DD}" presName="compNode" presStyleCnt="0"/>
      <dgm:spPr/>
    </dgm:pt>
    <dgm:pt modelId="{8C842664-C547-4182-94C5-C8E5A7E26D87}" type="pres">
      <dgm:prSet presAssocID="{BFAC642C-AC27-483D-B9BD-6BDBEEB634DD}" presName="noGeometry" presStyleCnt="0"/>
      <dgm:spPr/>
    </dgm:pt>
    <dgm:pt modelId="{7F51BC88-263F-46DD-B23A-81F1EAFC3ACA}" type="pres">
      <dgm:prSet presAssocID="{BFAC642C-AC27-483D-B9BD-6BDBEEB634DD}" presName="childTextVisible" presStyleLbl="bgAccFollowNode1" presStyleIdx="0" presStyleCnt="3">
        <dgm:presLayoutVars>
          <dgm:bulletEnabled val="1"/>
        </dgm:presLayoutVars>
      </dgm:prSet>
      <dgm:spPr/>
    </dgm:pt>
    <dgm:pt modelId="{48CE71F9-4157-4CA8-BE23-13C0FE3E88A4}" type="pres">
      <dgm:prSet presAssocID="{BFAC642C-AC27-483D-B9BD-6BDBEEB634DD}" presName="childTextHidden" presStyleLbl="bgAccFollowNode1" presStyleIdx="0" presStyleCnt="3"/>
      <dgm:spPr/>
    </dgm:pt>
    <dgm:pt modelId="{5FD240F5-EA0C-4E00-B4CF-270E120325A4}" type="pres">
      <dgm:prSet presAssocID="{BFAC642C-AC27-483D-B9BD-6BDBEEB634DD}" presName="parentText" presStyleLbl="node1" presStyleIdx="0" presStyleCnt="3">
        <dgm:presLayoutVars>
          <dgm:chMax val="1"/>
          <dgm:bulletEnabled val="1"/>
        </dgm:presLayoutVars>
      </dgm:prSet>
      <dgm:spPr/>
    </dgm:pt>
    <dgm:pt modelId="{CCBFBE0E-D328-4C4C-8A3A-74C1E698A234}" type="pres">
      <dgm:prSet presAssocID="{BFAC642C-AC27-483D-B9BD-6BDBEEB634DD}" presName="aSpace" presStyleCnt="0"/>
      <dgm:spPr/>
    </dgm:pt>
    <dgm:pt modelId="{C68206A2-7CB7-4B70-91F9-D6841A6F413B}" type="pres">
      <dgm:prSet presAssocID="{0B903FD2-EDD9-4194-B0AC-89BA9B3D1B9D}" presName="compNode" presStyleCnt="0"/>
      <dgm:spPr/>
    </dgm:pt>
    <dgm:pt modelId="{EADAE129-4C79-417E-8BEE-9E9A7A6A600E}" type="pres">
      <dgm:prSet presAssocID="{0B903FD2-EDD9-4194-B0AC-89BA9B3D1B9D}" presName="noGeometry" presStyleCnt="0"/>
      <dgm:spPr/>
    </dgm:pt>
    <dgm:pt modelId="{BC683AA9-5F53-42AA-88E2-7043F959A979}" type="pres">
      <dgm:prSet presAssocID="{0B903FD2-EDD9-4194-B0AC-89BA9B3D1B9D}" presName="childTextVisible" presStyleLbl="bgAccFollowNode1" presStyleIdx="1" presStyleCnt="3">
        <dgm:presLayoutVars>
          <dgm:bulletEnabled val="1"/>
        </dgm:presLayoutVars>
      </dgm:prSet>
      <dgm:spPr/>
    </dgm:pt>
    <dgm:pt modelId="{74664440-57FA-4DE3-A172-81FD4399E075}" type="pres">
      <dgm:prSet presAssocID="{0B903FD2-EDD9-4194-B0AC-89BA9B3D1B9D}" presName="childTextHidden" presStyleLbl="bgAccFollowNode1" presStyleIdx="1" presStyleCnt="3"/>
      <dgm:spPr/>
    </dgm:pt>
    <dgm:pt modelId="{CFD868E8-5745-4B8F-A593-077A989553B5}" type="pres">
      <dgm:prSet presAssocID="{0B903FD2-EDD9-4194-B0AC-89BA9B3D1B9D}" presName="parentText" presStyleLbl="node1" presStyleIdx="1" presStyleCnt="3">
        <dgm:presLayoutVars>
          <dgm:chMax val="1"/>
          <dgm:bulletEnabled val="1"/>
        </dgm:presLayoutVars>
      </dgm:prSet>
      <dgm:spPr/>
    </dgm:pt>
    <dgm:pt modelId="{5E67A1A4-39E6-43C2-ABB4-09032AC456FE}" type="pres">
      <dgm:prSet presAssocID="{0B903FD2-EDD9-4194-B0AC-89BA9B3D1B9D}" presName="aSpace" presStyleCnt="0"/>
      <dgm:spPr/>
    </dgm:pt>
    <dgm:pt modelId="{83181924-FB0D-443F-9B9E-7514B2DE0CB1}" type="pres">
      <dgm:prSet presAssocID="{B01F4305-4DB4-4269-B63D-3C2B25268758}" presName="compNode" presStyleCnt="0"/>
      <dgm:spPr/>
    </dgm:pt>
    <dgm:pt modelId="{83217760-5E4D-4798-9CF2-0D591768C539}" type="pres">
      <dgm:prSet presAssocID="{B01F4305-4DB4-4269-B63D-3C2B25268758}" presName="noGeometry" presStyleCnt="0"/>
      <dgm:spPr/>
    </dgm:pt>
    <dgm:pt modelId="{D9130F7B-EA47-41CB-94A0-B2EB1DFE61C7}" type="pres">
      <dgm:prSet presAssocID="{B01F4305-4DB4-4269-B63D-3C2B25268758}" presName="childTextVisible" presStyleLbl="bgAccFollowNode1" presStyleIdx="2" presStyleCnt="3">
        <dgm:presLayoutVars>
          <dgm:bulletEnabled val="1"/>
        </dgm:presLayoutVars>
      </dgm:prSet>
      <dgm:spPr/>
    </dgm:pt>
    <dgm:pt modelId="{68C51345-8D83-4996-9CFD-F0726205F1C8}" type="pres">
      <dgm:prSet presAssocID="{B01F4305-4DB4-4269-B63D-3C2B25268758}" presName="childTextHidden" presStyleLbl="bgAccFollowNode1" presStyleIdx="2" presStyleCnt="3"/>
      <dgm:spPr/>
    </dgm:pt>
    <dgm:pt modelId="{91984C30-D47A-4BA4-95D9-D25729EC1387}" type="pres">
      <dgm:prSet presAssocID="{B01F4305-4DB4-4269-B63D-3C2B25268758}" presName="parentText" presStyleLbl="node1" presStyleIdx="2" presStyleCnt="3">
        <dgm:presLayoutVars>
          <dgm:chMax val="1"/>
          <dgm:bulletEnabled val="1"/>
        </dgm:presLayoutVars>
      </dgm:prSet>
      <dgm:spPr/>
    </dgm:pt>
  </dgm:ptLst>
  <dgm:cxnLst>
    <dgm:cxn modelId="{AD6DD30B-67DD-4998-9705-C5D49F0C8381}" srcId="{BFAC642C-AC27-483D-B9BD-6BDBEEB634DD}" destId="{920C8641-9CD2-4C70-A5CB-70695019B7B6}" srcOrd="0" destOrd="0" parTransId="{D1835764-A38A-4F0C-823C-12250B354AEA}" sibTransId="{055E004B-4213-4FE3-A538-632910C79727}"/>
    <dgm:cxn modelId="{3E15E20F-3E88-439F-A0F1-82C2EB087B10}" srcId="{B01F4305-4DB4-4269-B63D-3C2B25268758}" destId="{03A1A442-0BFB-4B65-92A5-6463EB5DFA0B}" srcOrd="1" destOrd="0" parTransId="{02D8A98C-CEB2-40CD-9CA3-00249B899460}" sibTransId="{60F2A860-BA91-46D9-BC0A-487185013C0C}"/>
    <dgm:cxn modelId="{12480A10-C2A5-401C-86D5-CCC700590905}" srcId="{A22262D0-FD41-488F-AF43-FEAC9443CE8A}" destId="{B01F4305-4DB4-4269-B63D-3C2B25268758}" srcOrd="2" destOrd="0" parTransId="{3817F137-0446-441A-8FE3-97F9B4897ECB}" sibTransId="{692FDFE1-9F5A-493E-A00A-1586AB27AD32}"/>
    <dgm:cxn modelId="{5A8EBC17-2422-42FB-B511-5EA55AF434D6}" type="presOf" srcId="{B1989542-BFC5-469D-86BD-901DC50AAB7B}" destId="{74664440-57FA-4DE3-A172-81FD4399E075}" srcOrd="1" destOrd="1" presId="urn:microsoft.com/office/officeart/2005/8/layout/hProcess6"/>
    <dgm:cxn modelId="{E847D732-0CAA-46D0-9589-539E8596A5A9}" srcId="{B01F4305-4DB4-4269-B63D-3C2B25268758}" destId="{74CC54B1-36CA-40BB-BB99-AC838F14BAE5}" srcOrd="0" destOrd="0" parTransId="{E5C201B4-D253-44D5-A05C-B87720809337}" sibTransId="{E6D2A2AF-17C6-4739-8BB1-8C2CC64BFA15}"/>
    <dgm:cxn modelId="{DA413D41-D1B2-4451-8450-951C6705D309}" type="presOf" srcId="{B1989542-BFC5-469D-86BD-901DC50AAB7B}" destId="{BC683AA9-5F53-42AA-88E2-7043F959A979}" srcOrd="0" destOrd="1" presId="urn:microsoft.com/office/officeart/2005/8/layout/hProcess6"/>
    <dgm:cxn modelId="{CB083F68-E5E2-4D2D-A28D-33E34BD183AE}" type="presOf" srcId="{920C8641-9CD2-4C70-A5CB-70695019B7B6}" destId="{7F51BC88-263F-46DD-B23A-81F1EAFC3ACA}" srcOrd="0" destOrd="0" presId="urn:microsoft.com/office/officeart/2005/8/layout/hProcess6"/>
    <dgm:cxn modelId="{7E4F0350-DF27-4C43-A7C5-58DBEEBF5A0F}" type="presOf" srcId="{A22262D0-FD41-488F-AF43-FEAC9443CE8A}" destId="{BD41A74D-9F4B-499A-BF47-44987147B5C3}" srcOrd="0" destOrd="0" presId="urn:microsoft.com/office/officeart/2005/8/layout/hProcess6"/>
    <dgm:cxn modelId="{D81E7477-D614-490C-A487-178D052B7EE9}" type="presOf" srcId="{74CC54B1-36CA-40BB-BB99-AC838F14BAE5}" destId="{68C51345-8D83-4996-9CFD-F0726205F1C8}" srcOrd="1" destOrd="0" presId="urn:microsoft.com/office/officeart/2005/8/layout/hProcess6"/>
    <dgm:cxn modelId="{7423B67A-DAC9-4DD2-A80B-2DC067A4C646}" type="presOf" srcId="{8B685B7C-FD86-490C-AF0D-D53667CD9299}" destId="{7F51BC88-263F-46DD-B23A-81F1EAFC3ACA}" srcOrd="0" destOrd="1" presId="urn:microsoft.com/office/officeart/2005/8/layout/hProcess6"/>
    <dgm:cxn modelId="{B46E227D-9CC4-492E-A7B7-7AFBCA9351D3}" type="presOf" srcId="{74CC54B1-36CA-40BB-BB99-AC838F14BAE5}" destId="{D9130F7B-EA47-41CB-94A0-B2EB1DFE61C7}" srcOrd="0" destOrd="0" presId="urn:microsoft.com/office/officeart/2005/8/layout/hProcess6"/>
    <dgm:cxn modelId="{BB0ED77D-0636-4E65-8813-0EFA31024CFF}" type="presOf" srcId="{BFAC642C-AC27-483D-B9BD-6BDBEEB634DD}" destId="{5FD240F5-EA0C-4E00-B4CF-270E120325A4}" srcOrd="0" destOrd="0" presId="urn:microsoft.com/office/officeart/2005/8/layout/hProcess6"/>
    <dgm:cxn modelId="{EDB8E281-6A02-4C72-80FA-27761611F0F1}" type="presOf" srcId="{B01F4305-4DB4-4269-B63D-3C2B25268758}" destId="{91984C30-D47A-4BA4-95D9-D25729EC1387}" srcOrd="0" destOrd="0" presId="urn:microsoft.com/office/officeart/2005/8/layout/hProcess6"/>
    <dgm:cxn modelId="{ECFAB688-CD68-4A4A-8042-25C4D6BDF1C6}" type="presOf" srcId="{8ED17311-43A9-4F40-8356-DCC6E9934E13}" destId="{7F51BC88-263F-46DD-B23A-81F1EAFC3ACA}" srcOrd="0" destOrd="2" presId="urn:microsoft.com/office/officeart/2005/8/layout/hProcess6"/>
    <dgm:cxn modelId="{7FC3478D-024C-4068-A4F3-ECBD61683C34}" type="presOf" srcId="{1A03532B-7498-4579-972B-DC9738A80F35}" destId="{74664440-57FA-4DE3-A172-81FD4399E075}" srcOrd="1" destOrd="0" presId="urn:microsoft.com/office/officeart/2005/8/layout/hProcess6"/>
    <dgm:cxn modelId="{7725B8A7-FA67-46DB-9A2F-DBED3ADC7D5E}" srcId="{A22262D0-FD41-488F-AF43-FEAC9443CE8A}" destId="{0B903FD2-EDD9-4194-B0AC-89BA9B3D1B9D}" srcOrd="1" destOrd="0" parTransId="{4F3BA305-32D7-47F6-A233-317810DC1AF0}" sibTransId="{0A8A89A9-18DA-462B-9D0F-91C87B63FE11}"/>
    <dgm:cxn modelId="{239A3DAD-1DA3-4ED9-BC31-D88E6F2409D6}" type="presOf" srcId="{8ED17311-43A9-4F40-8356-DCC6E9934E13}" destId="{48CE71F9-4157-4CA8-BE23-13C0FE3E88A4}" srcOrd="1" destOrd="2" presId="urn:microsoft.com/office/officeart/2005/8/layout/hProcess6"/>
    <dgm:cxn modelId="{BC18B6B1-61E7-4D82-8563-B96B3DAFF09A}" type="presOf" srcId="{1A03532B-7498-4579-972B-DC9738A80F35}" destId="{BC683AA9-5F53-42AA-88E2-7043F959A979}" srcOrd="0" destOrd="0" presId="urn:microsoft.com/office/officeart/2005/8/layout/hProcess6"/>
    <dgm:cxn modelId="{2701E9B5-B524-404D-B6C7-70A5621783D6}" srcId="{0B903FD2-EDD9-4194-B0AC-89BA9B3D1B9D}" destId="{B1989542-BFC5-469D-86BD-901DC50AAB7B}" srcOrd="1" destOrd="0" parTransId="{AA598F10-A245-4313-A2E7-C38E6C57D23F}" sibTransId="{83FDDCCE-6CD3-40C5-8378-D7639B6B1D12}"/>
    <dgm:cxn modelId="{9A851BC3-08FB-404D-8F98-53C00BD38A6F}" srcId="{BFAC642C-AC27-483D-B9BD-6BDBEEB634DD}" destId="{8B685B7C-FD86-490C-AF0D-D53667CD9299}" srcOrd="1" destOrd="0" parTransId="{FEEE3FF1-34C9-439B-B724-C7CCC5F0F2BC}" sibTransId="{9A5C23F8-67BB-47A9-B852-7EA944BE3CFC}"/>
    <dgm:cxn modelId="{99C1D6CF-0F75-4275-910C-F91680C7D2E2}" srcId="{BFAC642C-AC27-483D-B9BD-6BDBEEB634DD}" destId="{8ED17311-43A9-4F40-8356-DCC6E9934E13}" srcOrd="2" destOrd="0" parTransId="{06A8F8F8-02A8-4013-8547-FDA5D14A903F}" sibTransId="{73B508AE-97B6-4484-B53F-FFF22AA41438}"/>
    <dgm:cxn modelId="{66DC4BE2-2EC7-4207-ACAD-5DD74706DE66}" type="presOf" srcId="{03A1A442-0BFB-4B65-92A5-6463EB5DFA0B}" destId="{68C51345-8D83-4996-9CFD-F0726205F1C8}" srcOrd="1" destOrd="1" presId="urn:microsoft.com/office/officeart/2005/8/layout/hProcess6"/>
    <dgm:cxn modelId="{51A038E5-D3CB-4D29-AEF6-1D8B1424E914}" type="presOf" srcId="{03A1A442-0BFB-4B65-92A5-6463EB5DFA0B}" destId="{D9130F7B-EA47-41CB-94A0-B2EB1DFE61C7}" srcOrd="0" destOrd="1" presId="urn:microsoft.com/office/officeart/2005/8/layout/hProcess6"/>
    <dgm:cxn modelId="{50CF35E6-698F-4D50-AF3C-1B4C9B509031}" type="presOf" srcId="{0B903FD2-EDD9-4194-B0AC-89BA9B3D1B9D}" destId="{CFD868E8-5745-4B8F-A593-077A989553B5}" srcOrd="0" destOrd="0" presId="urn:microsoft.com/office/officeart/2005/8/layout/hProcess6"/>
    <dgm:cxn modelId="{BEB460E7-AF61-4470-995A-331C812D6DD7}" srcId="{0B903FD2-EDD9-4194-B0AC-89BA9B3D1B9D}" destId="{1A03532B-7498-4579-972B-DC9738A80F35}" srcOrd="0" destOrd="0" parTransId="{BBBA30B4-2429-4975-AC6E-609D884876C1}" sibTransId="{E9F4B064-8D72-4744-8EA8-716570670224}"/>
    <dgm:cxn modelId="{E47536F9-6B19-4FCE-ADDD-068C84B67C9A}" srcId="{A22262D0-FD41-488F-AF43-FEAC9443CE8A}" destId="{BFAC642C-AC27-483D-B9BD-6BDBEEB634DD}" srcOrd="0" destOrd="0" parTransId="{7621575C-CF26-44BE-BFA9-BFAF39E8D64B}" sibTransId="{9F2236DB-22F5-4E40-A9EA-04DA47643820}"/>
    <dgm:cxn modelId="{9D2B27FB-C361-402D-A257-E7946BA75B72}" type="presOf" srcId="{8B685B7C-FD86-490C-AF0D-D53667CD9299}" destId="{48CE71F9-4157-4CA8-BE23-13C0FE3E88A4}" srcOrd="1" destOrd="1" presId="urn:microsoft.com/office/officeart/2005/8/layout/hProcess6"/>
    <dgm:cxn modelId="{A2A71EFF-F42E-487A-BF03-F2947FF68E5A}" type="presOf" srcId="{920C8641-9CD2-4C70-A5CB-70695019B7B6}" destId="{48CE71F9-4157-4CA8-BE23-13C0FE3E88A4}" srcOrd="1" destOrd="0" presId="urn:microsoft.com/office/officeart/2005/8/layout/hProcess6"/>
    <dgm:cxn modelId="{705F98D5-186C-4993-9B33-A2A1F2C61927}" type="presParOf" srcId="{BD41A74D-9F4B-499A-BF47-44987147B5C3}" destId="{F82F5E41-3DC6-4789-802C-6485DAA3CE10}" srcOrd="0" destOrd="0" presId="urn:microsoft.com/office/officeart/2005/8/layout/hProcess6"/>
    <dgm:cxn modelId="{29EAD958-E500-4133-9843-E559F652AE8B}" type="presParOf" srcId="{F82F5E41-3DC6-4789-802C-6485DAA3CE10}" destId="{8C842664-C547-4182-94C5-C8E5A7E26D87}" srcOrd="0" destOrd="0" presId="urn:microsoft.com/office/officeart/2005/8/layout/hProcess6"/>
    <dgm:cxn modelId="{DD90BD22-2BF3-4DBC-9420-3F35A7D1A2C5}" type="presParOf" srcId="{F82F5E41-3DC6-4789-802C-6485DAA3CE10}" destId="{7F51BC88-263F-46DD-B23A-81F1EAFC3ACA}" srcOrd="1" destOrd="0" presId="urn:microsoft.com/office/officeart/2005/8/layout/hProcess6"/>
    <dgm:cxn modelId="{F868D711-1F04-4776-A7FC-692FC052B7EE}" type="presParOf" srcId="{F82F5E41-3DC6-4789-802C-6485DAA3CE10}" destId="{48CE71F9-4157-4CA8-BE23-13C0FE3E88A4}" srcOrd="2" destOrd="0" presId="urn:microsoft.com/office/officeart/2005/8/layout/hProcess6"/>
    <dgm:cxn modelId="{3009A041-2156-4F80-8360-D99A433A6F19}" type="presParOf" srcId="{F82F5E41-3DC6-4789-802C-6485DAA3CE10}" destId="{5FD240F5-EA0C-4E00-B4CF-270E120325A4}" srcOrd="3" destOrd="0" presId="urn:microsoft.com/office/officeart/2005/8/layout/hProcess6"/>
    <dgm:cxn modelId="{2DA9B2EA-860B-4B77-89E2-567CE99945FE}" type="presParOf" srcId="{BD41A74D-9F4B-499A-BF47-44987147B5C3}" destId="{CCBFBE0E-D328-4C4C-8A3A-74C1E698A234}" srcOrd="1" destOrd="0" presId="urn:microsoft.com/office/officeart/2005/8/layout/hProcess6"/>
    <dgm:cxn modelId="{4AC20E65-1D19-4E11-B589-81D4440CEF2D}" type="presParOf" srcId="{BD41A74D-9F4B-499A-BF47-44987147B5C3}" destId="{C68206A2-7CB7-4B70-91F9-D6841A6F413B}" srcOrd="2" destOrd="0" presId="urn:microsoft.com/office/officeart/2005/8/layout/hProcess6"/>
    <dgm:cxn modelId="{4686F0F5-CE8C-4FA8-9047-8896B8A60E34}" type="presParOf" srcId="{C68206A2-7CB7-4B70-91F9-D6841A6F413B}" destId="{EADAE129-4C79-417E-8BEE-9E9A7A6A600E}" srcOrd="0" destOrd="0" presId="urn:microsoft.com/office/officeart/2005/8/layout/hProcess6"/>
    <dgm:cxn modelId="{341C5856-0B55-4F52-8205-DD61E5C744F9}" type="presParOf" srcId="{C68206A2-7CB7-4B70-91F9-D6841A6F413B}" destId="{BC683AA9-5F53-42AA-88E2-7043F959A979}" srcOrd="1" destOrd="0" presId="urn:microsoft.com/office/officeart/2005/8/layout/hProcess6"/>
    <dgm:cxn modelId="{A7CBE3DE-A155-4618-98B3-4B9434E3A09E}" type="presParOf" srcId="{C68206A2-7CB7-4B70-91F9-D6841A6F413B}" destId="{74664440-57FA-4DE3-A172-81FD4399E075}" srcOrd="2" destOrd="0" presId="urn:microsoft.com/office/officeart/2005/8/layout/hProcess6"/>
    <dgm:cxn modelId="{408AADF4-E492-4700-BBCA-627F8BC08BC4}" type="presParOf" srcId="{C68206A2-7CB7-4B70-91F9-D6841A6F413B}" destId="{CFD868E8-5745-4B8F-A593-077A989553B5}" srcOrd="3" destOrd="0" presId="urn:microsoft.com/office/officeart/2005/8/layout/hProcess6"/>
    <dgm:cxn modelId="{6B0C1D89-E624-4C84-B5DD-6C897F7B8A98}" type="presParOf" srcId="{BD41A74D-9F4B-499A-BF47-44987147B5C3}" destId="{5E67A1A4-39E6-43C2-ABB4-09032AC456FE}" srcOrd="3" destOrd="0" presId="urn:microsoft.com/office/officeart/2005/8/layout/hProcess6"/>
    <dgm:cxn modelId="{C2C2AF86-D752-4776-BBB6-7AF2BE060CA6}" type="presParOf" srcId="{BD41A74D-9F4B-499A-BF47-44987147B5C3}" destId="{83181924-FB0D-443F-9B9E-7514B2DE0CB1}" srcOrd="4" destOrd="0" presId="urn:microsoft.com/office/officeart/2005/8/layout/hProcess6"/>
    <dgm:cxn modelId="{FD42BF70-277F-4443-B929-D5BE3C5C3349}" type="presParOf" srcId="{83181924-FB0D-443F-9B9E-7514B2DE0CB1}" destId="{83217760-5E4D-4798-9CF2-0D591768C539}" srcOrd="0" destOrd="0" presId="urn:microsoft.com/office/officeart/2005/8/layout/hProcess6"/>
    <dgm:cxn modelId="{E2CE2322-285C-4D76-8B13-521902EE9F78}" type="presParOf" srcId="{83181924-FB0D-443F-9B9E-7514B2DE0CB1}" destId="{D9130F7B-EA47-41CB-94A0-B2EB1DFE61C7}" srcOrd="1" destOrd="0" presId="urn:microsoft.com/office/officeart/2005/8/layout/hProcess6"/>
    <dgm:cxn modelId="{D61B4005-6B27-4AC6-ABDA-417E887E54D5}" type="presParOf" srcId="{83181924-FB0D-443F-9B9E-7514B2DE0CB1}" destId="{68C51345-8D83-4996-9CFD-F0726205F1C8}" srcOrd="2" destOrd="0" presId="urn:microsoft.com/office/officeart/2005/8/layout/hProcess6"/>
    <dgm:cxn modelId="{10EEFFE2-623A-43D6-912C-F736B7E56762}" type="presParOf" srcId="{83181924-FB0D-443F-9B9E-7514B2DE0CB1}" destId="{91984C30-D47A-4BA4-95D9-D25729EC1387}"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C74414-0830-419F-B0E9-952B020A6ADF}" type="doc">
      <dgm:prSet loTypeId="urn:microsoft.com/office/officeart/2005/8/layout/cycle8" loCatId="cycle" qsTypeId="urn:microsoft.com/office/officeart/2005/8/quickstyle/simple4" qsCatId="simple" csTypeId="urn:microsoft.com/office/officeart/2005/8/colors/accent0_3" csCatId="mainScheme" phldr="1"/>
      <dgm:spPr/>
    </dgm:pt>
    <dgm:pt modelId="{BF752C52-F7C9-4EB7-B69B-88C241BCD62E}">
      <dgm:prSet phldrT="[Text]"/>
      <dgm:spPr/>
      <dgm:t>
        <a:bodyPr/>
        <a:lstStyle/>
        <a:p>
          <a:r>
            <a:rPr lang="en-US" dirty="0"/>
            <a:t>SYSTEM</a:t>
          </a:r>
        </a:p>
      </dgm:t>
    </dgm:pt>
    <dgm:pt modelId="{6F19EE5E-A2B1-440F-BE8A-00BC79F53E2B}" type="parTrans" cxnId="{D82E868D-E33F-40C2-AB64-83C405B9B511}">
      <dgm:prSet/>
      <dgm:spPr/>
      <dgm:t>
        <a:bodyPr/>
        <a:lstStyle/>
        <a:p>
          <a:endParaRPr lang="en-US"/>
        </a:p>
      </dgm:t>
    </dgm:pt>
    <dgm:pt modelId="{8F834369-A5AC-4EC1-BB7A-9352479DEBF0}" type="sibTrans" cxnId="{D82E868D-E33F-40C2-AB64-83C405B9B511}">
      <dgm:prSet/>
      <dgm:spPr/>
      <dgm:t>
        <a:bodyPr/>
        <a:lstStyle/>
        <a:p>
          <a:endParaRPr lang="en-US"/>
        </a:p>
      </dgm:t>
    </dgm:pt>
    <dgm:pt modelId="{DBC7000A-BB52-4520-B9B1-50969524BED2}">
      <dgm:prSet phldrT="[Text]"/>
      <dgm:spPr/>
      <dgm:t>
        <a:bodyPr/>
        <a:lstStyle/>
        <a:p>
          <a:r>
            <a:rPr lang="en-US" dirty="0"/>
            <a:t>STRATEGY</a:t>
          </a:r>
        </a:p>
      </dgm:t>
    </dgm:pt>
    <dgm:pt modelId="{9ABF67B2-B876-4225-A389-1576CBEFF0E0}" type="parTrans" cxnId="{C82D912F-A815-42DF-B29A-A1FB7FD6A15A}">
      <dgm:prSet/>
      <dgm:spPr/>
      <dgm:t>
        <a:bodyPr/>
        <a:lstStyle/>
        <a:p>
          <a:endParaRPr lang="en-US"/>
        </a:p>
      </dgm:t>
    </dgm:pt>
    <dgm:pt modelId="{198EB459-C2FB-4A98-8641-D5820BACF01E}" type="sibTrans" cxnId="{C82D912F-A815-42DF-B29A-A1FB7FD6A15A}">
      <dgm:prSet/>
      <dgm:spPr/>
      <dgm:t>
        <a:bodyPr/>
        <a:lstStyle/>
        <a:p>
          <a:endParaRPr lang="en-US"/>
        </a:p>
      </dgm:t>
    </dgm:pt>
    <dgm:pt modelId="{990AD895-5ADB-41D1-9F0B-308ED91DD38D}">
      <dgm:prSet phldrT="[Text]"/>
      <dgm:spPr/>
      <dgm:t>
        <a:bodyPr/>
        <a:lstStyle/>
        <a:p>
          <a:r>
            <a:rPr lang="en-US" dirty="0"/>
            <a:t>SELF</a:t>
          </a:r>
        </a:p>
      </dgm:t>
    </dgm:pt>
    <dgm:pt modelId="{80669D48-D2DC-4445-BFAC-A8E532150B13}" type="parTrans" cxnId="{61699A45-B1B9-44EE-8ED1-EC1A5E55F906}">
      <dgm:prSet/>
      <dgm:spPr/>
      <dgm:t>
        <a:bodyPr/>
        <a:lstStyle/>
        <a:p>
          <a:endParaRPr lang="en-US"/>
        </a:p>
      </dgm:t>
    </dgm:pt>
    <dgm:pt modelId="{FC50B2DB-554B-4339-B532-BAB246F29EF0}" type="sibTrans" cxnId="{61699A45-B1B9-44EE-8ED1-EC1A5E55F906}">
      <dgm:prSet/>
      <dgm:spPr/>
      <dgm:t>
        <a:bodyPr/>
        <a:lstStyle/>
        <a:p>
          <a:endParaRPr lang="en-US"/>
        </a:p>
      </dgm:t>
    </dgm:pt>
    <dgm:pt modelId="{8CA470B4-A639-4EC1-B978-CFB32460FE32}" type="pres">
      <dgm:prSet presAssocID="{ECC74414-0830-419F-B0E9-952B020A6ADF}" presName="compositeShape" presStyleCnt="0">
        <dgm:presLayoutVars>
          <dgm:chMax val="7"/>
          <dgm:dir/>
          <dgm:resizeHandles val="exact"/>
        </dgm:presLayoutVars>
      </dgm:prSet>
      <dgm:spPr/>
    </dgm:pt>
    <dgm:pt modelId="{59D74DB4-7D47-439E-BCEA-B81D20B13151}" type="pres">
      <dgm:prSet presAssocID="{ECC74414-0830-419F-B0E9-952B020A6ADF}" presName="wedge1" presStyleLbl="node1" presStyleIdx="0" presStyleCnt="3"/>
      <dgm:spPr/>
    </dgm:pt>
    <dgm:pt modelId="{B486DB6F-C253-4FB8-9586-40A7A9D097D5}" type="pres">
      <dgm:prSet presAssocID="{ECC74414-0830-419F-B0E9-952B020A6ADF}" presName="dummy1a" presStyleCnt="0"/>
      <dgm:spPr/>
    </dgm:pt>
    <dgm:pt modelId="{4A556505-7B2A-4998-9216-2D8BCCD8CE72}" type="pres">
      <dgm:prSet presAssocID="{ECC74414-0830-419F-B0E9-952B020A6ADF}" presName="dummy1b" presStyleCnt="0"/>
      <dgm:spPr/>
    </dgm:pt>
    <dgm:pt modelId="{AFFEAE75-C955-4E2F-A67E-686B217A639A}" type="pres">
      <dgm:prSet presAssocID="{ECC74414-0830-419F-B0E9-952B020A6ADF}" presName="wedge1Tx" presStyleLbl="node1" presStyleIdx="0" presStyleCnt="3">
        <dgm:presLayoutVars>
          <dgm:chMax val="0"/>
          <dgm:chPref val="0"/>
          <dgm:bulletEnabled val="1"/>
        </dgm:presLayoutVars>
      </dgm:prSet>
      <dgm:spPr/>
    </dgm:pt>
    <dgm:pt modelId="{5FF5AFF0-11EB-4633-8361-2B68099169DF}" type="pres">
      <dgm:prSet presAssocID="{ECC74414-0830-419F-B0E9-952B020A6ADF}" presName="wedge2" presStyleLbl="node1" presStyleIdx="1" presStyleCnt="3"/>
      <dgm:spPr/>
    </dgm:pt>
    <dgm:pt modelId="{B0D1F662-F7EA-4B37-935C-CEE1FBC6D986}" type="pres">
      <dgm:prSet presAssocID="{ECC74414-0830-419F-B0E9-952B020A6ADF}" presName="dummy2a" presStyleCnt="0"/>
      <dgm:spPr/>
    </dgm:pt>
    <dgm:pt modelId="{9541955C-922C-4A94-A27B-9CD7780F7860}" type="pres">
      <dgm:prSet presAssocID="{ECC74414-0830-419F-B0E9-952B020A6ADF}" presName="dummy2b" presStyleCnt="0"/>
      <dgm:spPr/>
    </dgm:pt>
    <dgm:pt modelId="{96291110-410F-446F-8433-074776EFC6A6}" type="pres">
      <dgm:prSet presAssocID="{ECC74414-0830-419F-B0E9-952B020A6ADF}" presName="wedge2Tx" presStyleLbl="node1" presStyleIdx="1" presStyleCnt="3">
        <dgm:presLayoutVars>
          <dgm:chMax val="0"/>
          <dgm:chPref val="0"/>
          <dgm:bulletEnabled val="1"/>
        </dgm:presLayoutVars>
      </dgm:prSet>
      <dgm:spPr/>
    </dgm:pt>
    <dgm:pt modelId="{9E4758D3-6669-406E-AD2F-F5425EE3A80E}" type="pres">
      <dgm:prSet presAssocID="{ECC74414-0830-419F-B0E9-952B020A6ADF}" presName="wedge3" presStyleLbl="node1" presStyleIdx="2" presStyleCnt="3" custLinFactNeighborX="614" custLinFactNeighborY="-558"/>
      <dgm:spPr/>
    </dgm:pt>
    <dgm:pt modelId="{617E55D2-34CA-46A8-96B1-0AD3FA589FD6}" type="pres">
      <dgm:prSet presAssocID="{ECC74414-0830-419F-B0E9-952B020A6ADF}" presName="dummy3a" presStyleCnt="0"/>
      <dgm:spPr/>
    </dgm:pt>
    <dgm:pt modelId="{3964C72B-8E94-431B-BD73-D5B27C40A3A8}" type="pres">
      <dgm:prSet presAssocID="{ECC74414-0830-419F-B0E9-952B020A6ADF}" presName="dummy3b" presStyleCnt="0"/>
      <dgm:spPr/>
    </dgm:pt>
    <dgm:pt modelId="{113B58A5-7940-4BB6-A152-373D87084A3D}" type="pres">
      <dgm:prSet presAssocID="{ECC74414-0830-419F-B0E9-952B020A6ADF}" presName="wedge3Tx" presStyleLbl="node1" presStyleIdx="2" presStyleCnt="3">
        <dgm:presLayoutVars>
          <dgm:chMax val="0"/>
          <dgm:chPref val="0"/>
          <dgm:bulletEnabled val="1"/>
        </dgm:presLayoutVars>
      </dgm:prSet>
      <dgm:spPr/>
    </dgm:pt>
    <dgm:pt modelId="{EE8F6433-D549-4CAE-B609-0FA8FEF19669}" type="pres">
      <dgm:prSet presAssocID="{8F834369-A5AC-4EC1-BB7A-9352479DEBF0}" presName="arrowWedge1" presStyleLbl="fgSibTrans2D1" presStyleIdx="0" presStyleCnt="3"/>
      <dgm:spPr/>
    </dgm:pt>
    <dgm:pt modelId="{B9A7F201-8EB7-4248-A30A-3C0560C44C99}" type="pres">
      <dgm:prSet presAssocID="{198EB459-C2FB-4A98-8641-D5820BACF01E}" presName="arrowWedge2" presStyleLbl="fgSibTrans2D1" presStyleIdx="1" presStyleCnt="3"/>
      <dgm:spPr/>
    </dgm:pt>
    <dgm:pt modelId="{D60E43F9-2364-4314-B790-2CDECB528C9D}" type="pres">
      <dgm:prSet presAssocID="{FC50B2DB-554B-4339-B532-BAB246F29EF0}" presName="arrowWedge3" presStyleLbl="fgSibTrans2D1" presStyleIdx="2" presStyleCnt="3" custLinFactNeighborX="-2081" custLinFactNeighborY="1489"/>
      <dgm:spPr/>
    </dgm:pt>
  </dgm:ptLst>
  <dgm:cxnLst>
    <dgm:cxn modelId="{9FCE2721-5CC1-4AA8-AFFC-74DF6EAA0E69}" type="presOf" srcId="{DBC7000A-BB52-4520-B9B1-50969524BED2}" destId="{5FF5AFF0-11EB-4633-8361-2B68099169DF}" srcOrd="0" destOrd="0" presId="urn:microsoft.com/office/officeart/2005/8/layout/cycle8"/>
    <dgm:cxn modelId="{C82D912F-A815-42DF-B29A-A1FB7FD6A15A}" srcId="{ECC74414-0830-419F-B0E9-952B020A6ADF}" destId="{DBC7000A-BB52-4520-B9B1-50969524BED2}" srcOrd="1" destOrd="0" parTransId="{9ABF67B2-B876-4225-A389-1576CBEFF0E0}" sibTransId="{198EB459-C2FB-4A98-8641-D5820BACF01E}"/>
    <dgm:cxn modelId="{61699A45-B1B9-44EE-8ED1-EC1A5E55F906}" srcId="{ECC74414-0830-419F-B0E9-952B020A6ADF}" destId="{990AD895-5ADB-41D1-9F0B-308ED91DD38D}" srcOrd="2" destOrd="0" parTransId="{80669D48-D2DC-4445-BFAC-A8E532150B13}" sibTransId="{FC50B2DB-554B-4339-B532-BAB246F29EF0}"/>
    <dgm:cxn modelId="{D82E868D-E33F-40C2-AB64-83C405B9B511}" srcId="{ECC74414-0830-419F-B0E9-952B020A6ADF}" destId="{BF752C52-F7C9-4EB7-B69B-88C241BCD62E}" srcOrd="0" destOrd="0" parTransId="{6F19EE5E-A2B1-440F-BE8A-00BC79F53E2B}" sibTransId="{8F834369-A5AC-4EC1-BB7A-9352479DEBF0}"/>
    <dgm:cxn modelId="{A15210A1-2FD3-443C-862C-01799CE42014}" type="presOf" srcId="{990AD895-5ADB-41D1-9F0B-308ED91DD38D}" destId="{113B58A5-7940-4BB6-A152-373D87084A3D}" srcOrd="1" destOrd="0" presId="urn:microsoft.com/office/officeart/2005/8/layout/cycle8"/>
    <dgm:cxn modelId="{2D9C11B5-87BC-441D-A13E-7430FFB51ECC}" type="presOf" srcId="{ECC74414-0830-419F-B0E9-952B020A6ADF}" destId="{8CA470B4-A639-4EC1-B978-CFB32460FE32}" srcOrd="0" destOrd="0" presId="urn:microsoft.com/office/officeart/2005/8/layout/cycle8"/>
    <dgm:cxn modelId="{7BE063C6-654E-4661-A14E-E24961694368}" type="presOf" srcId="{BF752C52-F7C9-4EB7-B69B-88C241BCD62E}" destId="{AFFEAE75-C955-4E2F-A67E-686B217A639A}" srcOrd="1" destOrd="0" presId="urn:microsoft.com/office/officeart/2005/8/layout/cycle8"/>
    <dgm:cxn modelId="{4A96E0D5-F091-4251-B0E8-BB112ED17954}" type="presOf" srcId="{DBC7000A-BB52-4520-B9B1-50969524BED2}" destId="{96291110-410F-446F-8433-074776EFC6A6}" srcOrd="1" destOrd="0" presId="urn:microsoft.com/office/officeart/2005/8/layout/cycle8"/>
    <dgm:cxn modelId="{3C7529F2-CB6E-48B1-A1D8-B4A62F3BD06B}" type="presOf" srcId="{990AD895-5ADB-41D1-9F0B-308ED91DD38D}" destId="{9E4758D3-6669-406E-AD2F-F5425EE3A80E}" srcOrd="0" destOrd="0" presId="urn:microsoft.com/office/officeart/2005/8/layout/cycle8"/>
    <dgm:cxn modelId="{21BEBDFE-2559-4489-B83F-410A8B3F85A1}" type="presOf" srcId="{BF752C52-F7C9-4EB7-B69B-88C241BCD62E}" destId="{59D74DB4-7D47-439E-BCEA-B81D20B13151}" srcOrd="0" destOrd="0" presId="urn:microsoft.com/office/officeart/2005/8/layout/cycle8"/>
    <dgm:cxn modelId="{BE2CE409-67E7-4196-8CA8-2954E34CD708}" type="presParOf" srcId="{8CA470B4-A639-4EC1-B978-CFB32460FE32}" destId="{59D74DB4-7D47-439E-BCEA-B81D20B13151}" srcOrd="0" destOrd="0" presId="urn:microsoft.com/office/officeart/2005/8/layout/cycle8"/>
    <dgm:cxn modelId="{336A9E4A-E1A4-4EA6-8403-788643C99586}" type="presParOf" srcId="{8CA470B4-A639-4EC1-B978-CFB32460FE32}" destId="{B486DB6F-C253-4FB8-9586-40A7A9D097D5}" srcOrd="1" destOrd="0" presId="urn:microsoft.com/office/officeart/2005/8/layout/cycle8"/>
    <dgm:cxn modelId="{1C836928-9957-45EF-810A-936CCFE99F2B}" type="presParOf" srcId="{8CA470B4-A639-4EC1-B978-CFB32460FE32}" destId="{4A556505-7B2A-4998-9216-2D8BCCD8CE72}" srcOrd="2" destOrd="0" presId="urn:microsoft.com/office/officeart/2005/8/layout/cycle8"/>
    <dgm:cxn modelId="{69B45648-CE2C-4400-AEF2-8E63A9FD75B0}" type="presParOf" srcId="{8CA470B4-A639-4EC1-B978-CFB32460FE32}" destId="{AFFEAE75-C955-4E2F-A67E-686B217A639A}" srcOrd="3" destOrd="0" presId="urn:microsoft.com/office/officeart/2005/8/layout/cycle8"/>
    <dgm:cxn modelId="{9285CE42-3D82-49DB-B232-58B86DBA47E7}" type="presParOf" srcId="{8CA470B4-A639-4EC1-B978-CFB32460FE32}" destId="{5FF5AFF0-11EB-4633-8361-2B68099169DF}" srcOrd="4" destOrd="0" presId="urn:microsoft.com/office/officeart/2005/8/layout/cycle8"/>
    <dgm:cxn modelId="{3FCA8A53-409A-44D6-83D9-E01C495AC003}" type="presParOf" srcId="{8CA470B4-A639-4EC1-B978-CFB32460FE32}" destId="{B0D1F662-F7EA-4B37-935C-CEE1FBC6D986}" srcOrd="5" destOrd="0" presId="urn:microsoft.com/office/officeart/2005/8/layout/cycle8"/>
    <dgm:cxn modelId="{E9C7B053-01AC-4E91-A73C-A2CB6E0BAE81}" type="presParOf" srcId="{8CA470B4-A639-4EC1-B978-CFB32460FE32}" destId="{9541955C-922C-4A94-A27B-9CD7780F7860}" srcOrd="6" destOrd="0" presId="urn:microsoft.com/office/officeart/2005/8/layout/cycle8"/>
    <dgm:cxn modelId="{AF55FD8C-174B-49F6-B71E-588957F4756A}" type="presParOf" srcId="{8CA470B4-A639-4EC1-B978-CFB32460FE32}" destId="{96291110-410F-446F-8433-074776EFC6A6}" srcOrd="7" destOrd="0" presId="urn:microsoft.com/office/officeart/2005/8/layout/cycle8"/>
    <dgm:cxn modelId="{9345CF3E-D478-4966-A3D7-36811C878471}" type="presParOf" srcId="{8CA470B4-A639-4EC1-B978-CFB32460FE32}" destId="{9E4758D3-6669-406E-AD2F-F5425EE3A80E}" srcOrd="8" destOrd="0" presId="urn:microsoft.com/office/officeart/2005/8/layout/cycle8"/>
    <dgm:cxn modelId="{FCB6F385-92F3-4D9C-A2D4-1838040107ED}" type="presParOf" srcId="{8CA470B4-A639-4EC1-B978-CFB32460FE32}" destId="{617E55D2-34CA-46A8-96B1-0AD3FA589FD6}" srcOrd="9" destOrd="0" presId="urn:microsoft.com/office/officeart/2005/8/layout/cycle8"/>
    <dgm:cxn modelId="{20F1C2AA-B9A5-4EAC-8D4C-85EC537041F2}" type="presParOf" srcId="{8CA470B4-A639-4EC1-B978-CFB32460FE32}" destId="{3964C72B-8E94-431B-BD73-D5B27C40A3A8}" srcOrd="10" destOrd="0" presId="urn:microsoft.com/office/officeart/2005/8/layout/cycle8"/>
    <dgm:cxn modelId="{C604E128-E2E0-4A7D-AF71-985925E603C8}" type="presParOf" srcId="{8CA470B4-A639-4EC1-B978-CFB32460FE32}" destId="{113B58A5-7940-4BB6-A152-373D87084A3D}" srcOrd="11" destOrd="0" presId="urn:microsoft.com/office/officeart/2005/8/layout/cycle8"/>
    <dgm:cxn modelId="{1A203628-607C-420C-8C57-A700BF867745}" type="presParOf" srcId="{8CA470B4-A639-4EC1-B978-CFB32460FE32}" destId="{EE8F6433-D549-4CAE-B609-0FA8FEF19669}" srcOrd="12" destOrd="0" presId="urn:microsoft.com/office/officeart/2005/8/layout/cycle8"/>
    <dgm:cxn modelId="{841F009F-931F-4360-94EC-B0B0CE9C0DCD}" type="presParOf" srcId="{8CA470B4-A639-4EC1-B978-CFB32460FE32}" destId="{B9A7F201-8EB7-4248-A30A-3C0560C44C99}" srcOrd="13" destOrd="0" presId="urn:microsoft.com/office/officeart/2005/8/layout/cycle8"/>
    <dgm:cxn modelId="{F818343C-CCB6-4C0C-BBE7-77E01AE7218A}" type="presParOf" srcId="{8CA470B4-A639-4EC1-B978-CFB32460FE32}" destId="{D60E43F9-2364-4314-B790-2CDECB528C9D}"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C74414-0830-419F-B0E9-952B020A6ADF}" type="doc">
      <dgm:prSet loTypeId="urn:microsoft.com/office/officeart/2005/8/layout/cycle8" loCatId="cycle" qsTypeId="urn:microsoft.com/office/officeart/2005/8/quickstyle/simple4" qsCatId="simple" csTypeId="urn:microsoft.com/office/officeart/2005/8/colors/accent0_3" csCatId="mainScheme" phldr="1"/>
      <dgm:spPr/>
    </dgm:pt>
    <dgm:pt modelId="{BF752C52-F7C9-4EB7-B69B-88C241BCD62E}">
      <dgm:prSet phldrT="[Text]"/>
      <dgm:spPr/>
      <dgm:t>
        <a:bodyPr/>
        <a:lstStyle/>
        <a:p>
          <a:r>
            <a:rPr lang="en-US" dirty="0"/>
            <a:t>SYSTEM</a:t>
          </a:r>
        </a:p>
      </dgm:t>
    </dgm:pt>
    <dgm:pt modelId="{6F19EE5E-A2B1-440F-BE8A-00BC79F53E2B}" type="parTrans" cxnId="{D82E868D-E33F-40C2-AB64-83C405B9B511}">
      <dgm:prSet/>
      <dgm:spPr/>
      <dgm:t>
        <a:bodyPr/>
        <a:lstStyle/>
        <a:p>
          <a:endParaRPr lang="en-US"/>
        </a:p>
      </dgm:t>
    </dgm:pt>
    <dgm:pt modelId="{8F834369-A5AC-4EC1-BB7A-9352479DEBF0}" type="sibTrans" cxnId="{D82E868D-E33F-40C2-AB64-83C405B9B511}">
      <dgm:prSet/>
      <dgm:spPr/>
      <dgm:t>
        <a:bodyPr/>
        <a:lstStyle/>
        <a:p>
          <a:endParaRPr lang="en-US"/>
        </a:p>
      </dgm:t>
    </dgm:pt>
    <dgm:pt modelId="{DBC7000A-BB52-4520-B9B1-50969524BED2}">
      <dgm:prSet phldrT="[Text]"/>
      <dgm:spPr/>
      <dgm:t>
        <a:bodyPr/>
        <a:lstStyle/>
        <a:p>
          <a:r>
            <a:rPr lang="en-US" dirty="0"/>
            <a:t>STRATEGY</a:t>
          </a:r>
        </a:p>
      </dgm:t>
    </dgm:pt>
    <dgm:pt modelId="{9ABF67B2-B876-4225-A389-1576CBEFF0E0}" type="parTrans" cxnId="{C82D912F-A815-42DF-B29A-A1FB7FD6A15A}">
      <dgm:prSet/>
      <dgm:spPr/>
      <dgm:t>
        <a:bodyPr/>
        <a:lstStyle/>
        <a:p>
          <a:endParaRPr lang="en-US"/>
        </a:p>
      </dgm:t>
    </dgm:pt>
    <dgm:pt modelId="{198EB459-C2FB-4A98-8641-D5820BACF01E}" type="sibTrans" cxnId="{C82D912F-A815-42DF-B29A-A1FB7FD6A15A}">
      <dgm:prSet/>
      <dgm:spPr/>
      <dgm:t>
        <a:bodyPr/>
        <a:lstStyle/>
        <a:p>
          <a:endParaRPr lang="en-US"/>
        </a:p>
      </dgm:t>
    </dgm:pt>
    <dgm:pt modelId="{990AD895-5ADB-41D1-9F0B-308ED91DD38D}">
      <dgm:prSet phldrT="[Text]"/>
      <dgm:spPr/>
      <dgm:t>
        <a:bodyPr/>
        <a:lstStyle/>
        <a:p>
          <a:r>
            <a:rPr lang="en-US" dirty="0"/>
            <a:t>SELF</a:t>
          </a:r>
        </a:p>
      </dgm:t>
    </dgm:pt>
    <dgm:pt modelId="{80669D48-D2DC-4445-BFAC-A8E532150B13}" type="parTrans" cxnId="{61699A45-B1B9-44EE-8ED1-EC1A5E55F906}">
      <dgm:prSet/>
      <dgm:spPr/>
      <dgm:t>
        <a:bodyPr/>
        <a:lstStyle/>
        <a:p>
          <a:endParaRPr lang="en-US"/>
        </a:p>
      </dgm:t>
    </dgm:pt>
    <dgm:pt modelId="{FC50B2DB-554B-4339-B532-BAB246F29EF0}" type="sibTrans" cxnId="{61699A45-B1B9-44EE-8ED1-EC1A5E55F906}">
      <dgm:prSet/>
      <dgm:spPr/>
      <dgm:t>
        <a:bodyPr/>
        <a:lstStyle/>
        <a:p>
          <a:endParaRPr lang="en-US"/>
        </a:p>
      </dgm:t>
    </dgm:pt>
    <dgm:pt modelId="{8CA470B4-A639-4EC1-B978-CFB32460FE32}" type="pres">
      <dgm:prSet presAssocID="{ECC74414-0830-419F-B0E9-952B020A6ADF}" presName="compositeShape" presStyleCnt="0">
        <dgm:presLayoutVars>
          <dgm:chMax val="7"/>
          <dgm:dir/>
          <dgm:resizeHandles val="exact"/>
        </dgm:presLayoutVars>
      </dgm:prSet>
      <dgm:spPr/>
    </dgm:pt>
    <dgm:pt modelId="{59D74DB4-7D47-439E-BCEA-B81D20B13151}" type="pres">
      <dgm:prSet presAssocID="{ECC74414-0830-419F-B0E9-952B020A6ADF}" presName="wedge1" presStyleLbl="node1" presStyleIdx="0" presStyleCnt="3"/>
      <dgm:spPr/>
    </dgm:pt>
    <dgm:pt modelId="{B486DB6F-C253-4FB8-9586-40A7A9D097D5}" type="pres">
      <dgm:prSet presAssocID="{ECC74414-0830-419F-B0E9-952B020A6ADF}" presName="dummy1a" presStyleCnt="0"/>
      <dgm:spPr/>
    </dgm:pt>
    <dgm:pt modelId="{4A556505-7B2A-4998-9216-2D8BCCD8CE72}" type="pres">
      <dgm:prSet presAssocID="{ECC74414-0830-419F-B0E9-952B020A6ADF}" presName="dummy1b" presStyleCnt="0"/>
      <dgm:spPr/>
    </dgm:pt>
    <dgm:pt modelId="{AFFEAE75-C955-4E2F-A67E-686B217A639A}" type="pres">
      <dgm:prSet presAssocID="{ECC74414-0830-419F-B0E9-952B020A6ADF}" presName="wedge1Tx" presStyleLbl="node1" presStyleIdx="0" presStyleCnt="3">
        <dgm:presLayoutVars>
          <dgm:chMax val="0"/>
          <dgm:chPref val="0"/>
          <dgm:bulletEnabled val="1"/>
        </dgm:presLayoutVars>
      </dgm:prSet>
      <dgm:spPr/>
    </dgm:pt>
    <dgm:pt modelId="{5FF5AFF0-11EB-4633-8361-2B68099169DF}" type="pres">
      <dgm:prSet presAssocID="{ECC74414-0830-419F-B0E9-952B020A6ADF}" presName="wedge2" presStyleLbl="node1" presStyleIdx="1" presStyleCnt="3"/>
      <dgm:spPr/>
    </dgm:pt>
    <dgm:pt modelId="{B0D1F662-F7EA-4B37-935C-CEE1FBC6D986}" type="pres">
      <dgm:prSet presAssocID="{ECC74414-0830-419F-B0E9-952B020A6ADF}" presName="dummy2a" presStyleCnt="0"/>
      <dgm:spPr/>
    </dgm:pt>
    <dgm:pt modelId="{9541955C-922C-4A94-A27B-9CD7780F7860}" type="pres">
      <dgm:prSet presAssocID="{ECC74414-0830-419F-B0E9-952B020A6ADF}" presName="dummy2b" presStyleCnt="0"/>
      <dgm:spPr/>
    </dgm:pt>
    <dgm:pt modelId="{96291110-410F-446F-8433-074776EFC6A6}" type="pres">
      <dgm:prSet presAssocID="{ECC74414-0830-419F-B0E9-952B020A6ADF}" presName="wedge2Tx" presStyleLbl="node1" presStyleIdx="1" presStyleCnt="3">
        <dgm:presLayoutVars>
          <dgm:chMax val="0"/>
          <dgm:chPref val="0"/>
          <dgm:bulletEnabled val="1"/>
        </dgm:presLayoutVars>
      </dgm:prSet>
      <dgm:spPr/>
    </dgm:pt>
    <dgm:pt modelId="{9E4758D3-6669-406E-AD2F-F5425EE3A80E}" type="pres">
      <dgm:prSet presAssocID="{ECC74414-0830-419F-B0E9-952B020A6ADF}" presName="wedge3" presStyleLbl="node1" presStyleIdx="2" presStyleCnt="3" custLinFactNeighborX="614" custLinFactNeighborY="-558"/>
      <dgm:spPr/>
    </dgm:pt>
    <dgm:pt modelId="{617E55D2-34CA-46A8-96B1-0AD3FA589FD6}" type="pres">
      <dgm:prSet presAssocID="{ECC74414-0830-419F-B0E9-952B020A6ADF}" presName="dummy3a" presStyleCnt="0"/>
      <dgm:spPr/>
    </dgm:pt>
    <dgm:pt modelId="{3964C72B-8E94-431B-BD73-D5B27C40A3A8}" type="pres">
      <dgm:prSet presAssocID="{ECC74414-0830-419F-B0E9-952B020A6ADF}" presName="dummy3b" presStyleCnt="0"/>
      <dgm:spPr/>
    </dgm:pt>
    <dgm:pt modelId="{113B58A5-7940-4BB6-A152-373D87084A3D}" type="pres">
      <dgm:prSet presAssocID="{ECC74414-0830-419F-B0E9-952B020A6ADF}" presName="wedge3Tx" presStyleLbl="node1" presStyleIdx="2" presStyleCnt="3">
        <dgm:presLayoutVars>
          <dgm:chMax val="0"/>
          <dgm:chPref val="0"/>
          <dgm:bulletEnabled val="1"/>
        </dgm:presLayoutVars>
      </dgm:prSet>
      <dgm:spPr/>
    </dgm:pt>
    <dgm:pt modelId="{EE8F6433-D549-4CAE-B609-0FA8FEF19669}" type="pres">
      <dgm:prSet presAssocID="{8F834369-A5AC-4EC1-BB7A-9352479DEBF0}" presName="arrowWedge1" presStyleLbl="fgSibTrans2D1" presStyleIdx="0" presStyleCnt="3"/>
      <dgm:spPr/>
    </dgm:pt>
    <dgm:pt modelId="{B9A7F201-8EB7-4248-A30A-3C0560C44C99}" type="pres">
      <dgm:prSet presAssocID="{198EB459-C2FB-4A98-8641-D5820BACF01E}" presName="arrowWedge2" presStyleLbl="fgSibTrans2D1" presStyleIdx="1" presStyleCnt="3"/>
      <dgm:spPr/>
    </dgm:pt>
    <dgm:pt modelId="{D60E43F9-2364-4314-B790-2CDECB528C9D}" type="pres">
      <dgm:prSet presAssocID="{FC50B2DB-554B-4339-B532-BAB246F29EF0}" presName="arrowWedge3" presStyleLbl="fgSibTrans2D1" presStyleIdx="2" presStyleCnt="3" custLinFactNeighborX="-2081" custLinFactNeighborY="1489"/>
      <dgm:spPr/>
    </dgm:pt>
  </dgm:ptLst>
  <dgm:cxnLst>
    <dgm:cxn modelId="{9FCE2721-5CC1-4AA8-AFFC-74DF6EAA0E69}" type="presOf" srcId="{DBC7000A-BB52-4520-B9B1-50969524BED2}" destId="{5FF5AFF0-11EB-4633-8361-2B68099169DF}" srcOrd="0" destOrd="0" presId="urn:microsoft.com/office/officeart/2005/8/layout/cycle8"/>
    <dgm:cxn modelId="{C82D912F-A815-42DF-B29A-A1FB7FD6A15A}" srcId="{ECC74414-0830-419F-B0E9-952B020A6ADF}" destId="{DBC7000A-BB52-4520-B9B1-50969524BED2}" srcOrd="1" destOrd="0" parTransId="{9ABF67B2-B876-4225-A389-1576CBEFF0E0}" sibTransId="{198EB459-C2FB-4A98-8641-D5820BACF01E}"/>
    <dgm:cxn modelId="{61699A45-B1B9-44EE-8ED1-EC1A5E55F906}" srcId="{ECC74414-0830-419F-B0E9-952B020A6ADF}" destId="{990AD895-5ADB-41D1-9F0B-308ED91DD38D}" srcOrd="2" destOrd="0" parTransId="{80669D48-D2DC-4445-BFAC-A8E532150B13}" sibTransId="{FC50B2DB-554B-4339-B532-BAB246F29EF0}"/>
    <dgm:cxn modelId="{D82E868D-E33F-40C2-AB64-83C405B9B511}" srcId="{ECC74414-0830-419F-B0E9-952B020A6ADF}" destId="{BF752C52-F7C9-4EB7-B69B-88C241BCD62E}" srcOrd="0" destOrd="0" parTransId="{6F19EE5E-A2B1-440F-BE8A-00BC79F53E2B}" sibTransId="{8F834369-A5AC-4EC1-BB7A-9352479DEBF0}"/>
    <dgm:cxn modelId="{A15210A1-2FD3-443C-862C-01799CE42014}" type="presOf" srcId="{990AD895-5ADB-41D1-9F0B-308ED91DD38D}" destId="{113B58A5-7940-4BB6-A152-373D87084A3D}" srcOrd="1" destOrd="0" presId="urn:microsoft.com/office/officeart/2005/8/layout/cycle8"/>
    <dgm:cxn modelId="{2D9C11B5-87BC-441D-A13E-7430FFB51ECC}" type="presOf" srcId="{ECC74414-0830-419F-B0E9-952B020A6ADF}" destId="{8CA470B4-A639-4EC1-B978-CFB32460FE32}" srcOrd="0" destOrd="0" presId="urn:microsoft.com/office/officeart/2005/8/layout/cycle8"/>
    <dgm:cxn modelId="{7BE063C6-654E-4661-A14E-E24961694368}" type="presOf" srcId="{BF752C52-F7C9-4EB7-B69B-88C241BCD62E}" destId="{AFFEAE75-C955-4E2F-A67E-686B217A639A}" srcOrd="1" destOrd="0" presId="urn:microsoft.com/office/officeart/2005/8/layout/cycle8"/>
    <dgm:cxn modelId="{4A96E0D5-F091-4251-B0E8-BB112ED17954}" type="presOf" srcId="{DBC7000A-BB52-4520-B9B1-50969524BED2}" destId="{96291110-410F-446F-8433-074776EFC6A6}" srcOrd="1" destOrd="0" presId="urn:microsoft.com/office/officeart/2005/8/layout/cycle8"/>
    <dgm:cxn modelId="{3C7529F2-CB6E-48B1-A1D8-B4A62F3BD06B}" type="presOf" srcId="{990AD895-5ADB-41D1-9F0B-308ED91DD38D}" destId="{9E4758D3-6669-406E-AD2F-F5425EE3A80E}" srcOrd="0" destOrd="0" presId="urn:microsoft.com/office/officeart/2005/8/layout/cycle8"/>
    <dgm:cxn modelId="{21BEBDFE-2559-4489-B83F-410A8B3F85A1}" type="presOf" srcId="{BF752C52-F7C9-4EB7-B69B-88C241BCD62E}" destId="{59D74DB4-7D47-439E-BCEA-B81D20B13151}" srcOrd="0" destOrd="0" presId="urn:microsoft.com/office/officeart/2005/8/layout/cycle8"/>
    <dgm:cxn modelId="{BE2CE409-67E7-4196-8CA8-2954E34CD708}" type="presParOf" srcId="{8CA470B4-A639-4EC1-B978-CFB32460FE32}" destId="{59D74DB4-7D47-439E-BCEA-B81D20B13151}" srcOrd="0" destOrd="0" presId="urn:microsoft.com/office/officeart/2005/8/layout/cycle8"/>
    <dgm:cxn modelId="{336A9E4A-E1A4-4EA6-8403-788643C99586}" type="presParOf" srcId="{8CA470B4-A639-4EC1-B978-CFB32460FE32}" destId="{B486DB6F-C253-4FB8-9586-40A7A9D097D5}" srcOrd="1" destOrd="0" presId="urn:microsoft.com/office/officeart/2005/8/layout/cycle8"/>
    <dgm:cxn modelId="{1C836928-9957-45EF-810A-936CCFE99F2B}" type="presParOf" srcId="{8CA470B4-A639-4EC1-B978-CFB32460FE32}" destId="{4A556505-7B2A-4998-9216-2D8BCCD8CE72}" srcOrd="2" destOrd="0" presId="urn:microsoft.com/office/officeart/2005/8/layout/cycle8"/>
    <dgm:cxn modelId="{69B45648-CE2C-4400-AEF2-8E63A9FD75B0}" type="presParOf" srcId="{8CA470B4-A639-4EC1-B978-CFB32460FE32}" destId="{AFFEAE75-C955-4E2F-A67E-686B217A639A}" srcOrd="3" destOrd="0" presId="urn:microsoft.com/office/officeart/2005/8/layout/cycle8"/>
    <dgm:cxn modelId="{9285CE42-3D82-49DB-B232-58B86DBA47E7}" type="presParOf" srcId="{8CA470B4-A639-4EC1-B978-CFB32460FE32}" destId="{5FF5AFF0-11EB-4633-8361-2B68099169DF}" srcOrd="4" destOrd="0" presId="urn:microsoft.com/office/officeart/2005/8/layout/cycle8"/>
    <dgm:cxn modelId="{3FCA8A53-409A-44D6-83D9-E01C495AC003}" type="presParOf" srcId="{8CA470B4-A639-4EC1-B978-CFB32460FE32}" destId="{B0D1F662-F7EA-4B37-935C-CEE1FBC6D986}" srcOrd="5" destOrd="0" presId="urn:microsoft.com/office/officeart/2005/8/layout/cycle8"/>
    <dgm:cxn modelId="{E9C7B053-01AC-4E91-A73C-A2CB6E0BAE81}" type="presParOf" srcId="{8CA470B4-A639-4EC1-B978-CFB32460FE32}" destId="{9541955C-922C-4A94-A27B-9CD7780F7860}" srcOrd="6" destOrd="0" presId="urn:microsoft.com/office/officeart/2005/8/layout/cycle8"/>
    <dgm:cxn modelId="{AF55FD8C-174B-49F6-B71E-588957F4756A}" type="presParOf" srcId="{8CA470B4-A639-4EC1-B978-CFB32460FE32}" destId="{96291110-410F-446F-8433-074776EFC6A6}" srcOrd="7" destOrd="0" presId="urn:microsoft.com/office/officeart/2005/8/layout/cycle8"/>
    <dgm:cxn modelId="{9345CF3E-D478-4966-A3D7-36811C878471}" type="presParOf" srcId="{8CA470B4-A639-4EC1-B978-CFB32460FE32}" destId="{9E4758D3-6669-406E-AD2F-F5425EE3A80E}" srcOrd="8" destOrd="0" presId="urn:microsoft.com/office/officeart/2005/8/layout/cycle8"/>
    <dgm:cxn modelId="{FCB6F385-92F3-4D9C-A2D4-1838040107ED}" type="presParOf" srcId="{8CA470B4-A639-4EC1-B978-CFB32460FE32}" destId="{617E55D2-34CA-46A8-96B1-0AD3FA589FD6}" srcOrd="9" destOrd="0" presId="urn:microsoft.com/office/officeart/2005/8/layout/cycle8"/>
    <dgm:cxn modelId="{20F1C2AA-B9A5-4EAC-8D4C-85EC537041F2}" type="presParOf" srcId="{8CA470B4-A639-4EC1-B978-CFB32460FE32}" destId="{3964C72B-8E94-431B-BD73-D5B27C40A3A8}" srcOrd="10" destOrd="0" presId="urn:microsoft.com/office/officeart/2005/8/layout/cycle8"/>
    <dgm:cxn modelId="{C604E128-E2E0-4A7D-AF71-985925E603C8}" type="presParOf" srcId="{8CA470B4-A639-4EC1-B978-CFB32460FE32}" destId="{113B58A5-7940-4BB6-A152-373D87084A3D}" srcOrd="11" destOrd="0" presId="urn:microsoft.com/office/officeart/2005/8/layout/cycle8"/>
    <dgm:cxn modelId="{1A203628-607C-420C-8C57-A700BF867745}" type="presParOf" srcId="{8CA470B4-A639-4EC1-B978-CFB32460FE32}" destId="{EE8F6433-D549-4CAE-B609-0FA8FEF19669}" srcOrd="12" destOrd="0" presId="urn:microsoft.com/office/officeart/2005/8/layout/cycle8"/>
    <dgm:cxn modelId="{841F009F-931F-4360-94EC-B0B0CE9C0DCD}" type="presParOf" srcId="{8CA470B4-A639-4EC1-B978-CFB32460FE32}" destId="{B9A7F201-8EB7-4248-A30A-3C0560C44C99}" srcOrd="13" destOrd="0" presId="urn:microsoft.com/office/officeart/2005/8/layout/cycle8"/>
    <dgm:cxn modelId="{F818343C-CCB6-4C0C-BBE7-77E01AE7218A}" type="presParOf" srcId="{8CA470B4-A639-4EC1-B978-CFB32460FE32}" destId="{D60E43F9-2364-4314-B790-2CDECB528C9D}"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C74414-0830-419F-B0E9-952B020A6ADF}" type="doc">
      <dgm:prSet loTypeId="urn:microsoft.com/office/officeart/2005/8/layout/cycle8" loCatId="cycle" qsTypeId="urn:microsoft.com/office/officeart/2005/8/quickstyle/simple4" qsCatId="simple" csTypeId="urn:microsoft.com/office/officeart/2005/8/colors/accent0_3" csCatId="mainScheme" phldr="1"/>
      <dgm:spPr/>
    </dgm:pt>
    <dgm:pt modelId="{BF752C52-F7C9-4EB7-B69B-88C241BCD62E}">
      <dgm:prSet phldrT="[Text]"/>
      <dgm:spPr/>
      <dgm:t>
        <a:bodyPr/>
        <a:lstStyle/>
        <a:p>
          <a:r>
            <a:rPr lang="en-US" dirty="0"/>
            <a:t>SYSTEM</a:t>
          </a:r>
        </a:p>
      </dgm:t>
    </dgm:pt>
    <dgm:pt modelId="{6F19EE5E-A2B1-440F-BE8A-00BC79F53E2B}" type="parTrans" cxnId="{D82E868D-E33F-40C2-AB64-83C405B9B511}">
      <dgm:prSet/>
      <dgm:spPr/>
      <dgm:t>
        <a:bodyPr/>
        <a:lstStyle/>
        <a:p>
          <a:endParaRPr lang="en-US"/>
        </a:p>
      </dgm:t>
    </dgm:pt>
    <dgm:pt modelId="{8F834369-A5AC-4EC1-BB7A-9352479DEBF0}" type="sibTrans" cxnId="{D82E868D-E33F-40C2-AB64-83C405B9B511}">
      <dgm:prSet/>
      <dgm:spPr/>
      <dgm:t>
        <a:bodyPr/>
        <a:lstStyle/>
        <a:p>
          <a:endParaRPr lang="en-US"/>
        </a:p>
      </dgm:t>
    </dgm:pt>
    <dgm:pt modelId="{DBC7000A-BB52-4520-B9B1-50969524BED2}">
      <dgm:prSet phldrT="[Text]"/>
      <dgm:spPr/>
      <dgm:t>
        <a:bodyPr/>
        <a:lstStyle/>
        <a:p>
          <a:r>
            <a:rPr lang="en-US" dirty="0"/>
            <a:t>STRATEGY</a:t>
          </a:r>
        </a:p>
      </dgm:t>
    </dgm:pt>
    <dgm:pt modelId="{9ABF67B2-B876-4225-A389-1576CBEFF0E0}" type="parTrans" cxnId="{C82D912F-A815-42DF-B29A-A1FB7FD6A15A}">
      <dgm:prSet/>
      <dgm:spPr/>
      <dgm:t>
        <a:bodyPr/>
        <a:lstStyle/>
        <a:p>
          <a:endParaRPr lang="en-US"/>
        </a:p>
      </dgm:t>
    </dgm:pt>
    <dgm:pt modelId="{198EB459-C2FB-4A98-8641-D5820BACF01E}" type="sibTrans" cxnId="{C82D912F-A815-42DF-B29A-A1FB7FD6A15A}">
      <dgm:prSet/>
      <dgm:spPr/>
      <dgm:t>
        <a:bodyPr/>
        <a:lstStyle/>
        <a:p>
          <a:endParaRPr lang="en-US"/>
        </a:p>
      </dgm:t>
    </dgm:pt>
    <dgm:pt modelId="{990AD895-5ADB-41D1-9F0B-308ED91DD38D}">
      <dgm:prSet phldrT="[Text]"/>
      <dgm:spPr/>
      <dgm:t>
        <a:bodyPr/>
        <a:lstStyle/>
        <a:p>
          <a:r>
            <a:rPr lang="en-US" dirty="0"/>
            <a:t>SELF</a:t>
          </a:r>
        </a:p>
      </dgm:t>
    </dgm:pt>
    <dgm:pt modelId="{80669D48-D2DC-4445-BFAC-A8E532150B13}" type="parTrans" cxnId="{61699A45-B1B9-44EE-8ED1-EC1A5E55F906}">
      <dgm:prSet/>
      <dgm:spPr/>
      <dgm:t>
        <a:bodyPr/>
        <a:lstStyle/>
        <a:p>
          <a:endParaRPr lang="en-US"/>
        </a:p>
      </dgm:t>
    </dgm:pt>
    <dgm:pt modelId="{FC50B2DB-554B-4339-B532-BAB246F29EF0}" type="sibTrans" cxnId="{61699A45-B1B9-44EE-8ED1-EC1A5E55F906}">
      <dgm:prSet/>
      <dgm:spPr/>
      <dgm:t>
        <a:bodyPr/>
        <a:lstStyle/>
        <a:p>
          <a:endParaRPr lang="en-US"/>
        </a:p>
      </dgm:t>
    </dgm:pt>
    <dgm:pt modelId="{8CA470B4-A639-4EC1-B978-CFB32460FE32}" type="pres">
      <dgm:prSet presAssocID="{ECC74414-0830-419F-B0E9-952B020A6ADF}" presName="compositeShape" presStyleCnt="0">
        <dgm:presLayoutVars>
          <dgm:chMax val="7"/>
          <dgm:dir/>
          <dgm:resizeHandles val="exact"/>
        </dgm:presLayoutVars>
      </dgm:prSet>
      <dgm:spPr/>
    </dgm:pt>
    <dgm:pt modelId="{59D74DB4-7D47-439E-BCEA-B81D20B13151}" type="pres">
      <dgm:prSet presAssocID="{ECC74414-0830-419F-B0E9-952B020A6ADF}" presName="wedge1" presStyleLbl="node1" presStyleIdx="0" presStyleCnt="3"/>
      <dgm:spPr/>
    </dgm:pt>
    <dgm:pt modelId="{B486DB6F-C253-4FB8-9586-40A7A9D097D5}" type="pres">
      <dgm:prSet presAssocID="{ECC74414-0830-419F-B0E9-952B020A6ADF}" presName="dummy1a" presStyleCnt="0"/>
      <dgm:spPr/>
    </dgm:pt>
    <dgm:pt modelId="{4A556505-7B2A-4998-9216-2D8BCCD8CE72}" type="pres">
      <dgm:prSet presAssocID="{ECC74414-0830-419F-B0E9-952B020A6ADF}" presName="dummy1b" presStyleCnt="0"/>
      <dgm:spPr/>
    </dgm:pt>
    <dgm:pt modelId="{AFFEAE75-C955-4E2F-A67E-686B217A639A}" type="pres">
      <dgm:prSet presAssocID="{ECC74414-0830-419F-B0E9-952B020A6ADF}" presName="wedge1Tx" presStyleLbl="node1" presStyleIdx="0" presStyleCnt="3">
        <dgm:presLayoutVars>
          <dgm:chMax val="0"/>
          <dgm:chPref val="0"/>
          <dgm:bulletEnabled val="1"/>
        </dgm:presLayoutVars>
      </dgm:prSet>
      <dgm:spPr/>
    </dgm:pt>
    <dgm:pt modelId="{5FF5AFF0-11EB-4633-8361-2B68099169DF}" type="pres">
      <dgm:prSet presAssocID="{ECC74414-0830-419F-B0E9-952B020A6ADF}" presName="wedge2" presStyleLbl="node1" presStyleIdx="1" presStyleCnt="3"/>
      <dgm:spPr/>
    </dgm:pt>
    <dgm:pt modelId="{B0D1F662-F7EA-4B37-935C-CEE1FBC6D986}" type="pres">
      <dgm:prSet presAssocID="{ECC74414-0830-419F-B0E9-952B020A6ADF}" presName="dummy2a" presStyleCnt="0"/>
      <dgm:spPr/>
    </dgm:pt>
    <dgm:pt modelId="{9541955C-922C-4A94-A27B-9CD7780F7860}" type="pres">
      <dgm:prSet presAssocID="{ECC74414-0830-419F-B0E9-952B020A6ADF}" presName="dummy2b" presStyleCnt="0"/>
      <dgm:spPr/>
    </dgm:pt>
    <dgm:pt modelId="{96291110-410F-446F-8433-074776EFC6A6}" type="pres">
      <dgm:prSet presAssocID="{ECC74414-0830-419F-B0E9-952B020A6ADF}" presName="wedge2Tx" presStyleLbl="node1" presStyleIdx="1" presStyleCnt="3">
        <dgm:presLayoutVars>
          <dgm:chMax val="0"/>
          <dgm:chPref val="0"/>
          <dgm:bulletEnabled val="1"/>
        </dgm:presLayoutVars>
      </dgm:prSet>
      <dgm:spPr/>
    </dgm:pt>
    <dgm:pt modelId="{9E4758D3-6669-406E-AD2F-F5425EE3A80E}" type="pres">
      <dgm:prSet presAssocID="{ECC74414-0830-419F-B0E9-952B020A6ADF}" presName="wedge3" presStyleLbl="node1" presStyleIdx="2" presStyleCnt="3" custLinFactNeighborX="614" custLinFactNeighborY="-558"/>
      <dgm:spPr/>
    </dgm:pt>
    <dgm:pt modelId="{617E55D2-34CA-46A8-96B1-0AD3FA589FD6}" type="pres">
      <dgm:prSet presAssocID="{ECC74414-0830-419F-B0E9-952B020A6ADF}" presName="dummy3a" presStyleCnt="0"/>
      <dgm:spPr/>
    </dgm:pt>
    <dgm:pt modelId="{3964C72B-8E94-431B-BD73-D5B27C40A3A8}" type="pres">
      <dgm:prSet presAssocID="{ECC74414-0830-419F-B0E9-952B020A6ADF}" presName="dummy3b" presStyleCnt="0"/>
      <dgm:spPr/>
    </dgm:pt>
    <dgm:pt modelId="{113B58A5-7940-4BB6-A152-373D87084A3D}" type="pres">
      <dgm:prSet presAssocID="{ECC74414-0830-419F-B0E9-952B020A6ADF}" presName="wedge3Tx" presStyleLbl="node1" presStyleIdx="2" presStyleCnt="3">
        <dgm:presLayoutVars>
          <dgm:chMax val="0"/>
          <dgm:chPref val="0"/>
          <dgm:bulletEnabled val="1"/>
        </dgm:presLayoutVars>
      </dgm:prSet>
      <dgm:spPr/>
    </dgm:pt>
    <dgm:pt modelId="{EE8F6433-D549-4CAE-B609-0FA8FEF19669}" type="pres">
      <dgm:prSet presAssocID="{8F834369-A5AC-4EC1-BB7A-9352479DEBF0}" presName="arrowWedge1" presStyleLbl="fgSibTrans2D1" presStyleIdx="0" presStyleCnt="3"/>
      <dgm:spPr/>
    </dgm:pt>
    <dgm:pt modelId="{B9A7F201-8EB7-4248-A30A-3C0560C44C99}" type="pres">
      <dgm:prSet presAssocID="{198EB459-C2FB-4A98-8641-D5820BACF01E}" presName="arrowWedge2" presStyleLbl="fgSibTrans2D1" presStyleIdx="1" presStyleCnt="3"/>
      <dgm:spPr/>
    </dgm:pt>
    <dgm:pt modelId="{D60E43F9-2364-4314-B790-2CDECB528C9D}" type="pres">
      <dgm:prSet presAssocID="{FC50B2DB-554B-4339-B532-BAB246F29EF0}" presName="arrowWedge3" presStyleLbl="fgSibTrans2D1" presStyleIdx="2" presStyleCnt="3" custLinFactNeighborX="-2081" custLinFactNeighborY="1489"/>
      <dgm:spPr/>
    </dgm:pt>
  </dgm:ptLst>
  <dgm:cxnLst>
    <dgm:cxn modelId="{9FCE2721-5CC1-4AA8-AFFC-74DF6EAA0E69}" type="presOf" srcId="{DBC7000A-BB52-4520-B9B1-50969524BED2}" destId="{5FF5AFF0-11EB-4633-8361-2B68099169DF}" srcOrd="0" destOrd="0" presId="urn:microsoft.com/office/officeart/2005/8/layout/cycle8"/>
    <dgm:cxn modelId="{C82D912F-A815-42DF-B29A-A1FB7FD6A15A}" srcId="{ECC74414-0830-419F-B0E9-952B020A6ADF}" destId="{DBC7000A-BB52-4520-B9B1-50969524BED2}" srcOrd="1" destOrd="0" parTransId="{9ABF67B2-B876-4225-A389-1576CBEFF0E0}" sibTransId="{198EB459-C2FB-4A98-8641-D5820BACF01E}"/>
    <dgm:cxn modelId="{61699A45-B1B9-44EE-8ED1-EC1A5E55F906}" srcId="{ECC74414-0830-419F-B0E9-952B020A6ADF}" destId="{990AD895-5ADB-41D1-9F0B-308ED91DD38D}" srcOrd="2" destOrd="0" parTransId="{80669D48-D2DC-4445-BFAC-A8E532150B13}" sibTransId="{FC50B2DB-554B-4339-B532-BAB246F29EF0}"/>
    <dgm:cxn modelId="{D82E868D-E33F-40C2-AB64-83C405B9B511}" srcId="{ECC74414-0830-419F-B0E9-952B020A6ADF}" destId="{BF752C52-F7C9-4EB7-B69B-88C241BCD62E}" srcOrd="0" destOrd="0" parTransId="{6F19EE5E-A2B1-440F-BE8A-00BC79F53E2B}" sibTransId="{8F834369-A5AC-4EC1-BB7A-9352479DEBF0}"/>
    <dgm:cxn modelId="{A15210A1-2FD3-443C-862C-01799CE42014}" type="presOf" srcId="{990AD895-5ADB-41D1-9F0B-308ED91DD38D}" destId="{113B58A5-7940-4BB6-A152-373D87084A3D}" srcOrd="1" destOrd="0" presId="urn:microsoft.com/office/officeart/2005/8/layout/cycle8"/>
    <dgm:cxn modelId="{2D9C11B5-87BC-441D-A13E-7430FFB51ECC}" type="presOf" srcId="{ECC74414-0830-419F-B0E9-952B020A6ADF}" destId="{8CA470B4-A639-4EC1-B978-CFB32460FE32}" srcOrd="0" destOrd="0" presId="urn:microsoft.com/office/officeart/2005/8/layout/cycle8"/>
    <dgm:cxn modelId="{7BE063C6-654E-4661-A14E-E24961694368}" type="presOf" srcId="{BF752C52-F7C9-4EB7-B69B-88C241BCD62E}" destId="{AFFEAE75-C955-4E2F-A67E-686B217A639A}" srcOrd="1" destOrd="0" presId="urn:microsoft.com/office/officeart/2005/8/layout/cycle8"/>
    <dgm:cxn modelId="{4A96E0D5-F091-4251-B0E8-BB112ED17954}" type="presOf" srcId="{DBC7000A-BB52-4520-B9B1-50969524BED2}" destId="{96291110-410F-446F-8433-074776EFC6A6}" srcOrd="1" destOrd="0" presId="urn:microsoft.com/office/officeart/2005/8/layout/cycle8"/>
    <dgm:cxn modelId="{3C7529F2-CB6E-48B1-A1D8-B4A62F3BD06B}" type="presOf" srcId="{990AD895-5ADB-41D1-9F0B-308ED91DD38D}" destId="{9E4758D3-6669-406E-AD2F-F5425EE3A80E}" srcOrd="0" destOrd="0" presId="urn:microsoft.com/office/officeart/2005/8/layout/cycle8"/>
    <dgm:cxn modelId="{21BEBDFE-2559-4489-B83F-410A8B3F85A1}" type="presOf" srcId="{BF752C52-F7C9-4EB7-B69B-88C241BCD62E}" destId="{59D74DB4-7D47-439E-BCEA-B81D20B13151}" srcOrd="0" destOrd="0" presId="urn:microsoft.com/office/officeart/2005/8/layout/cycle8"/>
    <dgm:cxn modelId="{BE2CE409-67E7-4196-8CA8-2954E34CD708}" type="presParOf" srcId="{8CA470B4-A639-4EC1-B978-CFB32460FE32}" destId="{59D74DB4-7D47-439E-BCEA-B81D20B13151}" srcOrd="0" destOrd="0" presId="urn:microsoft.com/office/officeart/2005/8/layout/cycle8"/>
    <dgm:cxn modelId="{336A9E4A-E1A4-4EA6-8403-788643C99586}" type="presParOf" srcId="{8CA470B4-A639-4EC1-B978-CFB32460FE32}" destId="{B486DB6F-C253-4FB8-9586-40A7A9D097D5}" srcOrd="1" destOrd="0" presId="urn:microsoft.com/office/officeart/2005/8/layout/cycle8"/>
    <dgm:cxn modelId="{1C836928-9957-45EF-810A-936CCFE99F2B}" type="presParOf" srcId="{8CA470B4-A639-4EC1-B978-CFB32460FE32}" destId="{4A556505-7B2A-4998-9216-2D8BCCD8CE72}" srcOrd="2" destOrd="0" presId="urn:microsoft.com/office/officeart/2005/8/layout/cycle8"/>
    <dgm:cxn modelId="{69B45648-CE2C-4400-AEF2-8E63A9FD75B0}" type="presParOf" srcId="{8CA470B4-A639-4EC1-B978-CFB32460FE32}" destId="{AFFEAE75-C955-4E2F-A67E-686B217A639A}" srcOrd="3" destOrd="0" presId="urn:microsoft.com/office/officeart/2005/8/layout/cycle8"/>
    <dgm:cxn modelId="{9285CE42-3D82-49DB-B232-58B86DBA47E7}" type="presParOf" srcId="{8CA470B4-A639-4EC1-B978-CFB32460FE32}" destId="{5FF5AFF0-11EB-4633-8361-2B68099169DF}" srcOrd="4" destOrd="0" presId="urn:microsoft.com/office/officeart/2005/8/layout/cycle8"/>
    <dgm:cxn modelId="{3FCA8A53-409A-44D6-83D9-E01C495AC003}" type="presParOf" srcId="{8CA470B4-A639-4EC1-B978-CFB32460FE32}" destId="{B0D1F662-F7EA-4B37-935C-CEE1FBC6D986}" srcOrd="5" destOrd="0" presId="urn:microsoft.com/office/officeart/2005/8/layout/cycle8"/>
    <dgm:cxn modelId="{E9C7B053-01AC-4E91-A73C-A2CB6E0BAE81}" type="presParOf" srcId="{8CA470B4-A639-4EC1-B978-CFB32460FE32}" destId="{9541955C-922C-4A94-A27B-9CD7780F7860}" srcOrd="6" destOrd="0" presId="urn:microsoft.com/office/officeart/2005/8/layout/cycle8"/>
    <dgm:cxn modelId="{AF55FD8C-174B-49F6-B71E-588957F4756A}" type="presParOf" srcId="{8CA470B4-A639-4EC1-B978-CFB32460FE32}" destId="{96291110-410F-446F-8433-074776EFC6A6}" srcOrd="7" destOrd="0" presId="urn:microsoft.com/office/officeart/2005/8/layout/cycle8"/>
    <dgm:cxn modelId="{9345CF3E-D478-4966-A3D7-36811C878471}" type="presParOf" srcId="{8CA470B4-A639-4EC1-B978-CFB32460FE32}" destId="{9E4758D3-6669-406E-AD2F-F5425EE3A80E}" srcOrd="8" destOrd="0" presId="urn:microsoft.com/office/officeart/2005/8/layout/cycle8"/>
    <dgm:cxn modelId="{FCB6F385-92F3-4D9C-A2D4-1838040107ED}" type="presParOf" srcId="{8CA470B4-A639-4EC1-B978-CFB32460FE32}" destId="{617E55D2-34CA-46A8-96B1-0AD3FA589FD6}" srcOrd="9" destOrd="0" presId="urn:microsoft.com/office/officeart/2005/8/layout/cycle8"/>
    <dgm:cxn modelId="{20F1C2AA-B9A5-4EAC-8D4C-85EC537041F2}" type="presParOf" srcId="{8CA470B4-A639-4EC1-B978-CFB32460FE32}" destId="{3964C72B-8E94-431B-BD73-D5B27C40A3A8}" srcOrd="10" destOrd="0" presId="urn:microsoft.com/office/officeart/2005/8/layout/cycle8"/>
    <dgm:cxn modelId="{C604E128-E2E0-4A7D-AF71-985925E603C8}" type="presParOf" srcId="{8CA470B4-A639-4EC1-B978-CFB32460FE32}" destId="{113B58A5-7940-4BB6-A152-373D87084A3D}" srcOrd="11" destOrd="0" presId="urn:microsoft.com/office/officeart/2005/8/layout/cycle8"/>
    <dgm:cxn modelId="{1A203628-607C-420C-8C57-A700BF867745}" type="presParOf" srcId="{8CA470B4-A639-4EC1-B978-CFB32460FE32}" destId="{EE8F6433-D549-4CAE-B609-0FA8FEF19669}" srcOrd="12" destOrd="0" presId="urn:microsoft.com/office/officeart/2005/8/layout/cycle8"/>
    <dgm:cxn modelId="{841F009F-931F-4360-94EC-B0B0CE9C0DCD}" type="presParOf" srcId="{8CA470B4-A639-4EC1-B978-CFB32460FE32}" destId="{B9A7F201-8EB7-4248-A30A-3C0560C44C99}" srcOrd="13" destOrd="0" presId="urn:microsoft.com/office/officeart/2005/8/layout/cycle8"/>
    <dgm:cxn modelId="{F818343C-CCB6-4C0C-BBE7-77E01AE7218A}" type="presParOf" srcId="{8CA470B4-A639-4EC1-B978-CFB32460FE32}" destId="{D60E43F9-2364-4314-B790-2CDECB528C9D}"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2262D0-FD41-488F-AF43-FEAC9443CE8A}" type="doc">
      <dgm:prSet loTypeId="urn:microsoft.com/office/officeart/2005/8/layout/hProcess6" loCatId="process" qsTypeId="urn:microsoft.com/office/officeart/2005/8/quickstyle/3d2" qsCatId="3D" csTypeId="urn:microsoft.com/office/officeart/2005/8/colors/colorful2" csCatId="colorful" phldr="1"/>
      <dgm:spPr/>
      <dgm:t>
        <a:bodyPr/>
        <a:lstStyle/>
        <a:p>
          <a:endParaRPr lang="en-US"/>
        </a:p>
      </dgm:t>
    </dgm:pt>
    <dgm:pt modelId="{BFAC642C-AC27-483D-B9BD-6BDBEEB634DD}">
      <dgm:prSet phldrT="[Text]"/>
      <dgm:spPr/>
      <dgm:t>
        <a:bodyPr/>
        <a:lstStyle/>
        <a:p>
          <a:r>
            <a:rPr lang="en-US" dirty="0"/>
            <a:t>WHAT</a:t>
          </a:r>
        </a:p>
      </dgm:t>
    </dgm:pt>
    <dgm:pt modelId="{7621575C-CF26-44BE-BFA9-BFAF39E8D64B}" type="parTrans" cxnId="{E47536F9-6B19-4FCE-ADDD-068C84B67C9A}">
      <dgm:prSet/>
      <dgm:spPr/>
      <dgm:t>
        <a:bodyPr/>
        <a:lstStyle/>
        <a:p>
          <a:endParaRPr lang="en-US"/>
        </a:p>
      </dgm:t>
    </dgm:pt>
    <dgm:pt modelId="{9F2236DB-22F5-4E40-A9EA-04DA47643820}" type="sibTrans" cxnId="{E47536F9-6B19-4FCE-ADDD-068C84B67C9A}">
      <dgm:prSet/>
      <dgm:spPr/>
      <dgm:t>
        <a:bodyPr/>
        <a:lstStyle/>
        <a:p>
          <a:endParaRPr lang="en-US"/>
        </a:p>
      </dgm:t>
    </dgm:pt>
    <dgm:pt modelId="{920C8641-9CD2-4C70-A5CB-70695019B7B6}">
      <dgm:prSet phldrT="[Text]" custT="1"/>
      <dgm:spPr/>
      <dgm:t>
        <a:bodyPr/>
        <a:lstStyle/>
        <a:p>
          <a:r>
            <a:rPr lang="en-US" sz="1600" b="1" dirty="0">
              <a:latin typeface="Aharoni" panose="02010803020104030203" pitchFamily="2" charset="-79"/>
              <a:cs typeface="Aharoni" panose="02010803020104030203" pitchFamily="2" charset="-79"/>
            </a:rPr>
            <a:t>What does it mean to be diverse?</a:t>
          </a:r>
        </a:p>
      </dgm:t>
    </dgm:pt>
    <dgm:pt modelId="{D1835764-A38A-4F0C-823C-12250B354AEA}" type="parTrans" cxnId="{AD6DD30B-67DD-4998-9705-C5D49F0C8381}">
      <dgm:prSet/>
      <dgm:spPr/>
      <dgm:t>
        <a:bodyPr/>
        <a:lstStyle/>
        <a:p>
          <a:endParaRPr lang="en-US"/>
        </a:p>
      </dgm:t>
    </dgm:pt>
    <dgm:pt modelId="{055E004B-4213-4FE3-A538-632910C79727}" type="sibTrans" cxnId="{AD6DD30B-67DD-4998-9705-C5D49F0C8381}">
      <dgm:prSet/>
      <dgm:spPr/>
      <dgm:t>
        <a:bodyPr/>
        <a:lstStyle/>
        <a:p>
          <a:endParaRPr lang="en-US"/>
        </a:p>
      </dgm:t>
    </dgm:pt>
    <dgm:pt modelId="{0B903FD2-EDD9-4194-B0AC-89BA9B3D1B9D}">
      <dgm:prSet phldrT="[Text]"/>
      <dgm:spPr/>
      <dgm:t>
        <a:bodyPr/>
        <a:lstStyle/>
        <a:p>
          <a:r>
            <a:rPr lang="en-US" dirty="0"/>
            <a:t>WHY</a:t>
          </a:r>
        </a:p>
      </dgm:t>
    </dgm:pt>
    <dgm:pt modelId="{4F3BA305-32D7-47F6-A233-317810DC1AF0}" type="parTrans" cxnId="{7725B8A7-FA67-46DB-9A2F-DBED3ADC7D5E}">
      <dgm:prSet/>
      <dgm:spPr/>
      <dgm:t>
        <a:bodyPr/>
        <a:lstStyle/>
        <a:p>
          <a:endParaRPr lang="en-US"/>
        </a:p>
      </dgm:t>
    </dgm:pt>
    <dgm:pt modelId="{0A8A89A9-18DA-462B-9D0F-91C87B63FE11}" type="sibTrans" cxnId="{7725B8A7-FA67-46DB-9A2F-DBED3ADC7D5E}">
      <dgm:prSet/>
      <dgm:spPr/>
      <dgm:t>
        <a:bodyPr/>
        <a:lstStyle/>
        <a:p>
          <a:endParaRPr lang="en-US"/>
        </a:p>
      </dgm:t>
    </dgm:pt>
    <dgm:pt modelId="{1A03532B-7498-4579-972B-DC9738A80F35}">
      <dgm:prSet phldrT="[Text]" custT="1"/>
      <dgm:spPr/>
      <dgm:t>
        <a:bodyPr/>
        <a:lstStyle/>
        <a:p>
          <a:r>
            <a:rPr lang="en-US" sz="1600" b="1" dirty="0">
              <a:solidFill>
                <a:schemeClr val="tx2">
                  <a:lumMod val="75000"/>
                </a:schemeClr>
              </a:solidFill>
              <a:latin typeface="Aharoni" panose="02010803020104030203" pitchFamily="2" charset="-79"/>
              <a:cs typeface="Aharoni" panose="02010803020104030203" pitchFamily="2" charset="-79"/>
            </a:rPr>
            <a:t>Why is health equity important?</a:t>
          </a:r>
        </a:p>
      </dgm:t>
    </dgm:pt>
    <dgm:pt modelId="{BBBA30B4-2429-4975-AC6E-609D884876C1}" type="parTrans" cxnId="{BEB460E7-AF61-4470-995A-331C812D6DD7}">
      <dgm:prSet/>
      <dgm:spPr/>
      <dgm:t>
        <a:bodyPr/>
        <a:lstStyle/>
        <a:p>
          <a:endParaRPr lang="en-US"/>
        </a:p>
      </dgm:t>
    </dgm:pt>
    <dgm:pt modelId="{E9F4B064-8D72-4744-8EA8-716570670224}" type="sibTrans" cxnId="{BEB460E7-AF61-4470-995A-331C812D6DD7}">
      <dgm:prSet/>
      <dgm:spPr/>
      <dgm:t>
        <a:bodyPr/>
        <a:lstStyle/>
        <a:p>
          <a:endParaRPr lang="en-US"/>
        </a:p>
      </dgm:t>
    </dgm:pt>
    <dgm:pt modelId="{B01F4305-4DB4-4269-B63D-3C2B25268758}">
      <dgm:prSet phldrT="[Text]"/>
      <dgm:spPr/>
      <dgm:t>
        <a:bodyPr/>
        <a:lstStyle/>
        <a:p>
          <a:r>
            <a:rPr lang="en-US" dirty="0"/>
            <a:t>HOW</a:t>
          </a:r>
        </a:p>
      </dgm:t>
    </dgm:pt>
    <dgm:pt modelId="{3817F137-0446-441A-8FE3-97F9B4897ECB}" type="parTrans" cxnId="{12480A10-C2A5-401C-86D5-CCC700590905}">
      <dgm:prSet/>
      <dgm:spPr/>
      <dgm:t>
        <a:bodyPr/>
        <a:lstStyle/>
        <a:p>
          <a:endParaRPr lang="en-US"/>
        </a:p>
      </dgm:t>
    </dgm:pt>
    <dgm:pt modelId="{692FDFE1-9F5A-493E-A00A-1586AB27AD32}" type="sibTrans" cxnId="{12480A10-C2A5-401C-86D5-CCC700590905}">
      <dgm:prSet/>
      <dgm:spPr/>
      <dgm:t>
        <a:bodyPr/>
        <a:lstStyle/>
        <a:p>
          <a:endParaRPr lang="en-US"/>
        </a:p>
      </dgm:t>
    </dgm:pt>
    <dgm:pt modelId="{74CC54B1-36CA-40BB-BB99-AC838F14BAE5}">
      <dgm:prSet phldrT="[Text]" custT="1"/>
      <dgm:spPr/>
      <dgm:t>
        <a:bodyPr/>
        <a:lstStyle/>
        <a:p>
          <a:r>
            <a:rPr lang="en-US" sz="1600" b="1" dirty="0">
              <a:solidFill>
                <a:srgbClr val="7030A0"/>
              </a:solidFill>
              <a:latin typeface="Aharoni" panose="02010803020104030203" pitchFamily="2" charset="-79"/>
              <a:cs typeface="Aharoni" panose="02010803020104030203" pitchFamily="2" charset="-79"/>
            </a:rPr>
            <a:t>How do we make sustainable change?</a:t>
          </a:r>
        </a:p>
      </dgm:t>
    </dgm:pt>
    <dgm:pt modelId="{E5C201B4-D253-44D5-A05C-B87720809337}" type="parTrans" cxnId="{E847D732-0CAA-46D0-9589-539E8596A5A9}">
      <dgm:prSet/>
      <dgm:spPr/>
      <dgm:t>
        <a:bodyPr/>
        <a:lstStyle/>
        <a:p>
          <a:endParaRPr lang="en-US"/>
        </a:p>
      </dgm:t>
    </dgm:pt>
    <dgm:pt modelId="{E6D2A2AF-17C6-4739-8BB1-8C2CC64BFA15}" type="sibTrans" cxnId="{E847D732-0CAA-46D0-9589-539E8596A5A9}">
      <dgm:prSet/>
      <dgm:spPr/>
      <dgm:t>
        <a:bodyPr/>
        <a:lstStyle/>
        <a:p>
          <a:endParaRPr lang="en-US"/>
        </a:p>
      </dgm:t>
    </dgm:pt>
    <dgm:pt modelId="{03A1A442-0BFB-4B65-92A5-6463EB5DFA0B}">
      <dgm:prSet phldrT="[Text]" custT="1"/>
      <dgm:spPr/>
      <dgm:t>
        <a:bodyPr/>
        <a:lstStyle/>
        <a:p>
          <a:r>
            <a:rPr lang="en-US" sz="1600" b="1" dirty="0">
              <a:solidFill>
                <a:schemeClr val="bg2">
                  <a:lumMod val="25000"/>
                </a:schemeClr>
              </a:solidFill>
              <a:latin typeface="Aharoni" panose="02010803020104030203" pitchFamily="2" charset="-79"/>
              <a:cs typeface="Aharoni" panose="02010803020104030203" pitchFamily="2" charset="-79"/>
            </a:rPr>
            <a:t>How do we create a culture of respect and belonging?</a:t>
          </a:r>
        </a:p>
      </dgm:t>
    </dgm:pt>
    <dgm:pt modelId="{02D8A98C-CEB2-40CD-9CA3-00249B899460}" type="parTrans" cxnId="{3E15E20F-3E88-439F-A0F1-82C2EB087B10}">
      <dgm:prSet/>
      <dgm:spPr/>
      <dgm:t>
        <a:bodyPr/>
        <a:lstStyle/>
        <a:p>
          <a:endParaRPr lang="en-US"/>
        </a:p>
      </dgm:t>
    </dgm:pt>
    <dgm:pt modelId="{60F2A860-BA91-46D9-BC0A-487185013C0C}" type="sibTrans" cxnId="{3E15E20F-3E88-439F-A0F1-82C2EB087B10}">
      <dgm:prSet/>
      <dgm:spPr/>
      <dgm:t>
        <a:bodyPr/>
        <a:lstStyle/>
        <a:p>
          <a:endParaRPr lang="en-US"/>
        </a:p>
      </dgm:t>
    </dgm:pt>
    <dgm:pt modelId="{8B685B7C-FD86-490C-AF0D-D53667CD9299}">
      <dgm:prSet phldrT="[Text]" custT="1"/>
      <dgm:spPr/>
      <dgm:t>
        <a:bodyPr/>
        <a:lstStyle/>
        <a:p>
          <a:r>
            <a:rPr lang="en-US" sz="1600" b="1" dirty="0">
              <a:solidFill>
                <a:schemeClr val="accent6">
                  <a:lumMod val="50000"/>
                </a:schemeClr>
              </a:solidFill>
              <a:latin typeface="Aharoni" panose="02010803020104030203" pitchFamily="2" charset="-79"/>
              <a:cs typeface="Aharoni" panose="02010803020104030203" pitchFamily="2" charset="-79"/>
            </a:rPr>
            <a:t>What is inclusion?</a:t>
          </a:r>
        </a:p>
      </dgm:t>
    </dgm:pt>
    <dgm:pt modelId="{FEEE3FF1-34C9-439B-B724-C7CCC5F0F2BC}" type="parTrans" cxnId="{9A851BC3-08FB-404D-8F98-53C00BD38A6F}">
      <dgm:prSet/>
      <dgm:spPr/>
      <dgm:t>
        <a:bodyPr/>
        <a:lstStyle/>
        <a:p>
          <a:endParaRPr lang="en-US"/>
        </a:p>
      </dgm:t>
    </dgm:pt>
    <dgm:pt modelId="{9A5C23F8-67BB-47A9-B852-7EA944BE3CFC}" type="sibTrans" cxnId="{9A851BC3-08FB-404D-8F98-53C00BD38A6F}">
      <dgm:prSet/>
      <dgm:spPr/>
      <dgm:t>
        <a:bodyPr/>
        <a:lstStyle/>
        <a:p>
          <a:endParaRPr lang="en-US"/>
        </a:p>
      </dgm:t>
    </dgm:pt>
    <dgm:pt modelId="{8ED17311-43A9-4F40-8356-DCC6E9934E13}">
      <dgm:prSet phldrT="[Text]" custT="1"/>
      <dgm:spPr/>
      <dgm:t>
        <a:bodyPr/>
        <a:lstStyle/>
        <a:p>
          <a:r>
            <a:rPr lang="en-US" sz="1600" b="1" dirty="0">
              <a:solidFill>
                <a:schemeClr val="tx2">
                  <a:lumMod val="75000"/>
                </a:schemeClr>
              </a:solidFill>
              <a:latin typeface="Aharoni" panose="02010803020104030203" pitchFamily="2" charset="-79"/>
              <a:cs typeface="Aharoni" panose="02010803020104030203" pitchFamily="2" charset="-79"/>
            </a:rPr>
            <a:t>Equity vs. Equality?</a:t>
          </a:r>
        </a:p>
      </dgm:t>
    </dgm:pt>
    <dgm:pt modelId="{06A8F8F8-02A8-4013-8547-FDA5D14A903F}" type="parTrans" cxnId="{99C1D6CF-0F75-4275-910C-F91680C7D2E2}">
      <dgm:prSet/>
      <dgm:spPr/>
      <dgm:t>
        <a:bodyPr/>
        <a:lstStyle/>
        <a:p>
          <a:endParaRPr lang="en-US"/>
        </a:p>
      </dgm:t>
    </dgm:pt>
    <dgm:pt modelId="{73B508AE-97B6-4484-B53F-FFF22AA41438}" type="sibTrans" cxnId="{99C1D6CF-0F75-4275-910C-F91680C7D2E2}">
      <dgm:prSet/>
      <dgm:spPr/>
      <dgm:t>
        <a:bodyPr/>
        <a:lstStyle/>
        <a:p>
          <a:endParaRPr lang="en-US"/>
        </a:p>
      </dgm:t>
    </dgm:pt>
    <dgm:pt modelId="{B1989542-BFC5-469D-86BD-901DC50AAB7B}">
      <dgm:prSet phldrT="[Text]" custT="1"/>
      <dgm:spPr/>
      <dgm:t>
        <a:bodyPr/>
        <a:lstStyle/>
        <a:p>
          <a:r>
            <a:rPr lang="en-US" sz="1600" b="1" dirty="0">
              <a:solidFill>
                <a:schemeClr val="accent2">
                  <a:lumMod val="50000"/>
                </a:schemeClr>
              </a:solidFill>
              <a:latin typeface="Aharoni" panose="02010803020104030203" pitchFamily="2" charset="-79"/>
              <a:cs typeface="Aharoni" panose="02010803020104030203" pitchFamily="2" charset="-79"/>
            </a:rPr>
            <a:t>Why does diversity matter to patients and learners?</a:t>
          </a:r>
        </a:p>
      </dgm:t>
    </dgm:pt>
    <dgm:pt modelId="{AA598F10-A245-4313-A2E7-C38E6C57D23F}" type="parTrans" cxnId="{2701E9B5-B524-404D-B6C7-70A5621783D6}">
      <dgm:prSet/>
      <dgm:spPr/>
      <dgm:t>
        <a:bodyPr/>
        <a:lstStyle/>
        <a:p>
          <a:endParaRPr lang="en-US"/>
        </a:p>
      </dgm:t>
    </dgm:pt>
    <dgm:pt modelId="{83FDDCCE-6CD3-40C5-8378-D7639B6B1D12}" type="sibTrans" cxnId="{2701E9B5-B524-404D-B6C7-70A5621783D6}">
      <dgm:prSet/>
      <dgm:spPr/>
      <dgm:t>
        <a:bodyPr/>
        <a:lstStyle/>
        <a:p>
          <a:endParaRPr lang="en-US"/>
        </a:p>
      </dgm:t>
    </dgm:pt>
    <dgm:pt modelId="{BD41A74D-9F4B-499A-BF47-44987147B5C3}" type="pres">
      <dgm:prSet presAssocID="{A22262D0-FD41-488F-AF43-FEAC9443CE8A}" presName="theList" presStyleCnt="0">
        <dgm:presLayoutVars>
          <dgm:dir/>
          <dgm:animLvl val="lvl"/>
          <dgm:resizeHandles val="exact"/>
        </dgm:presLayoutVars>
      </dgm:prSet>
      <dgm:spPr/>
    </dgm:pt>
    <dgm:pt modelId="{F82F5E41-3DC6-4789-802C-6485DAA3CE10}" type="pres">
      <dgm:prSet presAssocID="{BFAC642C-AC27-483D-B9BD-6BDBEEB634DD}" presName="compNode" presStyleCnt="0"/>
      <dgm:spPr/>
    </dgm:pt>
    <dgm:pt modelId="{8C842664-C547-4182-94C5-C8E5A7E26D87}" type="pres">
      <dgm:prSet presAssocID="{BFAC642C-AC27-483D-B9BD-6BDBEEB634DD}" presName="noGeometry" presStyleCnt="0"/>
      <dgm:spPr/>
    </dgm:pt>
    <dgm:pt modelId="{7F51BC88-263F-46DD-B23A-81F1EAFC3ACA}" type="pres">
      <dgm:prSet presAssocID="{BFAC642C-AC27-483D-B9BD-6BDBEEB634DD}" presName="childTextVisible" presStyleLbl="bgAccFollowNode1" presStyleIdx="0" presStyleCnt="3">
        <dgm:presLayoutVars>
          <dgm:bulletEnabled val="1"/>
        </dgm:presLayoutVars>
      </dgm:prSet>
      <dgm:spPr/>
    </dgm:pt>
    <dgm:pt modelId="{48CE71F9-4157-4CA8-BE23-13C0FE3E88A4}" type="pres">
      <dgm:prSet presAssocID="{BFAC642C-AC27-483D-B9BD-6BDBEEB634DD}" presName="childTextHidden" presStyleLbl="bgAccFollowNode1" presStyleIdx="0" presStyleCnt="3"/>
      <dgm:spPr/>
    </dgm:pt>
    <dgm:pt modelId="{5FD240F5-EA0C-4E00-B4CF-270E120325A4}" type="pres">
      <dgm:prSet presAssocID="{BFAC642C-AC27-483D-B9BD-6BDBEEB634DD}" presName="parentText" presStyleLbl="node1" presStyleIdx="0" presStyleCnt="3">
        <dgm:presLayoutVars>
          <dgm:chMax val="1"/>
          <dgm:bulletEnabled val="1"/>
        </dgm:presLayoutVars>
      </dgm:prSet>
      <dgm:spPr/>
    </dgm:pt>
    <dgm:pt modelId="{CCBFBE0E-D328-4C4C-8A3A-74C1E698A234}" type="pres">
      <dgm:prSet presAssocID="{BFAC642C-AC27-483D-B9BD-6BDBEEB634DD}" presName="aSpace" presStyleCnt="0"/>
      <dgm:spPr/>
    </dgm:pt>
    <dgm:pt modelId="{C68206A2-7CB7-4B70-91F9-D6841A6F413B}" type="pres">
      <dgm:prSet presAssocID="{0B903FD2-EDD9-4194-B0AC-89BA9B3D1B9D}" presName="compNode" presStyleCnt="0"/>
      <dgm:spPr/>
    </dgm:pt>
    <dgm:pt modelId="{EADAE129-4C79-417E-8BEE-9E9A7A6A600E}" type="pres">
      <dgm:prSet presAssocID="{0B903FD2-EDD9-4194-B0AC-89BA9B3D1B9D}" presName="noGeometry" presStyleCnt="0"/>
      <dgm:spPr/>
    </dgm:pt>
    <dgm:pt modelId="{BC683AA9-5F53-42AA-88E2-7043F959A979}" type="pres">
      <dgm:prSet presAssocID="{0B903FD2-EDD9-4194-B0AC-89BA9B3D1B9D}" presName="childTextVisible" presStyleLbl="bgAccFollowNode1" presStyleIdx="1" presStyleCnt="3">
        <dgm:presLayoutVars>
          <dgm:bulletEnabled val="1"/>
        </dgm:presLayoutVars>
      </dgm:prSet>
      <dgm:spPr/>
    </dgm:pt>
    <dgm:pt modelId="{74664440-57FA-4DE3-A172-81FD4399E075}" type="pres">
      <dgm:prSet presAssocID="{0B903FD2-EDD9-4194-B0AC-89BA9B3D1B9D}" presName="childTextHidden" presStyleLbl="bgAccFollowNode1" presStyleIdx="1" presStyleCnt="3"/>
      <dgm:spPr/>
    </dgm:pt>
    <dgm:pt modelId="{CFD868E8-5745-4B8F-A593-077A989553B5}" type="pres">
      <dgm:prSet presAssocID="{0B903FD2-EDD9-4194-B0AC-89BA9B3D1B9D}" presName="parentText" presStyleLbl="node1" presStyleIdx="1" presStyleCnt="3">
        <dgm:presLayoutVars>
          <dgm:chMax val="1"/>
          <dgm:bulletEnabled val="1"/>
        </dgm:presLayoutVars>
      </dgm:prSet>
      <dgm:spPr/>
    </dgm:pt>
    <dgm:pt modelId="{5E67A1A4-39E6-43C2-ABB4-09032AC456FE}" type="pres">
      <dgm:prSet presAssocID="{0B903FD2-EDD9-4194-B0AC-89BA9B3D1B9D}" presName="aSpace" presStyleCnt="0"/>
      <dgm:spPr/>
    </dgm:pt>
    <dgm:pt modelId="{83181924-FB0D-443F-9B9E-7514B2DE0CB1}" type="pres">
      <dgm:prSet presAssocID="{B01F4305-4DB4-4269-B63D-3C2B25268758}" presName="compNode" presStyleCnt="0"/>
      <dgm:spPr/>
    </dgm:pt>
    <dgm:pt modelId="{83217760-5E4D-4798-9CF2-0D591768C539}" type="pres">
      <dgm:prSet presAssocID="{B01F4305-4DB4-4269-B63D-3C2B25268758}" presName="noGeometry" presStyleCnt="0"/>
      <dgm:spPr/>
    </dgm:pt>
    <dgm:pt modelId="{D9130F7B-EA47-41CB-94A0-B2EB1DFE61C7}" type="pres">
      <dgm:prSet presAssocID="{B01F4305-4DB4-4269-B63D-3C2B25268758}" presName="childTextVisible" presStyleLbl="bgAccFollowNode1" presStyleIdx="2" presStyleCnt="3">
        <dgm:presLayoutVars>
          <dgm:bulletEnabled val="1"/>
        </dgm:presLayoutVars>
      </dgm:prSet>
      <dgm:spPr/>
    </dgm:pt>
    <dgm:pt modelId="{68C51345-8D83-4996-9CFD-F0726205F1C8}" type="pres">
      <dgm:prSet presAssocID="{B01F4305-4DB4-4269-B63D-3C2B25268758}" presName="childTextHidden" presStyleLbl="bgAccFollowNode1" presStyleIdx="2" presStyleCnt="3"/>
      <dgm:spPr/>
    </dgm:pt>
    <dgm:pt modelId="{91984C30-D47A-4BA4-95D9-D25729EC1387}" type="pres">
      <dgm:prSet presAssocID="{B01F4305-4DB4-4269-B63D-3C2B25268758}" presName="parentText" presStyleLbl="node1" presStyleIdx="2" presStyleCnt="3">
        <dgm:presLayoutVars>
          <dgm:chMax val="1"/>
          <dgm:bulletEnabled val="1"/>
        </dgm:presLayoutVars>
      </dgm:prSet>
      <dgm:spPr/>
    </dgm:pt>
  </dgm:ptLst>
  <dgm:cxnLst>
    <dgm:cxn modelId="{AD6DD30B-67DD-4998-9705-C5D49F0C8381}" srcId="{BFAC642C-AC27-483D-B9BD-6BDBEEB634DD}" destId="{920C8641-9CD2-4C70-A5CB-70695019B7B6}" srcOrd="0" destOrd="0" parTransId="{D1835764-A38A-4F0C-823C-12250B354AEA}" sibTransId="{055E004B-4213-4FE3-A538-632910C79727}"/>
    <dgm:cxn modelId="{3E15E20F-3E88-439F-A0F1-82C2EB087B10}" srcId="{B01F4305-4DB4-4269-B63D-3C2B25268758}" destId="{03A1A442-0BFB-4B65-92A5-6463EB5DFA0B}" srcOrd="1" destOrd="0" parTransId="{02D8A98C-CEB2-40CD-9CA3-00249B899460}" sibTransId="{60F2A860-BA91-46D9-BC0A-487185013C0C}"/>
    <dgm:cxn modelId="{12480A10-C2A5-401C-86D5-CCC700590905}" srcId="{A22262D0-FD41-488F-AF43-FEAC9443CE8A}" destId="{B01F4305-4DB4-4269-B63D-3C2B25268758}" srcOrd="2" destOrd="0" parTransId="{3817F137-0446-441A-8FE3-97F9B4897ECB}" sibTransId="{692FDFE1-9F5A-493E-A00A-1586AB27AD32}"/>
    <dgm:cxn modelId="{5A8EBC17-2422-42FB-B511-5EA55AF434D6}" type="presOf" srcId="{B1989542-BFC5-469D-86BD-901DC50AAB7B}" destId="{74664440-57FA-4DE3-A172-81FD4399E075}" srcOrd="1" destOrd="1" presId="urn:microsoft.com/office/officeart/2005/8/layout/hProcess6"/>
    <dgm:cxn modelId="{E847D732-0CAA-46D0-9589-539E8596A5A9}" srcId="{B01F4305-4DB4-4269-B63D-3C2B25268758}" destId="{74CC54B1-36CA-40BB-BB99-AC838F14BAE5}" srcOrd="0" destOrd="0" parTransId="{E5C201B4-D253-44D5-A05C-B87720809337}" sibTransId="{E6D2A2AF-17C6-4739-8BB1-8C2CC64BFA15}"/>
    <dgm:cxn modelId="{DA413D41-D1B2-4451-8450-951C6705D309}" type="presOf" srcId="{B1989542-BFC5-469D-86BD-901DC50AAB7B}" destId="{BC683AA9-5F53-42AA-88E2-7043F959A979}" srcOrd="0" destOrd="1" presId="urn:microsoft.com/office/officeart/2005/8/layout/hProcess6"/>
    <dgm:cxn modelId="{CB083F68-E5E2-4D2D-A28D-33E34BD183AE}" type="presOf" srcId="{920C8641-9CD2-4C70-A5CB-70695019B7B6}" destId="{7F51BC88-263F-46DD-B23A-81F1EAFC3ACA}" srcOrd="0" destOrd="0" presId="urn:microsoft.com/office/officeart/2005/8/layout/hProcess6"/>
    <dgm:cxn modelId="{7E4F0350-DF27-4C43-A7C5-58DBEEBF5A0F}" type="presOf" srcId="{A22262D0-FD41-488F-AF43-FEAC9443CE8A}" destId="{BD41A74D-9F4B-499A-BF47-44987147B5C3}" srcOrd="0" destOrd="0" presId="urn:microsoft.com/office/officeart/2005/8/layout/hProcess6"/>
    <dgm:cxn modelId="{D81E7477-D614-490C-A487-178D052B7EE9}" type="presOf" srcId="{74CC54B1-36CA-40BB-BB99-AC838F14BAE5}" destId="{68C51345-8D83-4996-9CFD-F0726205F1C8}" srcOrd="1" destOrd="0" presId="urn:microsoft.com/office/officeart/2005/8/layout/hProcess6"/>
    <dgm:cxn modelId="{7423B67A-DAC9-4DD2-A80B-2DC067A4C646}" type="presOf" srcId="{8B685B7C-FD86-490C-AF0D-D53667CD9299}" destId="{7F51BC88-263F-46DD-B23A-81F1EAFC3ACA}" srcOrd="0" destOrd="1" presId="urn:microsoft.com/office/officeart/2005/8/layout/hProcess6"/>
    <dgm:cxn modelId="{B46E227D-9CC4-492E-A7B7-7AFBCA9351D3}" type="presOf" srcId="{74CC54B1-36CA-40BB-BB99-AC838F14BAE5}" destId="{D9130F7B-EA47-41CB-94A0-B2EB1DFE61C7}" srcOrd="0" destOrd="0" presId="urn:microsoft.com/office/officeart/2005/8/layout/hProcess6"/>
    <dgm:cxn modelId="{BB0ED77D-0636-4E65-8813-0EFA31024CFF}" type="presOf" srcId="{BFAC642C-AC27-483D-B9BD-6BDBEEB634DD}" destId="{5FD240F5-EA0C-4E00-B4CF-270E120325A4}" srcOrd="0" destOrd="0" presId="urn:microsoft.com/office/officeart/2005/8/layout/hProcess6"/>
    <dgm:cxn modelId="{EDB8E281-6A02-4C72-80FA-27761611F0F1}" type="presOf" srcId="{B01F4305-4DB4-4269-B63D-3C2B25268758}" destId="{91984C30-D47A-4BA4-95D9-D25729EC1387}" srcOrd="0" destOrd="0" presId="urn:microsoft.com/office/officeart/2005/8/layout/hProcess6"/>
    <dgm:cxn modelId="{ECFAB688-CD68-4A4A-8042-25C4D6BDF1C6}" type="presOf" srcId="{8ED17311-43A9-4F40-8356-DCC6E9934E13}" destId="{7F51BC88-263F-46DD-B23A-81F1EAFC3ACA}" srcOrd="0" destOrd="2" presId="urn:microsoft.com/office/officeart/2005/8/layout/hProcess6"/>
    <dgm:cxn modelId="{7FC3478D-024C-4068-A4F3-ECBD61683C34}" type="presOf" srcId="{1A03532B-7498-4579-972B-DC9738A80F35}" destId="{74664440-57FA-4DE3-A172-81FD4399E075}" srcOrd="1" destOrd="0" presId="urn:microsoft.com/office/officeart/2005/8/layout/hProcess6"/>
    <dgm:cxn modelId="{7725B8A7-FA67-46DB-9A2F-DBED3ADC7D5E}" srcId="{A22262D0-FD41-488F-AF43-FEAC9443CE8A}" destId="{0B903FD2-EDD9-4194-B0AC-89BA9B3D1B9D}" srcOrd="1" destOrd="0" parTransId="{4F3BA305-32D7-47F6-A233-317810DC1AF0}" sibTransId="{0A8A89A9-18DA-462B-9D0F-91C87B63FE11}"/>
    <dgm:cxn modelId="{239A3DAD-1DA3-4ED9-BC31-D88E6F2409D6}" type="presOf" srcId="{8ED17311-43A9-4F40-8356-DCC6E9934E13}" destId="{48CE71F9-4157-4CA8-BE23-13C0FE3E88A4}" srcOrd="1" destOrd="2" presId="urn:microsoft.com/office/officeart/2005/8/layout/hProcess6"/>
    <dgm:cxn modelId="{BC18B6B1-61E7-4D82-8563-B96B3DAFF09A}" type="presOf" srcId="{1A03532B-7498-4579-972B-DC9738A80F35}" destId="{BC683AA9-5F53-42AA-88E2-7043F959A979}" srcOrd="0" destOrd="0" presId="urn:microsoft.com/office/officeart/2005/8/layout/hProcess6"/>
    <dgm:cxn modelId="{2701E9B5-B524-404D-B6C7-70A5621783D6}" srcId="{0B903FD2-EDD9-4194-B0AC-89BA9B3D1B9D}" destId="{B1989542-BFC5-469D-86BD-901DC50AAB7B}" srcOrd="1" destOrd="0" parTransId="{AA598F10-A245-4313-A2E7-C38E6C57D23F}" sibTransId="{83FDDCCE-6CD3-40C5-8378-D7639B6B1D12}"/>
    <dgm:cxn modelId="{9A851BC3-08FB-404D-8F98-53C00BD38A6F}" srcId="{BFAC642C-AC27-483D-B9BD-6BDBEEB634DD}" destId="{8B685B7C-FD86-490C-AF0D-D53667CD9299}" srcOrd="1" destOrd="0" parTransId="{FEEE3FF1-34C9-439B-B724-C7CCC5F0F2BC}" sibTransId="{9A5C23F8-67BB-47A9-B852-7EA944BE3CFC}"/>
    <dgm:cxn modelId="{99C1D6CF-0F75-4275-910C-F91680C7D2E2}" srcId="{BFAC642C-AC27-483D-B9BD-6BDBEEB634DD}" destId="{8ED17311-43A9-4F40-8356-DCC6E9934E13}" srcOrd="2" destOrd="0" parTransId="{06A8F8F8-02A8-4013-8547-FDA5D14A903F}" sibTransId="{73B508AE-97B6-4484-B53F-FFF22AA41438}"/>
    <dgm:cxn modelId="{66DC4BE2-2EC7-4207-ACAD-5DD74706DE66}" type="presOf" srcId="{03A1A442-0BFB-4B65-92A5-6463EB5DFA0B}" destId="{68C51345-8D83-4996-9CFD-F0726205F1C8}" srcOrd="1" destOrd="1" presId="urn:microsoft.com/office/officeart/2005/8/layout/hProcess6"/>
    <dgm:cxn modelId="{51A038E5-D3CB-4D29-AEF6-1D8B1424E914}" type="presOf" srcId="{03A1A442-0BFB-4B65-92A5-6463EB5DFA0B}" destId="{D9130F7B-EA47-41CB-94A0-B2EB1DFE61C7}" srcOrd="0" destOrd="1" presId="urn:microsoft.com/office/officeart/2005/8/layout/hProcess6"/>
    <dgm:cxn modelId="{50CF35E6-698F-4D50-AF3C-1B4C9B509031}" type="presOf" srcId="{0B903FD2-EDD9-4194-B0AC-89BA9B3D1B9D}" destId="{CFD868E8-5745-4B8F-A593-077A989553B5}" srcOrd="0" destOrd="0" presId="urn:microsoft.com/office/officeart/2005/8/layout/hProcess6"/>
    <dgm:cxn modelId="{BEB460E7-AF61-4470-995A-331C812D6DD7}" srcId="{0B903FD2-EDD9-4194-B0AC-89BA9B3D1B9D}" destId="{1A03532B-7498-4579-972B-DC9738A80F35}" srcOrd="0" destOrd="0" parTransId="{BBBA30B4-2429-4975-AC6E-609D884876C1}" sibTransId="{E9F4B064-8D72-4744-8EA8-716570670224}"/>
    <dgm:cxn modelId="{E47536F9-6B19-4FCE-ADDD-068C84B67C9A}" srcId="{A22262D0-FD41-488F-AF43-FEAC9443CE8A}" destId="{BFAC642C-AC27-483D-B9BD-6BDBEEB634DD}" srcOrd="0" destOrd="0" parTransId="{7621575C-CF26-44BE-BFA9-BFAF39E8D64B}" sibTransId="{9F2236DB-22F5-4E40-A9EA-04DA47643820}"/>
    <dgm:cxn modelId="{9D2B27FB-C361-402D-A257-E7946BA75B72}" type="presOf" srcId="{8B685B7C-FD86-490C-AF0D-D53667CD9299}" destId="{48CE71F9-4157-4CA8-BE23-13C0FE3E88A4}" srcOrd="1" destOrd="1" presId="urn:microsoft.com/office/officeart/2005/8/layout/hProcess6"/>
    <dgm:cxn modelId="{A2A71EFF-F42E-487A-BF03-F2947FF68E5A}" type="presOf" srcId="{920C8641-9CD2-4C70-A5CB-70695019B7B6}" destId="{48CE71F9-4157-4CA8-BE23-13C0FE3E88A4}" srcOrd="1" destOrd="0" presId="urn:microsoft.com/office/officeart/2005/8/layout/hProcess6"/>
    <dgm:cxn modelId="{705F98D5-186C-4993-9B33-A2A1F2C61927}" type="presParOf" srcId="{BD41A74D-9F4B-499A-BF47-44987147B5C3}" destId="{F82F5E41-3DC6-4789-802C-6485DAA3CE10}" srcOrd="0" destOrd="0" presId="urn:microsoft.com/office/officeart/2005/8/layout/hProcess6"/>
    <dgm:cxn modelId="{29EAD958-E500-4133-9843-E559F652AE8B}" type="presParOf" srcId="{F82F5E41-3DC6-4789-802C-6485DAA3CE10}" destId="{8C842664-C547-4182-94C5-C8E5A7E26D87}" srcOrd="0" destOrd="0" presId="urn:microsoft.com/office/officeart/2005/8/layout/hProcess6"/>
    <dgm:cxn modelId="{DD90BD22-2BF3-4DBC-9420-3F35A7D1A2C5}" type="presParOf" srcId="{F82F5E41-3DC6-4789-802C-6485DAA3CE10}" destId="{7F51BC88-263F-46DD-B23A-81F1EAFC3ACA}" srcOrd="1" destOrd="0" presId="urn:microsoft.com/office/officeart/2005/8/layout/hProcess6"/>
    <dgm:cxn modelId="{F868D711-1F04-4776-A7FC-692FC052B7EE}" type="presParOf" srcId="{F82F5E41-3DC6-4789-802C-6485DAA3CE10}" destId="{48CE71F9-4157-4CA8-BE23-13C0FE3E88A4}" srcOrd="2" destOrd="0" presId="urn:microsoft.com/office/officeart/2005/8/layout/hProcess6"/>
    <dgm:cxn modelId="{3009A041-2156-4F80-8360-D99A433A6F19}" type="presParOf" srcId="{F82F5E41-3DC6-4789-802C-6485DAA3CE10}" destId="{5FD240F5-EA0C-4E00-B4CF-270E120325A4}" srcOrd="3" destOrd="0" presId="urn:microsoft.com/office/officeart/2005/8/layout/hProcess6"/>
    <dgm:cxn modelId="{2DA9B2EA-860B-4B77-89E2-567CE99945FE}" type="presParOf" srcId="{BD41A74D-9F4B-499A-BF47-44987147B5C3}" destId="{CCBFBE0E-D328-4C4C-8A3A-74C1E698A234}" srcOrd="1" destOrd="0" presId="urn:microsoft.com/office/officeart/2005/8/layout/hProcess6"/>
    <dgm:cxn modelId="{4AC20E65-1D19-4E11-B589-81D4440CEF2D}" type="presParOf" srcId="{BD41A74D-9F4B-499A-BF47-44987147B5C3}" destId="{C68206A2-7CB7-4B70-91F9-D6841A6F413B}" srcOrd="2" destOrd="0" presId="urn:microsoft.com/office/officeart/2005/8/layout/hProcess6"/>
    <dgm:cxn modelId="{4686F0F5-CE8C-4FA8-9047-8896B8A60E34}" type="presParOf" srcId="{C68206A2-7CB7-4B70-91F9-D6841A6F413B}" destId="{EADAE129-4C79-417E-8BEE-9E9A7A6A600E}" srcOrd="0" destOrd="0" presId="urn:microsoft.com/office/officeart/2005/8/layout/hProcess6"/>
    <dgm:cxn modelId="{341C5856-0B55-4F52-8205-DD61E5C744F9}" type="presParOf" srcId="{C68206A2-7CB7-4B70-91F9-D6841A6F413B}" destId="{BC683AA9-5F53-42AA-88E2-7043F959A979}" srcOrd="1" destOrd="0" presId="urn:microsoft.com/office/officeart/2005/8/layout/hProcess6"/>
    <dgm:cxn modelId="{A7CBE3DE-A155-4618-98B3-4B9434E3A09E}" type="presParOf" srcId="{C68206A2-7CB7-4B70-91F9-D6841A6F413B}" destId="{74664440-57FA-4DE3-A172-81FD4399E075}" srcOrd="2" destOrd="0" presId="urn:microsoft.com/office/officeart/2005/8/layout/hProcess6"/>
    <dgm:cxn modelId="{408AADF4-E492-4700-BBCA-627F8BC08BC4}" type="presParOf" srcId="{C68206A2-7CB7-4B70-91F9-D6841A6F413B}" destId="{CFD868E8-5745-4B8F-A593-077A989553B5}" srcOrd="3" destOrd="0" presId="urn:microsoft.com/office/officeart/2005/8/layout/hProcess6"/>
    <dgm:cxn modelId="{6B0C1D89-E624-4C84-B5DD-6C897F7B8A98}" type="presParOf" srcId="{BD41A74D-9F4B-499A-BF47-44987147B5C3}" destId="{5E67A1A4-39E6-43C2-ABB4-09032AC456FE}" srcOrd="3" destOrd="0" presId="urn:microsoft.com/office/officeart/2005/8/layout/hProcess6"/>
    <dgm:cxn modelId="{C2C2AF86-D752-4776-BBB6-7AF2BE060CA6}" type="presParOf" srcId="{BD41A74D-9F4B-499A-BF47-44987147B5C3}" destId="{83181924-FB0D-443F-9B9E-7514B2DE0CB1}" srcOrd="4" destOrd="0" presId="urn:microsoft.com/office/officeart/2005/8/layout/hProcess6"/>
    <dgm:cxn modelId="{FD42BF70-277F-4443-B929-D5BE3C5C3349}" type="presParOf" srcId="{83181924-FB0D-443F-9B9E-7514B2DE0CB1}" destId="{83217760-5E4D-4798-9CF2-0D591768C539}" srcOrd="0" destOrd="0" presId="urn:microsoft.com/office/officeart/2005/8/layout/hProcess6"/>
    <dgm:cxn modelId="{E2CE2322-285C-4D76-8B13-521902EE9F78}" type="presParOf" srcId="{83181924-FB0D-443F-9B9E-7514B2DE0CB1}" destId="{D9130F7B-EA47-41CB-94A0-B2EB1DFE61C7}" srcOrd="1" destOrd="0" presId="urn:microsoft.com/office/officeart/2005/8/layout/hProcess6"/>
    <dgm:cxn modelId="{D61B4005-6B27-4AC6-ABDA-417E887E54D5}" type="presParOf" srcId="{83181924-FB0D-443F-9B9E-7514B2DE0CB1}" destId="{68C51345-8D83-4996-9CFD-F0726205F1C8}" srcOrd="2" destOrd="0" presId="urn:microsoft.com/office/officeart/2005/8/layout/hProcess6"/>
    <dgm:cxn modelId="{10EEFFE2-623A-43D6-912C-F736B7E56762}" type="presParOf" srcId="{83181924-FB0D-443F-9B9E-7514B2DE0CB1}" destId="{91984C30-D47A-4BA4-95D9-D25729EC1387}"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C74414-0830-419F-B0E9-952B020A6ADF}" type="doc">
      <dgm:prSet loTypeId="urn:microsoft.com/office/officeart/2005/8/layout/cycle8" loCatId="cycle" qsTypeId="urn:microsoft.com/office/officeart/2005/8/quickstyle/simple4" qsCatId="simple" csTypeId="urn:microsoft.com/office/officeart/2005/8/colors/accent0_3" csCatId="mainScheme" phldr="1"/>
      <dgm:spPr/>
    </dgm:pt>
    <dgm:pt modelId="{BF752C52-F7C9-4EB7-B69B-88C241BCD62E}">
      <dgm:prSet phldrT="[Text]"/>
      <dgm:spPr/>
      <dgm:t>
        <a:bodyPr/>
        <a:lstStyle/>
        <a:p>
          <a:r>
            <a:rPr lang="en-US" dirty="0"/>
            <a:t>SYSTEM</a:t>
          </a:r>
        </a:p>
      </dgm:t>
    </dgm:pt>
    <dgm:pt modelId="{6F19EE5E-A2B1-440F-BE8A-00BC79F53E2B}" type="parTrans" cxnId="{D82E868D-E33F-40C2-AB64-83C405B9B511}">
      <dgm:prSet/>
      <dgm:spPr/>
      <dgm:t>
        <a:bodyPr/>
        <a:lstStyle/>
        <a:p>
          <a:endParaRPr lang="en-US"/>
        </a:p>
      </dgm:t>
    </dgm:pt>
    <dgm:pt modelId="{8F834369-A5AC-4EC1-BB7A-9352479DEBF0}" type="sibTrans" cxnId="{D82E868D-E33F-40C2-AB64-83C405B9B511}">
      <dgm:prSet/>
      <dgm:spPr/>
      <dgm:t>
        <a:bodyPr/>
        <a:lstStyle/>
        <a:p>
          <a:endParaRPr lang="en-US"/>
        </a:p>
      </dgm:t>
    </dgm:pt>
    <dgm:pt modelId="{DBC7000A-BB52-4520-B9B1-50969524BED2}">
      <dgm:prSet phldrT="[Text]"/>
      <dgm:spPr/>
      <dgm:t>
        <a:bodyPr/>
        <a:lstStyle/>
        <a:p>
          <a:r>
            <a:rPr lang="en-US" dirty="0"/>
            <a:t>STRATEGY</a:t>
          </a:r>
        </a:p>
      </dgm:t>
    </dgm:pt>
    <dgm:pt modelId="{9ABF67B2-B876-4225-A389-1576CBEFF0E0}" type="parTrans" cxnId="{C82D912F-A815-42DF-B29A-A1FB7FD6A15A}">
      <dgm:prSet/>
      <dgm:spPr/>
      <dgm:t>
        <a:bodyPr/>
        <a:lstStyle/>
        <a:p>
          <a:endParaRPr lang="en-US"/>
        </a:p>
      </dgm:t>
    </dgm:pt>
    <dgm:pt modelId="{198EB459-C2FB-4A98-8641-D5820BACF01E}" type="sibTrans" cxnId="{C82D912F-A815-42DF-B29A-A1FB7FD6A15A}">
      <dgm:prSet/>
      <dgm:spPr/>
      <dgm:t>
        <a:bodyPr/>
        <a:lstStyle/>
        <a:p>
          <a:endParaRPr lang="en-US"/>
        </a:p>
      </dgm:t>
    </dgm:pt>
    <dgm:pt modelId="{990AD895-5ADB-41D1-9F0B-308ED91DD38D}">
      <dgm:prSet phldrT="[Text]"/>
      <dgm:spPr/>
      <dgm:t>
        <a:bodyPr/>
        <a:lstStyle/>
        <a:p>
          <a:r>
            <a:rPr lang="en-US" dirty="0"/>
            <a:t>SELF</a:t>
          </a:r>
        </a:p>
      </dgm:t>
    </dgm:pt>
    <dgm:pt modelId="{80669D48-D2DC-4445-BFAC-A8E532150B13}" type="parTrans" cxnId="{61699A45-B1B9-44EE-8ED1-EC1A5E55F906}">
      <dgm:prSet/>
      <dgm:spPr/>
      <dgm:t>
        <a:bodyPr/>
        <a:lstStyle/>
        <a:p>
          <a:endParaRPr lang="en-US"/>
        </a:p>
      </dgm:t>
    </dgm:pt>
    <dgm:pt modelId="{FC50B2DB-554B-4339-B532-BAB246F29EF0}" type="sibTrans" cxnId="{61699A45-B1B9-44EE-8ED1-EC1A5E55F906}">
      <dgm:prSet/>
      <dgm:spPr/>
      <dgm:t>
        <a:bodyPr/>
        <a:lstStyle/>
        <a:p>
          <a:endParaRPr lang="en-US"/>
        </a:p>
      </dgm:t>
    </dgm:pt>
    <dgm:pt modelId="{8CA470B4-A639-4EC1-B978-CFB32460FE32}" type="pres">
      <dgm:prSet presAssocID="{ECC74414-0830-419F-B0E9-952B020A6ADF}" presName="compositeShape" presStyleCnt="0">
        <dgm:presLayoutVars>
          <dgm:chMax val="7"/>
          <dgm:dir/>
          <dgm:resizeHandles val="exact"/>
        </dgm:presLayoutVars>
      </dgm:prSet>
      <dgm:spPr/>
    </dgm:pt>
    <dgm:pt modelId="{59D74DB4-7D47-439E-BCEA-B81D20B13151}" type="pres">
      <dgm:prSet presAssocID="{ECC74414-0830-419F-B0E9-952B020A6ADF}" presName="wedge1" presStyleLbl="node1" presStyleIdx="0" presStyleCnt="3"/>
      <dgm:spPr/>
    </dgm:pt>
    <dgm:pt modelId="{B486DB6F-C253-4FB8-9586-40A7A9D097D5}" type="pres">
      <dgm:prSet presAssocID="{ECC74414-0830-419F-B0E9-952B020A6ADF}" presName="dummy1a" presStyleCnt="0"/>
      <dgm:spPr/>
    </dgm:pt>
    <dgm:pt modelId="{4A556505-7B2A-4998-9216-2D8BCCD8CE72}" type="pres">
      <dgm:prSet presAssocID="{ECC74414-0830-419F-B0E9-952B020A6ADF}" presName="dummy1b" presStyleCnt="0"/>
      <dgm:spPr/>
    </dgm:pt>
    <dgm:pt modelId="{AFFEAE75-C955-4E2F-A67E-686B217A639A}" type="pres">
      <dgm:prSet presAssocID="{ECC74414-0830-419F-B0E9-952B020A6ADF}" presName="wedge1Tx" presStyleLbl="node1" presStyleIdx="0" presStyleCnt="3">
        <dgm:presLayoutVars>
          <dgm:chMax val="0"/>
          <dgm:chPref val="0"/>
          <dgm:bulletEnabled val="1"/>
        </dgm:presLayoutVars>
      </dgm:prSet>
      <dgm:spPr/>
    </dgm:pt>
    <dgm:pt modelId="{5FF5AFF0-11EB-4633-8361-2B68099169DF}" type="pres">
      <dgm:prSet presAssocID="{ECC74414-0830-419F-B0E9-952B020A6ADF}" presName="wedge2" presStyleLbl="node1" presStyleIdx="1" presStyleCnt="3"/>
      <dgm:spPr/>
    </dgm:pt>
    <dgm:pt modelId="{B0D1F662-F7EA-4B37-935C-CEE1FBC6D986}" type="pres">
      <dgm:prSet presAssocID="{ECC74414-0830-419F-B0E9-952B020A6ADF}" presName="dummy2a" presStyleCnt="0"/>
      <dgm:spPr/>
    </dgm:pt>
    <dgm:pt modelId="{9541955C-922C-4A94-A27B-9CD7780F7860}" type="pres">
      <dgm:prSet presAssocID="{ECC74414-0830-419F-B0E9-952B020A6ADF}" presName="dummy2b" presStyleCnt="0"/>
      <dgm:spPr/>
    </dgm:pt>
    <dgm:pt modelId="{96291110-410F-446F-8433-074776EFC6A6}" type="pres">
      <dgm:prSet presAssocID="{ECC74414-0830-419F-B0E9-952B020A6ADF}" presName="wedge2Tx" presStyleLbl="node1" presStyleIdx="1" presStyleCnt="3">
        <dgm:presLayoutVars>
          <dgm:chMax val="0"/>
          <dgm:chPref val="0"/>
          <dgm:bulletEnabled val="1"/>
        </dgm:presLayoutVars>
      </dgm:prSet>
      <dgm:spPr/>
    </dgm:pt>
    <dgm:pt modelId="{9E4758D3-6669-406E-AD2F-F5425EE3A80E}" type="pres">
      <dgm:prSet presAssocID="{ECC74414-0830-419F-B0E9-952B020A6ADF}" presName="wedge3" presStyleLbl="node1" presStyleIdx="2" presStyleCnt="3" custLinFactNeighborX="614" custLinFactNeighborY="-558"/>
      <dgm:spPr/>
    </dgm:pt>
    <dgm:pt modelId="{617E55D2-34CA-46A8-96B1-0AD3FA589FD6}" type="pres">
      <dgm:prSet presAssocID="{ECC74414-0830-419F-B0E9-952B020A6ADF}" presName="dummy3a" presStyleCnt="0"/>
      <dgm:spPr/>
    </dgm:pt>
    <dgm:pt modelId="{3964C72B-8E94-431B-BD73-D5B27C40A3A8}" type="pres">
      <dgm:prSet presAssocID="{ECC74414-0830-419F-B0E9-952B020A6ADF}" presName="dummy3b" presStyleCnt="0"/>
      <dgm:spPr/>
    </dgm:pt>
    <dgm:pt modelId="{113B58A5-7940-4BB6-A152-373D87084A3D}" type="pres">
      <dgm:prSet presAssocID="{ECC74414-0830-419F-B0E9-952B020A6ADF}" presName="wedge3Tx" presStyleLbl="node1" presStyleIdx="2" presStyleCnt="3">
        <dgm:presLayoutVars>
          <dgm:chMax val="0"/>
          <dgm:chPref val="0"/>
          <dgm:bulletEnabled val="1"/>
        </dgm:presLayoutVars>
      </dgm:prSet>
      <dgm:spPr/>
    </dgm:pt>
    <dgm:pt modelId="{EE8F6433-D549-4CAE-B609-0FA8FEF19669}" type="pres">
      <dgm:prSet presAssocID="{8F834369-A5AC-4EC1-BB7A-9352479DEBF0}" presName="arrowWedge1" presStyleLbl="fgSibTrans2D1" presStyleIdx="0" presStyleCnt="3"/>
      <dgm:spPr/>
    </dgm:pt>
    <dgm:pt modelId="{B9A7F201-8EB7-4248-A30A-3C0560C44C99}" type="pres">
      <dgm:prSet presAssocID="{198EB459-C2FB-4A98-8641-D5820BACF01E}" presName="arrowWedge2" presStyleLbl="fgSibTrans2D1" presStyleIdx="1" presStyleCnt="3"/>
      <dgm:spPr/>
    </dgm:pt>
    <dgm:pt modelId="{D60E43F9-2364-4314-B790-2CDECB528C9D}" type="pres">
      <dgm:prSet presAssocID="{FC50B2DB-554B-4339-B532-BAB246F29EF0}" presName="arrowWedge3" presStyleLbl="fgSibTrans2D1" presStyleIdx="2" presStyleCnt="3" custLinFactNeighborX="-2081" custLinFactNeighborY="1489"/>
      <dgm:spPr/>
    </dgm:pt>
  </dgm:ptLst>
  <dgm:cxnLst>
    <dgm:cxn modelId="{9FCE2721-5CC1-4AA8-AFFC-74DF6EAA0E69}" type="presOf" srcId="{DBC7000A-BB52-4520-B9B1-50969524BED2}" destId="{5FF5AFF0-11EB-4633-8361-2B68099169DF}" srcOrd="0" destOrd="0" presId="urn:microsoft.com/office/officeart/2005/8/layout/cycle8"/>
    <dgm:cxn modelId="{C82D912F-A815-42DF-B29A-A1FB7FD6A15A}" srcId="{ECC74414-0830-419F-B0E9-952B020A6ADF}" destId="{DBC7000A-BB52-4520-B9B1-50969524BED2}" srcOrd="1" destOrd="0" parTransId="{9ABF67B2-B876-4225-A389-1576CBEFF0E0}" sibTransId="{198EB459-C2FB-4A98-8641-D5820BACF01E}"/>
    <dgm:cxn modelId="{61699A45-B1B9-44EE-8ED1-EC1A5E55F906}" srcId="{ECC74414-0830-419F-B0E9-952B020A6ADF}" destId="{990AD895-5ADB-41D1-9F0B-308ED91DD38D}" srcOrd="2" destOrd="0" parTransId="{80669D48-D2DC-4445-BFAC-A8E532150B13}" sibTransId="{FC50B2DB-554B-4339-B532-BAB246F29EF0}"/>
    <dgm:cxn modelId="{D82E868D-E33F-40C2-AB64-83C405B9B511}" srcId="{ECC74414-0830-419F-B0E9-952B020A6ADF}" destId="{BF752C52-F7C9-4EB7-B69B-88C241BCD62E}" srcOrd="0" destOrd="0" parTransId="{6F19EE5E-A2B1-440F-BE8A-00BC79F53E2B}" sibTransId="{8F834369-A5AC-4EC1-BB7A-9352479DEBF0}"/>
    <dgm:cxn modelId="{A15210A1-2FD3-443C-862C-01799CE42014}" type="presOf" srcId="{990AD895-5ADB-41D1-9F0B-308ED91DD38D}" destId="{113B58A5-7940-4BB6-A152-373D87084A3D}" srcOrd="1" destOrd="0" presId="urn:microsoft.com/office/officeart/2005/8/layout/cycle8"/>
    <dgm:cxn modelId="{2D9C11B5-87BC-441D-A13E-7430FFB51ECC}" type="presOf" srcId="{ECC74414-0830-419F-B0E9-952B020A6ADF}" destId="{8CA470B4-A639-4EC1-B978-CFB32460FE32}" srcOrd="0" destOrd="0" presId="urn:microsoft.com/office/officeart/2005/8/layout/cycle8"/>
    <dgm:cxn modelId="{7BE063C6-654E-4661-A14E-E24961694368}" type="presOf" srcId="{BF752C52-F7C9-4EB7-B69B-88C241BCD62E}" destId="{AFFEAE75-C955-4E2F-A67E-686B217A639A}" srcOrd="1" destOrd="0" presId="urn:microsoft.com/office/officeart/2005/8/layout/cycle8"/>
    <dgm:cxn modelId="{4A96E0D5-F091-4251-B0E8-BB112ED17954}" type="presOf" srcId="{DBC7000A-BB52-4520-B9B1-50969524BED2}" destId="{96291110-410F-446F-8433-074776EFC6A6}" srcOrd="1" destOrd="0" presId="urn:microsoft.com/office/officeart/2005/8/layout/cycle8"/>
    <dgm:cxn modelId="{3C7529F2-CB6E-48B1-A1D8-B4A62F3BD06B}" type="presOf" srcId="{990AD895-5ADB-41D1-9F0B-308ED91DD38D}" destId="{9E4758D3-6669-406E-AD2F-F5425EE3A80E}" srcOrd="0" destOrd="0" presId="urn:microsoft.com/office/officeart/2005/8/layout/cycle8"/>
    <dgm:cxn modelId="{21BEBDFE-2559-4489-B83F-410A8B3F85A1}" type="presOf" srcId="{BF752C52-F7C9-4EB7-B69B-88C241BCD62E}" destId="{59D74DB4-7D47-439E-BCEA-B81D20B13151}" srcOrd="0" destOrd="0" presId="urn:microsoft.com/office/officeart/2005/8/layout/cycle8"/>
    <dgm:cxn modelId="{BE2CE409-67E7-4196-8CA8-2954E34CD708}" type="presParOf" srcId="{8CA470B4-A639-4EC1-B978-CFB32460FE32}" destId="{59D74DB4-7D47-439E-BCEA-B81D20B13151}" srcOrd="0" destOrd="0" presId="urn:microsoft.com/office/officeart/2005/8/layout/cycle8"/>
    <dgm:cxn modelId="{336A9E4A-E1A4-4EA6-8403-788643C99586}" type="presParOf" srcId="{8CA470B4-A639-4EC1-B978-CFB32460FE32}" destId="{B486DB6F-C253-4FB8-9586-40A7A9D097D5}" srcOrd="1" destOrd="0" presId="urn:microsoft.com/office/officeart/2005/8/layout/cycle8"/>
    <dgm:cxn modelId="{1C836928-9957-45EF-810A-936CCFE99F2B}" type="presParOf" srcId="{8CA470B4-A639-4EC1-B978-CFB32460FE32}" destId="{4A556505-7B2A-4998-9216-2D8BCCD8CE72}" srcOrd="2" destOrd="0" presId="urn:microsoft.com/office/officeart/2005/8/layout/cycle8"/>
    <dgm:cxn modelId="{69B45648-CE2C-4400-AEF2-8E63A9FD75B0}" type="presParOf" srcId="{8CA470B4-A639-4EC1-B978-CFB32460FE32}" destId="{AFFEAE75-C955-4E2F-A67E-686B217A639A}" srcOrd="3" destOrd="0" presId="urn:microsoft.com/office/officeart/2005/8/layout/cycle8"/>
    <dgm:cxn modelId="{9285CE42-3D82-49DB-B232-58B86DBA47E7}" type="presParOf" srcId="{8CA470B4-A639-4EC1-B978-CFB32460FE32}" destId="{5FF5AFF0-11EB-4633-8361-2B68099169DF}" srcOrd="4" destOrd="0" presId="urn:microsoft.com/office/officeart/2005/8/layout/cycle8"/>
    <dgm:cxn modelId="{3FCA8A53-409A-44D6-83D9-E01C495AC003}" type="presParOf" srcId="{8CA470B4-A639-4EC1-B978-CFB32460FE32}" destId="{B0D1F662-F7EA-4B37-935C-CEE1FBC6D986}" srcOrd="5" destOrd="0" presId="urn:microsoft.com/office/officeart/2005/8/layout/cycle8"/>
    <dgm:cxn modelId="{E9C7B053-01AC-4E91-A73C-A2CB6E0BAE81}" type="presParOf" srcId="{8CA470B4-A639-4EC1-B978-CFB32460FE32}" destId="{9541955C-922C-4A94-A27B-9CD7780F7860}" srcOrd="6" destOrd="0" presId="urn:microsoft.com/office/officeart/2005/8/layout/cycle8"/>
    <dgm:cxn modelId="{AF55FD8C-174B-49F6-B71E-588957F4756A}" type="presParOf" srcId="{8CA470B4-A639-4EC1-B978-CFB32460FE32}" destId="{96291110-410F-446F-8433-074776EFC6A6}" srcOrd="7" destOrd="0" presId="urn:microsoft.com/office/officeart/2005/8/layout/cycle8"/>
    <dgm:cxn modelId="{9345CF3E-D478-4966-A3D7-36811C878471}" type="presParOf" srcId="{8CA470B4-A639-4EC1-B978-CFB32460FE32}" destId="{9E4758D3-6669-406E-AD2F-F5425EE3A80E}" srcOrd="8" destOrd="0" presId="urn:microsoft.com/office/officeart/2005/8/layout/cycle8"/>
    <dgm:cxn modelId="{FCB6F385-92F3-4D9C-A2D4-1838040107ED}" type="presParOf" srcId="{8CA470B4-A639-4EC1-B978-CFB32460FE32}" destId="{617E55D2-34CA-46A8-96B1-0AD3FA589FD6}" srcOrd="9" destOrd="0" presId="urn:microsoft.com/office/officeart/2005/8/layout/cycle8"/>
    <dgm:cxn modelId="{20F1C2AA-B9A5-4EAC-8D4C-85EC537041F2}" type="presParOf" srcId="{8CA470B4-A639-4EC1-B978-CFB32460FE32}" destId="{3964C72B-8E94-431B-BD73-D5B27C40A3A8}" srcOrd="10" destOrd="0" presId="urn:microsoft.com/office/officeart/2005/8/layout/cycle8"/>
    <dgm:cxn modelId="{C604E128-E2E0-4A7D-AF71-985925E603C8}" type="presParOf" srcId="{8CA470B4-A639-4EC1-B978-CFB32460FE32}" destId="{113B58A5-7940-4BB6-A152-373D87084A3D}" srcOrd="11" destOrd="0" presId="urn:microsoft.com/office/officeart/2005/8/layout/cycle8"/>
    <dgm:cxn modelId="{1A203628-607C-420C-8C57-A700BF867745}" type="presParOf" srcId="{8CA470B4-A639-4EC1-B978-CFB32460FE32}" destId="{EE8F6433-D549-4CAE-B609-0FA8FEF19669}" srcOrd="12" destOrd="0" presId="urn:microsoft.com/office/officeart/2005/8/layout/cycle8"/>
    <dgm:cxn modelId="{841F009F-931F-4360-94EC-B0B0CE9C0DCD}" type="presParOf" srcId="{8CA470B4-A639-4EC1-B978-CFB32460FE32}" destId="{B9A7F201-8EB7-4248-A30A-3C0560C44C99}" srcOrd="13" destOrd="0" presId="urn:microsoft.com/office/officeart/2005/8/layout/cycle8"/>
    <dgm:cxn modelId="{F818343C-CCB6-4C0C-BBE7-77E01AE7218A}" type="presParOf" srcId="{8CA470B4-A639-4EC1-B978-CFB32460FE32}" destId="{D60E43F9-2364-4314-B790-2CDECB528C9D}"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1BC88-263F-46DD-B23A-81F1EAFC3ACA}">
      <dsp:nvSpPr>
        <dsp:cNvPr id="0" name=""/>
        <dsp:cNvSpPr/>
      </dsp:nvSpPr>
      <dsp:spPr>
        <a:xfrm>
          <a:off x="783222" y="1337487"/>
          <a:ext cx="3109336" cy="2717951"/>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latin typeface="Aharoni" panose="02010803020104030203" pitchFamily="2" charset="-79"/>
              <a:cs typeface="Aharoni" panose="02010803020104030203" pitchFamily="2" charset="-79"/>
            </a:rPr>
            <a:t>What does it mean to be diverse?</a:t>
          </a:r>
        </a:p>
        <a:p>
          <a:pPr marL="171450" lvl="1" indent="-171450" algn="l" defTabSz="711200">
            <a:lnSpc>
              <a:spcPct val="90000"/>
            </a:lnSpc>
            <a:spcBef>
              <a:spcPct val="0"/>
            </a:spcBef>
            <a:spcAft>
              <a:spcPct val="15000"/>
            </a:spcAft>
            <a:buChar char="•"/>
          </a:pPr>
          <a:r>
            <a:rPr lang="en-US" sz="1600" b="1" kern="1200" dirty="0">
              <a:solidFill>
                <a:schemeClr val="accent6">
                  <a:lumMod val="50000"/>
                </a:schemeClr>
              </a:solidFill>
              <a:latin typeface="Aharoni" panose="02010803020104030203" pitchFamily="2" charset="-79"/>
              <a:cs typeface="Aharoni" panose="02010803020104030203" pitchFamily="2" charset="-79"/>
            </a:rPr>
            <a:t>What is inclusion?</a:t>
          </a:r>
        </a:p>
        <a:p>
          <a:pPr marL="171450" lvl="1" indent="-171450" algn="l" defTabSz="711200">
            <a:lnSpc>
              <a:spcPct val="90000"/>
            </a:lnSpc>
            <a:spcBef>
              <a:spcPct val="0"/>
            </a:spcBef>
            <a:spcAft>
              <a:spcPct val="15000"/>
            </a:spcAft>
            <a:buChar char="•"/>
          </a:pPr>
          <a:r>
            <a:rPr lang="en-US" sz="1600" b="1" kern="1200" dirty="0">
              <a:solidFill>
                <a:schemeClr val="tx2">
                  <a:lumMod val="75000"/>
                </a:schemeClr>
              </a:solidFill>
              <a:latin typeface="Aharoni" panose="02010803020104030203" pitchFamily="2" charset="-79"/>
              <a:cs typeface="Aharoni" panose="02010803020104030203" pitchFamily="2" charset="-79"/>
            </a:rPr>
            <a:t>Equity vs. Equality?</a:t>
          </a:r>
        </a:p>
      </dsp:txBody>
      <dsp:txXfrm>
        <a:off x="1560556" y="1745180"/>
        <a:ext cx="1515801" cy="1902565"/>
      </dsp:txXfrm>
    </dsp:sp>
    <dsp:sp modelId="{5FD240F5-EA0C-4E00-B4CF-270E120325A4}">
      <dsp:nvSpPr>
        <dsp:cNvPr id="0" name=""/>
        <dsp:cNvSpPr/>
      </dsp:nvSpPr>
      <dsp:spPr>
        <a:xfrm>
          <a:off x="5888" y="1919128"/>
          <a:ext cx="1554668" cy="155466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WHAT</a:t>
          </a:r>
        </a:p>
      </dsp:txBody>
      <dsp:txXfrm>
        <a:off x="233564" y="2146804"/>
        <a:ext cx="1099316" cy="1099316"/>
      </dsp:txXfrm>
    </dsp:sp>
    <dsp:sp modelId="{BC683AA9-5F53-42AA-88E2-7043F959A979}">
      <dsp:nvSpPr>
        <dsp:cNvPr id="0" name=""/>
        <dsp:cNvSpPr/>
      </dsp:nvSpPr>
      <dsp:spPr>
        <a:xfrm>
          <a:off x="4864226" y="1337487"/>
          <a:ext cx="3109336" cy="2717951"/>
        </a:xfrm>
        <a:prstGeom prst="rightArrow">
          <a:avLst>
            <a:gd name="adj1" fmla="val 70000"/>
            <a:gd name="adj2" fmla="val 50000"/>
          </a:avLst>
        </a:prstGeom>
        <a:solidFill>
          <a:schemeClr val="accent2">
            <a:tint val="40000"/>
            <a:alpha val="90000"/>
            <a:hueOff val="323987"/>
            <a:satOff val="11411"/>
            <a:lumOff val="941"/>
            <a:alphaOff val="0"/>
          </a:schemeClr>
        </a:solidFill>
        <a:ln w="9525" cap="flat" cmpd="sng" algn="ctr">
          <a:solidFill>
            <a:schemeClr val="accent2">
              <a:tint val="40000"/>
              <a:alpha val="90000"/>
              <a:hueOff val="323987"/>
              <a:satOff val="11411"/>
              <a:lumOff val="94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tx2">
                  <a:lumMod val="75000"/>
                </a:schemeClr>
              </a:solidFill>
              <a:latin typeface="Aharoni" panose="02010803020104030203" pitchFamily="2" charset="-79"/>
              <a:cs typeface="Aharoni" panose="02010803020104030203" pitchFamily="2" charset="-79"/>
            </a:rPr>
            <a:t>Why is health equity important?</a:t>
          </a:r>
        </a:p>
        <a:p>
          <a:pPr marL="171450" lvl="1" indent="-171450" algn="l" defTabSz="711200">
            <a:lnSpc>
              <a:spcPct val="90000"/>
            </a:lnSpc>
            <a:spcBef>
              <a:spcPct val="0"/>
            </a:spcBef>
            <a:spcAft>
              <a:spcPct val="15000"/>
            </a:spcAft>
            <a:buChar char="•"/>
          </a:pPr>
          <a:r>
            <a:rPr lang="en-US" sz="1600" b="1" kern="1200" dirty="0">
              <a:solidFill>
                <a:schemeClr val="accent2">
                  <a:lumMod val="50000"/>
                </a:schemeClr>
              </a:solidFill>
              <a:latin typeface="Aharoni" panose="02010803020104030203" pitchFamily="2" charset="-79"/>
              <a:cs typeface="Aharoni" panose="02010803020104030203" pitchFamily="2" charset="-79"/>
            </a:rPr>
            <a:t>Why does diversity matter to patients and learners?</a:t>
          </a:r>
        </a:p>
      </dsp:txBody>
      <dsp:txXfrm>
        <a:off x="5641560" y="1745180"/>
        <a:ext cx="1515801" cy="1902565"/>
      </dsp:txXfrm>
    </dsp:sp>
    <dsp:sp modelId="{CFD868E8-5745-4B8F-A593-077A989553B5}">
      <dsp:nvSpPr>
        <dsp:cNvPr id="0" name=""/>
        <dsp:cNvSpPr/>
      </dsp:nvSpPr>
      <dsp:spPr>
        <a:xfrm>
          <a:off x="4086892" y="1919128"/>
          <a:ext cx="1554668" cy="1554668"/>
        </a:xfrm>
        <a:prstGeom prst="ellipse">
          <a:avLst/>
        </a:prstGeom>
        <a:gradFill rotWithShape="0">
          <a:gsLst>
            <a:gs pos="0">
              <a:schemeClr val="accent2">
                <a:hueOff val="623710"/>
                <a:satOff val="6157"/>
                <a:lumOff val="1864"/>
                <a:alphaOff val="0"/>
                <a:tint val="100000"/>
                <a:shade val="100000"/>
                <a:satMod val="130000"/>
              </a:schemeClr>
            </a:gs>
            <a:gs pos="100000">
              <a:schemeClr val="accent2">
                <a:hueOff val="623710"/>
                <a:satOff val="6157"/>
                <a:lumOff val="186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WHY</a:t>
          </a:r>
        </a:p>
      </dsp:txBody>
      <dsp:txXfrm>
        <a:off x="4314568" y="2146804"/>
        <a:ext cx="1099316" cy="1099316"/>
      </dsp:txXfrm>
    </dsp:sp>
    <dsp:sp modelId="{D9130F7B-EA47-41CB-94A0-B2EB1DFE61C7}">
      <dsp:nvSpPr>
        <dsp:cNvPr id="0" name=""/>
        <dsp:cNvSpPr/>
      </dsp:nvSpPr>
      <dsp:spPr>
        <a:xfrm>
          <a:off x="8945230" y="1337487"/>
          <a:ext cx="3109336" cy="2717951"/>
        </a:xfrm>
        <a:prstGeom prst="rightArrow">
          <a:avLst>
            <a:gd name="adj1" fmla="val 70000"/>
            <a:gd name="adj2" fmla="val 50000"/>
          </a:avLst>
        </a:prstGeom>
        <a:solidFill>
          <a:schemeClr val="accent2">
            <a:tint val="40000"/>
            <a:alpha val="90000"/>
            <a:hueOff val="647973"/>
            <a:satOff val="22823"/>
            <a:lumOff val="1882"/>
            <a:alphaOff val="0"/>
          </a:schemeClr>
        </a:solidFill>
        <a:ln w="9525" cap="flat" cmpd="sng" algn="ctr">
          <a:solidFill>
            <a:schemeClr val="accent2">
              <a:tint val="40000"/>
              <a:alpha val="90000"/>
              <a:hueOff val="647973"/>
              <a:satOff val="22823"/>
              <a:lumOff val="188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rgbClr val="7030A0"/>
              </a:solidFill>
              <a:latin typeface="Aharoni" panose="02010803020104030203" pitchFamily="2" charset="-79"/>
              <a:cs typeface="Aharoni" panose="02010803020104030203" pitchFamily="2" charset="-79"/>
            </a:rPr>
            <a:t>How do we make sustainable change?</a:t>
          </a:r>
        </a:p>
        <a:p>
          <a:pPr marL="171450" lvl="1" indent="-171450" algn="l" defTabSz="711200">
            <a:lnSpc>
              <a:spcPct val="90000"/>
            </a:lnSpc>
            <a:spcBef>
              <a:spcPct val="0"/>
            </a:spcBef>
            <a:spcAft>
              <a:spcPct val="15000"/>
            </a:spcAft>
            <a:buChar char="•"/>
          </a:pPr>
          <a:r>
            <a:rPr lang="en-US" sz="1600" b="1" kern="1200" dirty="0">
              <a:solidFill>
                <a:schemeClr val="bg2">
                  <a:lumMod val="25000"/>
                </a:schemeClr>
              </a:solidFill>
              <a:latin typeface="Aharoni" panose="02010803020104030203" pitchFamily="2" charset="-79"/>
              <a:cs typeface="Aharoni" panose="02010803020104030203" pitchFamily="2" charset="-79"/>
            </a:rPr>
            <a:t>How do we create a culture of respect and belonging?</a:t>
          </a:r>
        </a:p>
      </dsp:txBody>
      <dsp:txXfrm>
        <a:off x="9722564" y="1745180"/>
        <a:ext cx="1515801" cy="1902565"/>
      </dsp:txXfrm>
    </dsp:sp>
    <dsp:sp modelId="{91984C30-D47A-4BA4-95D9-D25729EC1387}">
      <dsp:nvSpPr>
        <dsp:cNvPr id="0" name=""/>
        <dsp:cNvSpPr/>
      </dsp:nvSpPr>
      <dsp:spPr>
        <a:xfrm>
          <a:off x="8167896" y="1919128"/>
          <a:ext cx="1554668" cy="1554668"/>
        </a:xfrm>
        <a:prstGeom prst="ellipse">
          <a:avLst/>
        </a:prstGeom>
        <a:gradFill rotWithShape="0">
          <a:gsLst>
            <a:gs pos="0">
              <a:schemeClr val="accent2">
                <a:hueOff val="1247419"/>
                <a:satOff val="12315"/>
                <a:lumOff val="3727"/>
                <a:alphaOff val="0"/>
                <a:tint val="100000"/>
                <a:shade val="100000"/>
                <a:satMod val="130000"/>
              </a:schemeClr>
            </a:gs>
            <a:gs pos="100000">
              <a:schemeClr val="accent2">
                <a:hueOff val="1247419"/>
                <a:satOff val="12315"/>
                <a:lumOff val="372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HOW</a:t>
          </a:r>
        </a:p>
      </dsp:txBody>
      <dsp:txXfrm>
        <a:off x="8395572" y="2146804"/>
        <a:ext cx="1099316" cy="1099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74DB4-7D47-439E-BCEA-B81D20B13151}">
      <dsp:nvSpPr>
        <dsp:cNvPr id="0" name=""/>
        <dsp:cNvSpPr/>
      </dsp:nvSpPr>
      <dsp:spPr>
        <a:xfrm>
          <a:off x="1881902" y="352213"/>
          <a:ext cx="4551680" cy="4551680"/>
        </a:xfrm>
        <a:prstGeom prst="pie">
          <a:avLst>
            <a:gd name="adj1" fmla="val 16200000"/>
            <a:gd name="adj2" fmla="val 18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SYSTEM</a:t>
          </a:r>
        </a:p>
      </dsp:txBody>
      <dsp:txXfrm>
        <a:off x="4280746" y="1316736"/>
        <a:ext cx="1625600" cy="1354666"/>
      </dsp:txXfrm>
    </dsp:sp>
    <dsp:sp modelId="{5FF5AFF0-11EB-4633-8361-2B68099169DF}">
      <dsp:nvSpPr>
        <dsp:cNvPr id="0" name=""/>
        <dsp:cNvSpPr/>
      </dsp:nvSpPr>
      <dsp:spPr>
        <a:xfrm>
          <a:off x="1788159" y="514773"/>
          <a:ext cx="4551680" cy="4551680"/>
        </a:xfrm>
        <a:prstGeom prst="pie">
          <a:avLst>
            <a:gd name="adj1" fmla="val 1800000"/>
            <a:gd name="adj2" fmla="val 90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STRATEGY</a:t>
          </a:r>
        </a:p>
      </dsp:txBody>
      <dsp:txXfrm>
        <a:off x="2871893" y="3467946"/>
        <a:ext cx="2438400" cy="1192106"/>
      </dsp:txXfrm>
    </dsp:sp>
    <dsp:sp modelId="{9E4758D3-6669-406E-AD2F-F5425EE3A80E}">
      <dsp:nvSpPr>
        <dsp:cNvPr id="0" name=""/>
        <dsp:cNvSpPr/>
      </dsp:nvSpPr>
      <dsp:spPr>
        <a:xfrm>
          <a:off x="1722364" y="326814"/>
          <a:ext cx="4551680" cy="4551680"/>
        </a:xfrm>
        <a:prstGeom prst="pie">
          <a:avLst>
            <a:gd name="adj1" fmla="val 9000000"/>
            <a:gd name="adj2" fmla="val 162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SELF</a:t>
          </a:r>
        </a:p>
      </dsp:txBody>
      <dsp:txXfrm>
        <a:off x="2249600" y="1291337"/>
        <a:ext cx="1625600" cy="1354666"/>
      </dsp:txXfrm>
    </dsp:sp>
    <dsp:sp modelId="{EE8F6433-D549-4CAE-B609-0FA8FEF19669}">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A7F201-8EB7-4248-A30A-3C0560C44C99}">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60E43F9-2364-4314-B790-2CDECB528C9D}">
      <dsp:nvSpPr>
        <dsp:cNvPr id="0" name=""/>
        <dsp:cNvSpPr/>
      </dsp:nvSpPr>
      <dsp:spPr>
        <a:xfrm>
          <a:off x="1333770" y="121209"/>
          <a:ext cx="5115221" cy="5115221"/>
        </a:xfrm>
        <a:prstGeom prst="circularArrow">
          <a:avLst>
            <a:gd name="adj1" fmla="val 5085"/>
            <a:gd name="adj2" fmla="val 327528"/>
            <a:gd name="adj3" fmla="val 15873039"/>
            <a:gd name="adj4" fmla="val 9000000"/>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74DB4-7D47-439E-BCEA-B81D20B13151}">
      <dsp:nvSpPr>
        <dsp:cNvPr id="0" name=""/>
        <dsp:cNvSpPr/>
      </dsp:nvSpPr>
      <dsp:spPr>
        <a:xfrm>
          <a:off x="1881902" y="352213"/>
          <a:ext cx="4551680" cy="4551680"/>
        </a:xfrm>
        <a:prstGeom prst="pie">
          <a:avLst>
            <a:gd name="adj1" fmla="val 16200000"/>
            <a:gd name="adj2" fmla="val 18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SYSTEM</a:t>
          </a:r>
        </a:p>
      </dsp:txBody>
      <dsp:txXfrm>
        <a:off x="4280746" y="1316736"/>
        <a:ext cx="1625600" cy="1354666"/>
      </dsp:txXfrm>
    </dsp:sp>
    <dsp:sp modelId="{5FF5AFF0-11EB-4633-8361-2B68099169DF}">
      <dsp:nvSpPr>
        <dsp:cNvPr id="0" name=""/>
        <dsp:cNvSpPr/>
      </dsp:nvSpPr>
      <dsp:spPr>
        <a:xfrm>
          <a:off x="1788159" y="514773"/>
          <a:ext cx="4551680" cy="4551680"/>
        </a:xfrm>
        <a:prstGeom prst="pie">
          <a:avLst>
            <a:gd name="adj1" fmla="val 1800000"/>
            <a:gd name="adj2" fmla="val 90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STRATEGY</a:t>
          </a:r>
        </a:p>
      </dsp:txBody>
      <dsp:txXfrm>
        <a:off x="2871893" y="3467946"/>
        <a:ext cx="2438400" cy="1192106"/>
      </dsp:txXfrm>
    </dsp:sp>
    <dsp:sp modelId="{9E4758D3-6669-406E-AD2F-F5425EE3A80E}">
      <dsp:nvSpPr>
        <dsp:cNvPr id="0" name=""/>
        <dsp:cNvSpPr/>
      </dsp:nvSpPr>
      <dsp:spPr>
        <a:xfrm>
          <a:off x="1722364" y="326814"/>
          <a:ext cx="4551680" cy="4551680"/>
        </a:xfrm>
        <a:prstGeom prst="pie">
          <a:avLst>
            <a:gd name="adj1" fmla="val 9000000"/>
            <a:gd name="adj2" fmla="val 162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SELF</a:t>
          </a:r>
        </a:p>
      </dsp:txBody>
      <dsp:txXfrm>
        <a:off x="2249600" y="1291337"/>
        <a:ext cx="1625600" cy="1354666"/>
      </dsp:txXfrm>
    </dsp:sp>
    <dsp:sp modelId="{EE8F6433-D549-4CAE-B609-0FA8FEF19669}">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A7F201-8EB7-4248-A30A-3C0560C44C99}">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60E43F9-2364-4314-B790-2CDECB528C9D}">
      <dsp:nvSpPr>
        <dsp:cNvPr id="0" name=""/>
        <dsp:cNvSpPr/>
      </dsp:nvSpPr>
      <dsp:spPr>
        <a:xfrm>
          <a:off x="1333770" y="121209"/>
          <a:ext cx="5115221" cy="5115221"/>
        </a:xfrm>
        <a:prstGeom prst="circularArrow">
          <a:avLst>
            <a:gd name="adj1" fmla="val 5085"/>
            <a:gd name="adj2" fmla="val 327528"/>
            <a:gd name="adj3" fmla="val 15873039"/>
            <a:gd name="adj4" fmla="val 9000000"/>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74DB4-7D47-439E-BCEA-B81D20B13151}">
      <dsp:nvSpPr>
        <dsp:cNvPr id="0" name=""/>
        <dsp:cNvSpPr/>
      </dsp:nvSpPr>
      <dsp:spPr>
        <a:xfrm>
          <a:off x="1881902" y="352213"/>
          <a:ext cx="4551680" cy="4551680"/>
        </a:xfrm>
        <a:prstGeom prst="pie">
          <a:avLst>
            <a:gd name="adj1" fmla="val 16200000"/>
            <a:gd name="adj2" fmla="val 18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SYSTEM</a:t>
          </a:r>
        </a:p>
      </dsp:txBody>
      <dsp:txXfrm>
        <a:off x="4280746" y="1316736"/>
        <a:ext cx="1625600" cy="1354666"/>
      </dsp:txXfrm>
    </dsp:sp>
    <dsp:sp modelId="{5FF5AFF0-11EB-4633-8361-2B68099169DF}">
      <dsp:nvSpPr>
        <dsp:cNvPr id="0" name=""/>
        <dsp:cNvSpPr/>
      </dsp:nvSpPr>
      <dsp:spPr>
        <a:xfrm>
          <a:off x="1788159" y="514773"/>
          <a:ext cx="4551680" cy="4551680"/>
        </a:xfrm>
        <a:prstGeom prst="pie">
          <a:avLst>
            <a:gd name="adj1" fmla="val 1800000"/>
            <a:gd name="adj2" fmla="val 90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STRATEGY</a:t>
          </a:r>
        </a:p>
      </dsp:txBody>
      <dsp:txXfrm>
        <a:off x="2871893" y="3467946"/>
        <a:ext cx="2438400" cy="1192106"/>
      </dsp:txXfrm>
    </dsp:sp>
    <dsp:sp modelId="{9E4758D3-6669-406E-AD2F-F5425EE3A80E}">
      <dsp:nvSpPr>
        <dsp:cNvPr id="0" name=""/>
        <dsp:cNvSpPr/>
      </dsp:nvSpPr>
      <dsp:spPr>
        <a:xfrm>
          <a:off x="1722364" y="326814"/>
          <a:ext cx="4551680" cy="4551680"/>
        </a:xfrm>
        <a:prstGeom prst="pie">
          <a:avLst>
            <a:gd name="adj1" fmla="val 9000000"/>
            <a:gd name="adj2" fmla="val 162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SELF</a:t>
          </a:r>
        </a:p>
      </dsp:txBody>
      <dsp:txXfrm>
        <a:off x="2249600" y="1291337"/>
        <a:ext cx="1625600" cy="1354666"/>
      </dsp:txXfrm>
    </dsp:sp>
    <dsp:sp modelId="{EE8F6433-D549-4CAE-B609-0FA8FEF19669}">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A7F201-8EB7-4248-A30A-3C0560C44C99}">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60E43F9-2364-4314-B790-2CDECB528C9D}">
      <dsp:nvSpPr>
        <dsp:cNvPr id="0" name=""/>
        <dsp:cNvSpPr/>
      </dsp:nvSpPr>
      <dsp:spPr>
        <a:xfrm>
          <a:off x="1333770" y="121209"/>
          <a:ext cx="5115221" cy="5115221"/>
        </a:xfrm>
        <a:prstGeom prst="circularArrow">
          <a:avLst>
            <a:gd name="adj1" fmla="val 5085"/>
            <a:gd name="adj2" fmla="val 327528"/>
            <a:gd name="adj3" fmla="val 15873039"/>
            <a:gd name="adj4" fmla="val 9000000"/>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1BC88-263F-46DD-B23A-81F1EAFC3ACA}">
      <dsp:nvSpPr>
        <dsp:cNvPr id="0" name=""/>
        <dsp:cNvSpPr/>
      </dsp:nvSpPr>
      <dsp:spPr>
        <a:xfrm>
          <a:off x="783222" y="1337487"/>
          <a:ext cx="3109336" cy="2717951"/>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latin typeface="Aharoni" panose="02010803020104030203" pitchFamily="2" charset="-79"/>
              <a:cs typeface="Aharoni" panose="02010803020104030203" pitchFamily="2" charset="-79"/>
            </a:rPr>
            <a:t>What does it mean to be diverse?</a:t>
          </a:r>
        </a:p>
        <a:p>
          <a:pPr marL="171450" lvl="1" indent="-171450" algn="l" defTabSz="711200">
            <a:lnSpc>
              <a:spcPct val="90000"/>
            </a:lnSpc>
            <a:spcBef>
              <a:spcPct val="0"/>
            </a:spcBef>
            <a:spcAft>
              <a:spcPct val="15000"/>
            </a:spcAft>
            <a:buChar char="•"/>
          </a:pPr>
          <a:r>
            <a:rPr lang="en-US" sz="1600" b="1" kern="1200" dirty="0">
              <a:solidFill>
                <a:schemeClr val="accent6">
                  <a:lumMod val="50000"/>
                </a:schemeClr>
              </a:solidFill>
              <a:latin typeface="Aharoni" panose="02010803020104030203" pitchFamily="2" charset="-79"/>
              <a:cs typeface="Aharoni" panose="02010803020104030203" pitchFamily="2" charset="-79"/>
            </a:rPr>
            <a:t>What is inclusion?</a:t>
          </a:r>
        </a:p>
        <a:p>
          <a:pPr marL="171450" lvl="1" indent="-171450" algn="l" defTabSz="711200">
            <a:lnSpc>
              <a:spcPct val="90000"/>
            </a:lnSpc>
            <a:spcBef>
              <a:spcPct val="0"/>
            </a:spcBef>
            <a:spcAft>
              <a:spcPct val="15000"/>
            </a:spcAft>
            <a:buChar char="•"/>
          </a:pPr>
          <a:r>
            <a:rPr lang="en-US" sz="1600" b="1" kern="1200" dirty="0">
              <a:solidFill>
                <a:schemeClr val="tx2">
                  <a:lumMod val="75000"/>
                </a:schemeClr>
              </a:solidFill>
              <a:latin typeface="Aharoni" panose="02010803020104030203" pitchFamily="2" charset="-79"/>
              <a:cs typeface="Aharoni" panose="02010803020104030203" pitchFamily="2" charset="-79"/>
            </a:rPr>
            <a:t>Equity vs. Equality?</a:t>
          </a:r>
        </a:p>
      </dsp:txBody>
      <dsp:txXfrm>
        <a:off x="1560556" y="1745180"/>
        <a:ext cx="1515801" cy="1902565"/>
      </dsp:txXfrm>
    </dsp:sp>
    <dsp:sp modelId="{5FD240F5-EA0C-4E00-B4CF-270E120325A4}">
      <dsp:nvSpPr>
        <dsp:cNvPr id="0" name=""/>
        <dsp:cNvSpPr/>
      </dsp:nvSpPr>
      <dsp:spPr>
        <a:xfrm>
          <a:off x="5888" y="1919128"/>
          <a:ext cx="1554668" cy="155466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WHAT</a:t>
          </a:r>
        </a:p>
      </dsp:txBody>
      <dsp:txXfrm>
        <a:off x="233564" y="2146804"/>
        <a:ext cx="1099316" cy="1099316"/>
      </dsp:txXfrm>
    </dsp:sp>
    <dsp:sp modelId="{BC683AA9-5F53-42AA-88E2-7043F959A979}">
      <dsp:nvSpPr>
        <dsp:cNvPr id="0" name=""/>
        <dsp:cNvSpPr/>
      </dsp:nvSpPr>
      <dsp:spPr>
        <a:xfrm>
          <a:off x="4864226" y="1337487"/>
          <a:ext cx="3109336" cy="2717951"/>
        </a:xfrm>
        <a:prstGeom prst="rightArrow">
          <a:avLst>
            <a:gd name="adj1" fmla="val 70000"/>
            <a:gd name="adj2" fmla="val 50000"/>
          </a:avLst>
        </a:prstGeom>
        <a:solidFill>
          <a:schemeClr val="accent2">
            <a:tint val="40000"/>
            <a:alpha val="90000"/>
            <a:hueOff val="323987"/>
            <a:satOff val="11411"/>
            <a:lumOff val="941"/>
            <a:alphaOff val="0"/>
          </a:schemeClr>
        </a:solidFill>
        <a:ln w="9525" cap="flat" cmpd="sng" algn="ctr">
          <a:solidFill>
            <a:schemeClr val="accent2">
              <a:tint val="40000"/>
              <a:alpha val="90000"/>
              <a:hueOff val="323987"/>
              <a:satOff val="11411"/>
              <a:lumOff val="94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tx2">
                  <a:lumMod val="75000"/>
                </a:schemeClr>
              </a:solidFill>
              <a:latin typeface="Aharoni" panose="02010803020104030203" pitchFamily="2" charset="-79"/>
              <a:cs typeface="Aharoni" panose="02010803020104030203" pitchFamily="2" charset="-79"/>
            </a:rPr>
            <a:t>Why is health equity important?</a:t>
          </a:r>
        </a:p>
        <a:p>
          <a:pPr marL="171450" lvl="1" indent="-171450" algn="l" defTabSz="711200">
            <a:lnSpc>
              <a:spcPct val="90000"/>
            </a:lnSpc>
            <a:spcBef>
              <a:spcPct val="0"/>
            </a:spcBef>
            <a:spcAft>
              <a:spcPct val="15000"/>
            </a:spcAft>
            <a:buChar char="•"/>
          </a:pPr>
          <a:r>
            <a:rPr lang="en-US" sz="1600" b="1" kern="1200" dirty="0">
              <a:solidFill>
                <a:schemeClr val="accent2">
                  <a:lumMod val="50000"/>
                </a:schemeClr>
              </a:solidFill>
              <a:latin typeface="Aharoni" panose="02010803020104030203" pitchFamily="2" charset="-79"/>
              <a:cs typeface="Aharoni" panose="02010803020104030203" pitchFamily="2" charset="-79"/>
            </a:rPr>
            <a:t>Why does diversity matter to patients and learners?</a:t>
          </a:r>
        </a:p>
      </dsp:txBody>
      <dsp:txXfrm>
        <a:off x="5641560" y="1745180"/>
        <a:ext cx="1515801" cy="1902565"/>
      </dsp:txXfrm>
    </dsp:sp>
    <dsp:sp modelId="{CFD868E8-5745-4B8F-A593-077A989553B5}">
      <dsp:nvSpPr>
        <dsp:cNvPr id="0" name=""/>
        <dsp:cNvSpPr/>
      </dsp:nvSpPr>
      <dsp:spPr>
        <a:xfrm>
          <a:off x="4086892" y="1919128"/>
          <a:ext cx="1554668" cy="1554668"/>
        </a:xfrm>
        <a:prstGeom prst="ellipse">
          <a:avLst/>
        </a:prstGeom>
        <a:gradFill rotWithShape="0">
          <a:gsLst>
            <a:gs pos="0">
              <a:schemeClr val="accent2">
                <a:hueOff val="623710"/>
                <a:satOff val="6157"/>
                <a:lumOff val="1864"/>
                <a:alphaOff val="0"/>
                <a:tint val="100000"/>
                <a:shade val="100000"/>
                <a:satMod val="130000"/>
              </a:schemeClr>
            </a:gs>
            <a:gs pos="100000">
              <a:schemeClr val="accent2">
                <a:hueOff val="623710"/>
                <a:satOff val="6157"/>
                <a:lumOff val="186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WHY</a:t>
          </a:r>
        </a:p>
      </dsp:txBody>
      <dsp:txXfrm>
        <a:off x="4314568" y="2146804"/>
        <a:ext cx="1099316" cy="1099316"/>
      </dsp:txXfrm>
    </dsp:sp>
    <dsp:sp modelId="{D9130F7B-EA47-41CB-94A0-B2EB1DFE61C7}">
      <dsp:nvSpPr>
        <dsp:cNvPr id="0" name=""/>
        <dsp:cNvSpPr/>
      </dsp:nvSpPr>
      <dsp:spPr>
        <a:xfrm>
          <a:off x="8945230" y="1337487"/>
          <a:ext cx="3109336" cy="2717951"/>
        </a:xfrm>
        <a:prstGeom prst="rightArrow">
          <a:avLst>
            <a:gd name="adj1" fmla="val 70000"/>
            <a:gd name="adj2" fmla="val 50000"/>
          </a:avLst>
        </a:prstGeom>
        <a:solidFill>
          <a:schemeClr val="accent2">
            <a:tint val="40000"/>
            <a:alpha val="90000"/>
            <a:hueOff val="647973"/>
            <a:satOff val="22823"/>
            <a:lumOff val="1882"/>
            <a:alphaOff val="0"/>
          </a:schemeClr>
        </a:solidFill>
        <a:ln w="9525" cap="flat" cmpd="sng" algn="ctr">
          <a:solidFill>
            <a:schemeClr val="accent2">
              <a:tint val="40000"/>
              <a:alpha val="90000"/>
              <a:hueOff val="647973"/>
              <a:satOff val="22823"/>
              <a:lumOff val="188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rgbClr val="7030A0"/>
              </a:solidFill>
              <a:latin typeface="Aharoni" panose="02010803020104030203" pitchFamily="2" charset="-79"/>
              <a:cs typeface="Aharoni" panose="02010803020104030203" pitchFamily="2" charset="-79"/>
            </a:rPr>
            <a:t>How do we make sustainable change?</a:t>
          </a:r>
        </a:p>
        <a:p>
          <a:pPr marL="171450" lvl="1" indent="-171450" algn="l" defTabSz="711200">
            <a:lnSpc>
              <a:spcPct val="90000"/>
            </a:lnSpc>
            <a:spcBef>
              <a:spcPct val="0"/>
            </a:spcBef>
            <a:spcAft>
              <a:spcPct val="15000"/>
            </a:spcAft>
            <a:buChar char="•"/>
          </a:pPr>
          <a:r>
            <a:rPr lang="en-US" sz="1600" b="1" kern="1200" dirty="0">
              <a:solidFill>
                <a:schemeClr val="bg2">
                  <a:lumMod val="25000"/>
                </a:schemeClr>
              </a:solidFill>
              <a:latin typeface="Aharoni" panose="02010803020104030203" pitchFamily="2" charset="-79"/>
              <a:cs typeface="Aharoni" panose="02010803020104030203" pitchFamily="2" charset="-79"/>
            </a:rPr>
            <a:t>How do we create a culture of respect and belonging?</a:t>
          </a:r>
        </a:p>
      </dsp:txBody>
      <dsp:txXfrm>
        <a:off x="9722564" y="1745180"/>
        <a:ext cx="1515801" cy="1902565"/>
      </dsp:txXfrm>
    </dsp:sp>
    <dsp:sp modelId="{91984C30-D47A-4BA4-95D9-D25729EC1387}">
      <dsp:nvSpPr>
        <dsp:cNvPr id="0" name=""/>
        <dsp:cNvSpPr/>
      </dsp:nvSpPr>
      <dsp:spPr>
        <a:xfrm>
          <a:off x="8167896" y="1919128"/>
          <a:ext cx="1554668" cy="1554668"/>
        </a:xfrm>
        <a:prstGeom prst="ellipse">
          <a:avLst/>
        </a:prstGeom>
        <a:gradFill rotWithShape="0">
          <a:gsLst>
            <a:gs pos="0">
              <a:schemeClr val="accent2">
                <a:hueOff val="1247419"/>
                <a:satOff val="12315"/>
                <a:lumOff val="3727"/>
                <a:alphaOff val="0"/>
                <a:tint val="100000"/>
                <a:shade val="100000"/>
                <a:satMod val="130000"/>
              </a:schemeClr>
            </a:gs>
            <a:gs pos="100000">
              <a:schemeClr val="accent2">
                <a:hueOff val="1247419"/>
                <a:satOff val="12315"/>
                <a:lumOff val="372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HOW</a:t>
          </a:r>
        </a:p>
      </dsp:txBody>
      <dsp:txXfrm>
        <a:off x="8395572" y="2146804"/>
        <a:ext cx="1099316" cy="10993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74DB4-7D47-439E-BCEA-B81D20B13151}">
      <dsp:nvSpPr>
        <dsp:cNvPr id="0" name=""/>
        <dsp:cNvSpPr/>
      </dsp:nvSpPr>
      <dsp:spPr>
        <a:xfrm>
          <a:off x="1465258" y="242146"/>
          <a:ext cx="3129279" cy="3129279"/>
        </a:xfrm>
        <a:prstGeom prst="pie">
          <a:avLst>
            <a:gd name="adj1" fmla="val 16200000"/>
            <a:gd name="adj2" fmla="val 18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SYSTEM</a:t>
          </a:r>
        </a:p>
      </dsp:txBody>
      <dsp:txXfrm>
        <a:off x="3114463" y="905255"/>
        <a:ext cx="1117599" cy="931333"/>
      </dsp:txXfrm>
    </dsp:sp>
    <dsp:sp modelId="{5FF5AFF0-11EB-4633-8361-2B68099169DF}">
      <dsp:nvSpPr>
        <dsp:cNvPr id="0" name=""/>
        <dsp:cNvSpPr/>
      </dsp:nvSpPr>
      <dsp:spPr>
        <a:xfrm>
          <a:off x="1400810" y="353906"/>
          <a:ext cx="3129279" cy="3129279"/>
        </a:xfrm>
        <a:prstGeom prst="pie">
          <a:avLst>
            <a:gd name="adj1" fmla="val 1800000"/>
            <a:gd name="adj2" fmla="val 90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STRATEGY</a:t>
          </a:r>
        </a:p>
      </dsp:txBody>
      <dsp:txXfrm>
        <a:off x="2145876" y="2384213"/>
        <a:ext cx="1676399" cy="819573"/>
      </dsp:txXfrm>
    </dsp:sp>
    <dsp:sp modelId="{9E4758D3-6669-406E-AD2F-F5425EE3A80E}">
      <dsp:nvSpPr>
        <dsp:cNvPr id="0" name=""/>
        <dsp:cNvSpPr/>
      </dsp:nvSpPr>
      <dsp:spPr>
        <a:xfrm>
          <a:off x="1355575" y="224685"/>
          <a:ext cx="3129279" cy="3129279"/>
        </a:xfrm>
        <a:prstGeom prst="pie">
          <a:avLst>
            <a:gd name="adj1" fmla="val 9000000"/>
            <a:gd name="adj2" fmla="val 1620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SELF</a:t>
          </a:r>
        </a:p>
      </dsp:txBody>
      <dsp:txXfrm>
        <a:off x="1718050" y="887794"/>
        <a:ext cx="1117599" cy="931333"/>
      </dsp:txXfrm>
    </dsp:sp>
    <dsp:sp modelId="{EE8F6433-D549-4CAE-B609-0FA8FEF19669}">
      <dsp:nvSpPr>
        <dsp:cNvPr id="0" name=""/>
        <dsp:cNvSpPr/>
      </dsp:nvSpPr>
      <dsp:spPr>
        <a:xfrm>
          <a:off x="1271799" y="48429"/>
          <a:ext cx="3516714" cy="3516714"/>
        </a:xfrm>
        <a:prstGeom prst="circularArrow">
          <a:avLst>
            <a:gd name="adj1" fmla="val 5085"/>
            <a:gd name="adj2" fmla="val 327528"/>
            <a:gd name="adj3" fmla="val 1472472"/>
            <a:gd name="adj4" fmla="val 16199432"/>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A7F201-8EB7-4248-A30A-3C0560C44C99}">
      <dsp:nvSpPr>
        <dsp:cNvPr id="0" name=""/>
        <dsp:cNvSpPr/>
      </dsp:nvSpPr>
      <dsp:spPr>
        <a:xfrm>
          <a:off x="1207092" y="159991"/>
          <a:ext cx="3516714" cy="3516714"/>
        </a:xfrm>
        <a:prstGeom prst="circularArrow">
          <a:avLst>
            <a:gd name="adj1" fmla="val 5085"/>
            <a:gd name="adj2" fmla="val 327528"/>
            <a:gd name="adj3" fmla="val 8671970"/>
            <a:gd name="adj4" fmla="val 1800502"/>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60E43F9-2364-4314-B790-2CDECB528C9D}">
      <dsp:nvSpPr>
        <dsp:cNvPr id="0" name=""/>
        <dsp:cNvSpPr/>
      </dsp:nvSpPr>
      <dsp:spPr>
        <a:xfrm>
          <a:off x="1088417" y="83331"/>
          <a:ext cx="3516714" cy="3516714"/>
        </a:xfrm>
        <a:prstGeom prst="circularArrow">
          <a:avLst>
            <a:gd name="adj1" fmla="val 5085"/>
            <a:gd name="adj2" fmla="val 327528"/>
            <a:gd name="adj3" fmla="val 15873039"/>
            <a:gd name="adj4" fmla="val 9000000"/>
            <a:gd name="adj5" fmla="val 5932"/>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11/18/2023</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11/18/2023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E98D62-B45A-744B-ABD8-DE24AC80EF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616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E98D62-B45A-744B-ABD8-DE24AC80EF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05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E98D62-B45A-744B-ABD8-DE24AC80EF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71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E98D62-B45A-744B-ABD8-DE24AC80EF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851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E98D62-B45A-744B-ABD8-DE24AC80EF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54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E98D62-B45A-744B-ABD8-DE24AC80EF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366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let’s review our departmental approach which was presented during</a:t>
            </a:r>
            <a:r>
              <a:rPr lang="en-US" baseline="0" dirty="0"/>
              <a:t> our 2021 State of the Department. For the past several years, we examined the “what” of DEI. We then, as an institution and department dove deep into our “Why” particularly in 2020 and 2021. towards the latter half of 2021, we began to ask the questions of how, both internally and in orthopaedics in general. That is how we created our RAD strategy, including the intentional process evolution of how we recruit, how we </a:t>
            </a:r>
            <a:r>
              <a:rPr lang="en-US" baseline="0" dirty="0" err="1"/>
              <a:t>disitrbute</a:t>
            </a:r>
            <a:r>
              <a:rPr lang="en-US" baseline="0" dirty="0"/>
              <a:t> accountability, and how we </a:t>
            </a:r>
            <a:r>
              <a:rPr lang="en-US" baseline="0" dirty="0" err="1"/>
              <a:t>fost</a:t>
            </a:r>
            <a:r>
              <a:rPr lang="en-US" baseline="0" dirty="0"/>
              <a:t> development of our teams and ourselves. </a:t>
            </a:r>
            <a:endParaRPr lang="en-US" dirty="0"/>
          </a:p>
        </p:txBody>
      </p:sp>
      <p:sp>
        <p:nvSpPr>
          <p:cNvPr id="4" name="Slide Number Placeholder 3"/>
          <p:cNvSpPr>
            <a:spLocks noGrp="1"/>
          </p:cNvSpPr>
          <p:nvPr>
            <p:ph type="sldNum" sz="quarter" idx="10"/>
          </p:nvPr>
        </p:nvSpPr>
        <p:spPr/>
        <p:txBody>
          <a:bodyPr/>
          <a:lstStyle/>
          <a:p>
            <a:fld id="{4D7DF7B7-32F5-1E4E-AD0A-B59EFE6112E2}" type="slidenum">
              <a:rPr lang="en-US" smtClean="0"/>
              <a:t>19</a:t>
            </a:fld>
            <a:endParaRPr lang="en-US"/>
          </a:p>
        </p:txBody>
      </p:sp>
    </p:spTree>
    <p:extLst>
      <p:ext uri="{BB962C8B-B14F-4D97-AF65-F5344CB8AC3E}">
        <p14:creationId xmlns:p14="http://schemas.microsoft.com/office/powerpoint/2010/main" val="1077432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422654412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210718574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02531020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cover_matrix_16-9.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ctrTitle"/>
          </p:nvPr>
        </p:nvSpPr>
        <p:spPr>
          <a:xfrm>
            <a:off x="877824" y="2353055"/>
            <a:ext cx="7754112" cy="1962912"/>
          </a:xfrm>
        </p:spPr>
        <p:txBody>
          <a:bodyPr/>
          <a:lstStyle>
            <a:lvl1pPr>
              <a:defRPr>
                <a:solidFill>
                  <a:srgbClr val="FFFFFF"/>
                </a:solidFill>
              </a:defRPr>
            </a:lvl1pPr>
          </a:lstStyle>
          <a:p>
            <a:r>
              <a:rPr lang="en-US"/>
              <a:t>Click to edit Master title style</a:t>
            </a:r>
          </a:p>
        </p:txBody>
      </p:sp>
      <p:pic>
        <p:nvPicPr>
          <p:cNvPr id="8" name="New picture"/>
          <p:cNvPicPr/>
          <p:nvPr/>
        </p:nvPicPr>
        <p:blipFill>
          <a:blip r:embed="rId3"/>
          <a:stretch>
            <a:fillRect/>
          </a:stretch>
        </p:blipFill>
        <p:spPr>
          <a:xfrm>
            <a:off x="999067" y="5571067"/>
            <a:ext cx="7315200" cy="1219200"/>
          </a:xfrm>
          <a:prstGeom prst="rect">
            <a:avLst/>
          </a:prstGeom>
        </p:spPr>
      </p:pic>
    </p:spTree>
    <p:extLst>
      <p:ext uri="{BB962C8B-B14F-4D97-AF65-F5344CB8AC3E}">
        <p14:creationId xmlns:p14="http://schemas.microsoft.com/office/powerpoint/2010/main" val="368238042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cover_matrix_16-9.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ctrTitle"/>
          </p:nvPr>
        </p:nvSpPr>
        <p:spPr>
          <a:xfrm>
            <a:off x="877824" y="2353055"/>
            <a:ext cx="7754112" cy="1962912"/>
          </a:xfrm>
        </p:spPr>
        <p:txBody>
          <a:bodyPr/>
          <a:lstStyle>
            <a:lvl1pPr>
              <a:defRPr>
                <a:solidFill>
                  <a:srgbClr val="FFFFFF"/>
                </a:solidFill>
              </a:defRPr>
            </a:lvl1pPr>
          </a:lstStyle>
          <a:p>
            <a:r>
              <a:rPr lang="en-US"/>
              <a:t>Click to edit Master title style</a:t>
            </a:r>
          </a:p>
        </p:txBody>
      </p:sp>
      <p:pic>
        <p:nvPicPr>
          <p:cNvPr id="8" name="New picture"/>
          <p:cNvPicPr/>
          <p:nvPr/>
        </p:nvPicPr>
        <p:blipFill>
          <a:blip r:embed="rId3"/>
          <a:stretch>
            <a:fillRect/>
          </a:stretch>
        </p:blipFill>
        <p:spPr>
          <a:xfrm>
            <a:off x="999067" y="5571067"/>
            <a:ext cx="7315200" cy="1219200"/>
          </a:xfrm>
          <a:prstGeom prst="rect">
            <a:avLst/>
          </a:prstGeom>
        </p:spPr>
      </p:pic>
    </p:spTree>
    <p:extLst>
      <p:ext uri="{BB962C8B-B14F-4D97-AF65-F5344CB8AC3E}">
        <p14:creationId xmlns:p14="http://schemas.microsoft.com/office/powerpoint/2010/main" val="99669838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E2F9F-7A0E-194A-BE01-1D02E367C64F}" type="datetimeFigureOut">
              <a:rPr lang="en-US" smtClean="0"/>
              <a:t>11/18/2023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07657138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BE2F9F-7A0E-194A-BE01-1D02E367C64F}" type="datetimeFigureOut">
              <a:rPr lang="en-US" smtClean="0"/>
              <a:t>11/18/2023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410760607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BE2F9F-7A0E-194A-BE01-1D02E367C64F}" type="datetimeFigureOut">
              <a:rPr lang="en-US" smtClean="0"/>
              <a:t>11/18/2023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94037046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BE2F9F-7A0E-194A-BE01-1D02E367C64F}" type="datetimeFigureOut">
              <a:rPr lang="en-US" smtClean="0"/>
              <a:t>11/18/2023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01098957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BE2F9F-7A0E-194A-BE01-1D02E367C64F}" type="datetimeFigureOut">
              <a:rPr lang="en-US" smtClean="0"/>
              <a:t>11/18/2023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42222170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E2F9F-7A0E-194A-BE01-1D02E367C64F}" type="datetimeFigureOut">
              <a:rPr lang="en-US" smtClean="0"/>
              <a:t>11/18/2023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0796873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4BE2F9F-7A0E-194A-BE01-1D02E367C64F}" type="datetimeFigureOut">
              <a:rPr lang="en-US" smtClean="0"/>
              <a:t>11/18/2023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6439286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4BE2F9F-7A0E-194A-BE01-1D02E367C64F}" type="datetimeFigureOut">
              <a:rPr lang="en-US" smtClean="0"/>
              <a:t>11/18/2023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72892177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E2F9F-7A0E-194A-BE01-1D02E367C64F}" type="datetimeFigureOut">
              <a:rPr lang="en-US" smtClean="0"/>
              <a:t>11/18/2023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74780772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E2F9F-7A0E-194A-BE01-1D02E367C64F}" type="datetimeFigureOut">
              <a:rPr lang="en-US" smtClean="0"/>
              <a:t>11/18/2023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33279737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11/18/2023</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942871"/>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1973589"/>
            <a:ext cx="5711810" cy="3941540"/>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21039"/>
            <a:ext cx="4589130" cy="5603086"/>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8344020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108231718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Content and Imag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11/18/2023</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a:t>Click icon to add picture</a:t>
            </a:r>
            <a:endParaRPr lang="en-US" noProof="0" dirty="0"/>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195754" y="942870"/>
            <a:ext cx="4157296" cy="1292750"/>
          </a:xfrm>
          <a:prstGeom prst="rect">
            <a:avLst/>
          </a:prstGeom>
        </p:spPr>
        <p:txBody>
          <a:bodyPr vert="horz" lIns="91440" tIns="45720" rIns="91440" bIns="45720" rtlCol="0" anchor="ctr">
            <a:normAutofit/>
          </a:bodyPr>
          <a:lstStyle>
            <a:lvl1pP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195754"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187734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156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83622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11/18/2023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302368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040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11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41177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970795" y="1011248"/>
            <a:ext cx="10683321" cy="1143000"/>
          </a:xfrm>
          <a:prstGeom prst="rect">
            <a:avLst/>
          </a:prstGeom>
        </p:spPr>
        <p:txBody>
          <a:bodyPr anchor="ctr" anchorCtr="0"/>
          <a:lstStyle>
            <a:lvl1pPr>
              <a:defRPr b="1" i="0"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Content Placeholder 2"/>
          <p:cNvSpPr>
            <a:spLocks noGrp="1"/>
          </p:cNvSpPr>
          <p:nvPr>
            <p:ph idx="1"/>
          </p:nvPr>
        </p:nvSpPr>
        <p:spPr>
          <a:xfrm>
            <a:off x="970796" y="2154249"/>
            <a:ext cx="10683320" cy="482731"/>
          </a:xfrm>
          <a:prstGeom prst="rect">
            <a:avLst/>
          </a:prstGeom>
        </p:spPr>
        <p:txBody>
          <a:bodyPr>
            <a:noAutofit/>
          </a:bodyPr>
          <a:lstStyle>
            <a:lvl1pPr>
              <a:lnSpc>
                <a:spcPts val="1935"/>
              </a:lnSpc>
              <a:defRPr b="1" i="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15"/>
          <p:cNvSpPr>
            <a:spLocks noGrp="1"/>
          </p:cNvSpPr>
          <p:nvPr>
            <p:ph type="body" sz="quarter" idx="10"/>
          </p:nvPr>
        </p:nvSpPr>
        <p:spPr>
          <a:xfrm>
            <a:off x="970372" y="2617647"/>
            <a:ext cx="10683744" cy="3146425"/>
          </a:xfrm>
          <a:prstGeom prst="rect">
            <a:avLst/>
          </a:prstGeom>
        </p:spPr>
        <p:txBody>
          <a:bodyPr anchor="t" anchorCtr="0">
            <a:noAutofit/>
          </a:bodyPr>
          <a:lstStyle>
            <a:lvl1pPr>
              <a:lnSpc>
                <a:spcPts val="1320"/>
              </a:lnSpc>
              <a:defRPr sz="1350" b="0" i="0" cap="none">
                <a:solidFill>
                  <a:schemeClr val="bg2"/>
                </a:solidFill>
                <a:latin typeface="Arial" panose="020B0604020202020204" pitchFamily="34" charset="0"/>
                <a:cs typeface="Arial" panose="020B0604020202020204" pitchFamily="34" charset="0"/>
              </a:defRPr>
            </a:lvl1pPr>
            <a:lvl2pPr>
              <a:lnSpc>
                <a:spcPts val="1320"/>
              </a:lnSpc>
              <a:defRPr sz="1350" b="0" i="0" cap="none" baseline="0">
                <a:solidFill>
                  <a:schemeClr val="bg2"/>
                </a:solidFill>
                <a:latin typeface="Arial" panose="020B0604020202020204" pitchFamily="34" charset="0"/>
                <a:cs typeface="Arial" panose="020B0604020202020204" pitchFamily="34" charset="0"/>
              </a:defRPr>
            </a:lvl2pPr>
            <a:lvl3pPr>
              <a:lnSpc>
                <a:spcPts val="1320"/>
              </a:lnSpc>
              <a:defRPr sz="1350" b="0" i="0" cap="none">
                <a:solidFill>
                  <a:schemeClr val="bg2"/>
                </a:solidFill>
                <a:latin typeface="Arial" panose="020B0604020202020204" pitchFamily="34" charset="0"/>
                <a:cs typeface="Arial" panose="020B0604020202020204" pitchFamily="34" charset="0"/>
              </a:defRPr>
            </a:lvl3pPr>
            <a:lvl4pPr>
              <a:lnSpc>
                <a:spcPts val="1320"/>
              </a:lnSpc>
              <a:defRPr sz="1350" b="0" i="0" cap="none">
                <a:solidFill>
                  <a:schemeClr val="bg2"/>
                </a:solidFill>
                <a:latin typeface="Arial" panose="020B0604020202020204" pitchFamily="34" charset="0"/>
                <a:cs typeface="Arial" panose="020B0604020202020204" pitchFamily="34" charset="0"/>
              </a:defRPr>
            </a:lvl4pPr>
            <a:lvl5pPr>
              <a:lnSpc>
                <a:spcPts val="1320"/>
              </a:lnSpc>
              <a:defRPr sz="1350" b="0" i="0" cap="none">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1534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233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970795" y="1011248"/>
            <a:ext cx="10683321" cy="1143000"/>
          </a:xfrm>
          <a:prstGeom prst="rect">
            <a:avLst/>
          </a:prstGeom>
        </p:spPr>
        <p:txBody>
          <a:bodyPr anchor="ctr" anchorCtr="0"/>
          <a:lstStyle>
            <a:lvl1pPr>
              <a:defRPr baseline="0"/>
            </a:lvl1pPr>
          </a:lstStyle>
          <a:p>
            <a:r>
              <a:rPr lang="en-US" dirty="0"/>
              <a:t>Click to edit Master title style</a:t>
            </a:r>
          </a:p>
        </p:txBody>
      </p:sp>
      <p:sp>
        <p:nvSpPr>
          <p:cNvPr id="6" name="Content Placeholder 2"/>
          <p:cNvSpPr>
            <a:spLocks noGrp="1"/>
          </p:cNvSpPr>
          <p:nvPr>
            <p:ph idx="1"/>
          </p:nvPr>
        </p:nvSpPr>
        <p:spPr>
          <a:xfrm>
            <a:off x="970796" y="2154249"/>
            <a:ext cx="10683320" cy="482731"/>
          </a:xfrm>
          <a:prstGeom prst="rect">
            <a:avLst/>
          </a:prstGeom>
        </p:spPr>
        <p:txBody>
          <a:bodyPr>
            <a:noAutofit/>
          </a:bodyPr>
          <a:lstStyle>
            <a:lvl1pPr>
              <a:lnSpc>
                <a:spcPts val="1935"/>
              </a:lnSpc>
              <a:defRPr b="1"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5"/>
          <p:cNvSpPr>
            <a:spLocks noGrp="1"/>
          </p:cNvSpPr>
          <p:nvPr>
            <p:ph type="body" sz="quarter" idx="10"/>
          </p:nvPr>
        </p:nvSpPr>
        <p:spPr>
          <a:xfrm>
            <a:off x="970372" y="2617647"/>
            <a:ext cx="10683744" cy="3146425"/>
          </a:xfrm>
          <a:prstGeom prst="rect">
            <a:avLst/>
          </a:prstGeom>
        </p:spPr>
        <p:txBody>
          <a:bodyPr anchor="t" anchorCtr="0">
            <a:noAutofit/>
          </a:bodyPr>
          <a:lstStyle>
            <a:lvl1pPr>
              <a:lnSpc>
                <a:spcPts val="1320"/>
              </a:lnSpc>
              <a:defRPr sz="1350" b="0" i="0" cap="none">
                <a:solidFill>
                  <a:schemeClr val="bg2"/>
                </a:solidFill>
                <a:latin typeface="Arial" panose="020B0604020202020204" pitchFamily="34" charset="0"/>
                <a:cs typeface="Arial" panose="020B0604020202020204" pitchFamily="34" charset="0"/>
              </a:defRPr>
            </a:lvl1pPr>
            <a:lvl2pPr>
              <a:lnSpc>
                <a:spcPts val="1320"/>
              </a:lnSpc>
              <a:defRPr sz="1350" b="0" i="0" cap="none">
                <a:solidFill>
                  <a:schemeClr val="bg2"/>
                </a:solidFill>
                <a:latin typeface="Arial" panose="020B0604020202020204" pitchFamily="34" charset="0"/>
                <a:cs typeface="Arial" panose="020B0604020202020204" pitchFamily="34" charset="0"/>
              </a:defRPr>
            </a:lvl2pPr>
            <a:lvl3pPr>
              <a:lnSpc>
                <a:spcPts val="1320"/>
              </a:lnSpc>
              <a:defRPr sz="1350" b="0" i="0" cap="none">
                <a:solidFill>
                  <a:schemeClr val="bg2"/>
                </a:solidFill>
                <a:latin typeface="Arial" panose="020B0604020202020204" pitchFamily="34" charset="0"/>
                <a:cs typeface="Arial" panose="020B0604020202020204" pitchFamily="34" charset="0"/>
              </a:defRPr>
            </a:lvl3pPr>
            <a:lvl4pPr>
              <a:lnSpc>
                <a:spcPts val="1320"/>
              </a:lnSpc>
              <a:defRPr sz="1350" b="0" i="0" cap="none">
                <a:solidFill>
                  <a:schemeClr val="bg2"/>
                </a:solidFill>
                <a:latin typeface="Arial" panose="020B0604020202020204" pitchFamily="34" charset="0"/>
                <a:cs typeface="Arial" panose="020B0604020202020204" pitchFamily="34" charset="0"/>
              </a:defRPr>
            </a:lvl4pPr>
            <a:lvl5pPr>
              <a:lnSpc>
                <a:spcPts val="1320"/>
              </a:lnSpc>
              <a:defRPr sz="1350" b="0" i="0" cap="none">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9010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952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9.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6.xml"/><Relationship Id="rId7"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2.png"/><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11/18/2023</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8" r:id="rId19"/>
  </p:sldLayoutIdLst>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26559"/>
            <a:ext cx="10972800" cy="69107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4BE2F9F-7A0E-194A-BE01-1D02E367C64F}" type="datetimeFigureOut">
              <a:rPr lang="en-US" smtClean="0"/>
              <a:t>11/18/2023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pic>
        <p:nvPicPr>
          <p:cNvPr id="7" name="Picture 6" descr="interior_matrix_16x9.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5DE63B1-7AC8-E144-A6E7-AC58FCFF4464}" type="slidenum">
              <a:rPr lang="en-US" smtClean="0"/>
              <a:t>‹#›</a:t>
            </a:fld>
            <a:endParaRPr lang="en-US"/>
          </a:p>
        </p:txBody>
      </p:sp>
    </p:spTree>
    <p:extLst>
      <p:ext uri="{BB962C8B-B14F-4D97-AF65-F5344CB8AC3E}">
        <p14:creationId xmlns:p14="http://schemas.microsoft.com/office/powerpoint/2010/main" val="64379136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3" r:id="rId13"/>
    <p:sldLayoutId id="2147483694" r:id="rId14"/>
  </p:sldLayoutIdLst>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xStyles>
    <p:titleStyle>
      <a:lvl1pPr algn="l" defTabSz="609585" rtl="0" eaLnBrk="1" latinLnBrk="0" hangingPunct="1">
        <a:spcBef>
          <a:spcPct val="0"/>
        </a:spcBef>
        <a:buNone/>
        <a:defRPr sz="5333" b="0"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b="0" i="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b="0" i="0"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b="0" i="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96506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E57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cap="none" baseline="0" dirty="0"/>
          </a:p>
        </p:txBody>
      </p:sp>
      <p:sp>
        <p:nvSpPr>
          <p:cNvPr id="8" name="Text Placeholder 2"/>
          <p:cNvSpPr>
            <a:spLocks noGrp="1"/>
          </p:cNvSpPr>
          <p:nvPr>
            <p:ph type="body" idx="1"/>
          </p:nvPr>
        </p:nvSpPr>
        <p:spPr>
          <a:xfrm>
            <a:off x="950808" y="2124271"/>
            <a:ext cx="10700848" cy="482731"/>
          </a:xfrm>
          <a:prstGeom prst="rect">
            <a:avLst/>
          </a:prstGeom>
        </p:spPr>
        <p:txBody>
          <a:bodyPr vert="horz" lIns="91440" tIns="45720" rIns="91440" bIns="45720" rtlCol="0" anchor="ctr" anchorCtr="0">
            <a:normAutofit/>
          </a:bodyPr>
          <a:lstStyle/>
          <a:p>
            <a:pPr lvl="0"/>
            <a:r>
              <a:rPr lang="en-US" dirty="0"/>
              <a:t>Click to edit Master text styles</a:t>
            </a:r>
          </a:p>
        </p:txBody>
      </p:sp>
      <p:sp>
        <p:nvSpPr>
          <p:cNvPr id="11" name="Title Placeholder 1"/>
          <p:cNvSpPr>
            <a:spLocks noGrp="1"/>
          </p:cNvSpPr>
          <p:nvPr>
            <p:ph type="title"/>
          </p:nvPr>
        </p:nvSpPr>
        <p:spPr>
          <a:xfrm>
            <a:off x="950808" y="981268"/>
            <a:ext cx="10700848" cy="1143000"/>
          </a:xfrm>
          <a:prstGeom prst="rect">
            <a:avLst/>
          </a:prstGeom>
        </p:spPr>
        <p:txBody>
          <a:bodyPr vert="horz" lIns="91440" tIns="45720" rIns="91440" bIns="45720" rtlCol="0" anchor="ctr">
            <a:noAutofit/>
          </a:bodyPr>
          <a:lstStyle/>
          <a:p>
            <a:r>
              <a:rPr lang="en-US"/>
              <a:t>Click to edit Master title style</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29858" y="5859372"/>
            <a:ext cx="2123029" cy="570695"/>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2064" y="0"/>
            <a:ext cx="5554133" cy="6858000"/>
          </a:xfrm>
          <a:prstGeom prst="rect">
            <a:avLst/>
          </a:prstGeom>
        </p:spPr>
      </p:pic>
      <p:sp>
        <p:nvSpPr>
          <p:cNvPr id="12" name="Rectangle 11"/>
          <p:cNvSpPr/>
          <p:nvPr userDrawn="1"/>
        </p:nvSpPr>
        <p:spPr>
          <a:xfrm rot="5400000">
            <a:off x="-3172968" y="3172968"/>
            <a:ext cx="6858000" cy="512064"/>
          </a:xfrm>
          <a:prstGeom prst="rect">
            <a:avLst/>
          </a:prstGeom>
          <a:solidFill>
            <a:srgbClr val="232D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58969214"/>
      </p:ext>
    </p:extLst>
  </p:cSld>
  <p:clrMap bg1="lt1" tx1="dk1" bg2="lt2" tx2="dk2" accent1="accent1" accent2="accent2" accent3="accent3" accent4="accent4" accent5="accent5" accent6="accent6" hlink="hlink" folHlink="folHlink"/>
  <p:sldLayoutIdLst>
    <p:sldLayoutId id="2147483726" r:id="rId1"/>
    <p:sldLayoutId id="2147483727" r:id="rId2"/>
  </p:sldLayoutIdLst>
  <p:txStyles>
    <p:titleStyle>
      <a:lvl1pPr algn="l" defTabSz="342900" rtl="0" eaLnBrk="1" latinLnBrk="0" hangingPunct="1">
        <a:lnSpc>
          <a:spcPts val="3000"/>
        </a:lnSpc>
        <a:spcBef>
          <a:spcPct val="0"/>
        </a:spcBef>
        <a:buNone/>
        <a:defRPr sz="3000" b="1" i="0" kern="1200" cap="none" baseline="0">
          <a:solidFill>
            <a:schemeClr val="bg2"/>
          </a:solidFill>
          <a:latin typeface="Arial" panose="020B0604020202020204" pitchFamily="34" charset="0"/>
          <a:ea typeface="+mj-ea"/>
          <a:cs typeface="Arial" panose="020B0604020202020204" pitchFamily="34" charset="0"/>
        </a:defRPr>
      </a:lvl1pPr>
    </p:titleStyle>
    <p:bodyStyle>
      <a:lvl1pPr marL="0" indent="0" algn="l" defTabSz="342900" rtl="0" eaLnBrk="1" latinLnBrk="0" hangingPunct="1">
        <a:spcBef>
          <a:spcPct val="20000"/>
        </a:spcBef>
        <a:buFontTx/>
        <a:buNone/>
        <a:defRPr sz="1800" b="1" i="0" kern="1200" cap="none" baseline="0">
          <a:solidFill>
            <a:schemeClr val="bg2"/>
          </a:solidFill>
          <a:latin typeface="Arial" panose="020B0604020202020204" pitchFamily="34" charset="0"/>
          <a:ea typeface="+mn-ea"/>
          <a:cs typeface="Arial" panose="020B0604020202020204" pitchFamily="34" charset="0"/>
        </a:defRPr>
      </a:lvl1pPr>
      <a:lvl2pPr marL="0" indent="0" algn="l" defTabSz="342900" rtl="0" eaLnBrk="1" latinLnBrk="0" hangingPunct="1">
        <a:spcBef>
          <a:spcPct val="20000"/>
        </a:spcBef>
        <a:buFontTx/>
        <a:buNone/>
        <a:defRPr sz="1500" kern="1200">
          <a:solidFill>
            <a:schemeClr val="bg1"/>
          </a:solidFill>
          <a:latin typeface="ITC Franklin Gothic Book"/>
          <a:ea typeface="+mn-ea"/>
          <a:cs typeface="+mn-cs"/>
        </a:defRPr>
      </a:lvl2pPr>
      <a:lvl3pPr marL="857250" indent="-171450" algn="l" defTabSz="342900" rtl="0" eaLnBrk="1" latinLnBrk="0" hangingPunct="1">
        <a:spcBef>
          <a:spcPct val="20000"/>
        </a:spcBef>
        <a:buFont typeface="Arial"/>
        <a:buChar char="•"/>
        <a:defRPr sz="1500" kern="1200">
          <a:solidFill>
            <a:schemeClr val="bg1"/>
          </a:solidFill>
          <a:latin typeface="ITC Franklin Gothic Book"/>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ITC Franklin Gothic Book"/>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ITC Franklin Gothic Book"/>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32D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Franklin Gothic Medium" panose="020B0603020102020204" pitchFamily="34" charset="0"/>
            </a:endParaRPr>
          </a:p>
        </p:txBody>
      </p:sp>
      <p:sp>
        <p:nvSpPr>
          <p:cNvPr id="8" name="Text Placeholder 2"/>
          <p:cNvSpPr>
            <a:spLocks noGrp="1"/>
          </p:cNvSpPr>
          <p:nvPr>
            <p:ph type="body" idx="1"/>
          </p:nvPr>
        </p:nvSpPr>
        <p:spPr>
          <a:xfrm>
            <a:off x="950808" y="2124271"/>
            <a:ext cx="10700848" cy="482731"/>
          </a:xfrm>
          <a:prstGeom prst="rect">
            <a:avLst/>
          </a:prstGeom>
        </p:spPr>
        <p:txBody>
          <a:bodyPr vert="horz" lIns="91440" tIns="45720" rIns="91440" bIns="45720" rtlCol="0" anchor="ctr" anchorCtr="0">
            <a:normAutofit/>
          </a:bodyPr>
          <a:lstStyle/>
          <a:p>
            <a:pPr lvl="0"/>
            <a:r>
              <a:rPr lang="en-US" dirty="0"/>
              <a:t>Click to edit Master text styles</a:t>
            </a:r>
          </a:p>
        </p:txBody>
      </p:sp>
      <p:sp>
        <p:nvSpPr>
          <p:cNvPr id="11" name="Title Placeholder 1"/>
          <p:cNvSpPr>
            <a:spLocks noGrp="1"/>
          </p:cNvSpPr>
          <p:nvPr>
            <p:ph type="title"/>
          </p:nvPr>
        </p:nvSpPr>
        <p:spPr>
          <a:xfrm>
            <a:off x="950808" y="981268"/>
            <a:ext cx="10700848" cy="1143000"/>
          </a:xfrm>
          <a:prstGeom prst="rect">
            <a:avLst/>
          </a:prstGeom>
        </p:spPr>
        <p:txBody>
          <a:bodyPr vert="horz" lIns="91440" tIns="45720" rIns="91440" bIns="45720" rtlCol="0" anchor="ctr">
            <a:noAutofit/>
          </a:bodyPr>
          <a:lstStyle/>
          <a:p>
            <a:r>
              <a:rPr lang="en-US" dirty="0"/>
              <a:t>Click to edit Master title style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29858" y="5859372"/>
            <a:ext cx="2123029" cy="570695"/>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8525" y="-128337"/>
            <a:ext cx="5554133" cy="6858000"/>
          </a:xfrm>
          <a:prstGeom prst="rect">
            <a:avLst/>
          </a:prstGeom>
        </p:spPr>
      </p:pic>
      <p:sp>
        <p:nvSpPr>
          <p:cNvPr id="12" name="Rectangle 11"/>
          <p:cNvSpPr/>
          <p:nvPr userDrawn="1"/>
        </p:nvSpPr>
        <p:spPr>
          <a:xfrm rot="5400000">
            <a:off x="-3172968" y="3172968"/>
            <a:ext cx="6858000" cy="512064"/>
          </a:xfrm>
          <a:prstGeom prst="rect">
            <a:avLst/>
          </a:prstGeom>
          <a:solidFill>
            <a:srgbClr val="E57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44630138"/>
      </p:ext>
    </p:extLst>
  </p:cSld>
  <p:clrMap bg1="lt1" tx1="dk1" bg2="lt2" tx2="dk2" accent1="accent1" accent2="accent2" accent3="accent3" accent4="accent4" accent5="accent5" accent6="accent6" hlink="hlink" folHlink="folHlink"/>
  <p:sldLayoutIdLst>
    <p:sldLayoutId id="2147483729" r:id="rId1"/>
    <p:sldLayoutId id="2147483730" r:id="rId2"/>
  </p:sldLayoutIdLst>
  <p:txStyles>
    <p:titleStyle>
      <a:lvl1pPr algn="l" defTabSz="342900" rtl="0" eaLnBrk="1" latinLnBrk="0" hangingPunct="1">
        <a:lnSpc>
          <a:spcPts val="3000"/>
        </a:lnSpc>
        <a:spcBef>
          <a:spcPct val="0"/>
        </a:spcBef>
        <a:buNone/>
        <a:defRPr sz="3000" b="1" i="0" kern="1200" cap="none" baseline="0">
          <a:solidFill>
            <a:schemeClr val="bg2"/>
          </a:solidFill>
          <a:latin typeface="Arial" panose="020B0604020202020204" pitchFamily="34" charset="0"/>
          <a:ea typeface="+mj-ea"/>
          <a:cs typeface="Arial" panose="020B0604020202020204" pitchFamily="34" charset="0"/>
        </a:defRPr>
      </a:lvl1pPr>
    </p:titleStyle>
    <p:bodyStyle>
      <a:lvl1pPr marL="0" indent="0" algn="l" defTabSz="342900" rtl="0" eaLnBrk="1" latinLnBrk="0" hangingPunct="1">
        <a:spcBef>
          <a:spcPct val="20000"/>
        </a:spcBef>
        <a:buFontTx/>
        <a:buNone/>
        <a:defRPr sz="1800" b="1" i="0" kern="1200" cap="none" baseline="0">
          <a:solidFill>
            <a:schemeClr val="bg2"/>
          </a:solidFill>
          <a:latin typeface="Arial" panose="020B0604020202020204" pitchFamily="34" charset="0"/>
          <a:ea typeface="+mn-ea"/>
          <a:cs typeface="Arial" panose="020B0604020202020204" pitchFamily="34" charset="0"/>
        </a:defRPr>
      </a:lvl1pPr>
      <a:lvl2pPr marL="0" indent="0" algn="l" defTabSz="342900" rtl="0" eaLnBrk="1" latinLnBrk="0" hangingPunct="1">
        <a:spcBef>
          <a:spcPct val="20000"/>
        </a:spcBef>
        <a:buFontTx/>
        <a:buNone/>
        <a:defRPr sz="1500" kern="1200">
          <a:solidFill>
            <a:schemeClr val="bg1"/>
          </a:solidFill>
          <a:latin typeface="ITC Franklin Gothic Book"/>
          <a:ea typeface="+mn-ea"/>
          <a:cs typeface="+mn-cs"/>
        </a:defRPr>
      </a:lvl2pPr>
      <a:lvl3pPr marL="857250" indent="-171450" algn="l" defTabSz="342900" rtl="0" eaLnBrk="1" latinLnBrk="0" hangingPunct="1">
        <a:spcBef>
          <a:spcPct val="20000"/>
        </a:spcBef>
        <a:buFont typeface="Arial"/>
        <a:buChar char="•"/>
        <a:defRPr sz="1500" kern="1200">
          <a:solidFill>
            <a:schemeClr val="bg1"/>
          </a:solidFill>
          <a:latin typeface="ITC Franklin Gothic Book"/>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ITC Franklin Gothic Book"/>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ITC Franklin Gothic Book"/>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0.png"/><Relationship Id="rId4" Type="http://schemas.openxmlformats.org/officeDocument/2006/relationships/diagramLayout" Target="../diagrams/layout1.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5.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g"/><Relationship Id="rId4" Type="http://schemas.openxmlformats.org/officeDocument/2006/relationships/image" Target="../media/image33.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5.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26.xml"/><Relationship Id="rId6" Type="http://schemas.openxmlformats.org/officeDocument/2006/relationships/image" Target="../media/image73.jpg"/><Relationship Id="rId5" Type="http://schemas.openxmlformats.org/officeDocument/2006/relationships/image" Target="../media/image72.jpg"/><Relationship Id="rId10" Type="http://schemas.openxmlformats.org/officeDocument/2006/relationships/image" Target="../media/image77.jpg"/><Relationship Id="rId4" Type="http://schemas.openxmlformats.org/officeDocument/2006/relationships/image" Target="../media/image71.jpg"/><Relationship Id="rId9" Type="http://schemas.openxmlformats.org/officeDocument/2006/relationships/image" Target="../media/image76.JP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How, when and why of DEI</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40752" y="6400801"/>
            <a:ext cx="2715768" cy="210199"/>
          </a:xfrm>
        </p:spPr>
      </p:pic>
      <p:sp>
        <p:nvSpPr>
          <p:cNvPr id="4" name="Text Placeholder 3"/>
          <p:cNvSpPr>
            <a:spLocks noGrp="1"/>
          </p:cNvSpPr>
          <p:nvPr>
            <p:ph type="body" sz="quarter" idx="10"/>
          </p:nvPr>
        </p:nvSpPr>
        <p:spPr>
          <a:xfrm>
            <a:off x="2252096" y="3284114"/>
            <a:ext cx="8012808" cy="2479959"/>
          </a:xfrm>
        </p:spPr>
        <p:txBody>
          <a:bodyPr/>
          <a:lstStyle/>
          <a:p>
            <a:pPr algn="ctr"/>
            <a:r>
              <a:rPr lang="en-US" sz="3200" dirty="0"/>
              <a:t>Why are we here?</a:t>
            </a:r>
          </a:p>
          <a:p>
            <a:pPr algn="ctr"/>
            <a:endParaRPr lang="en-US" dirty="0"/>
          </a:p>
          <a:p>
            <a:pPr algn="ctr"/>
            <a:endParaRPr lang="en-US" dirty="0"/>
          </a:p>
          <a:p>
            <a:pPr algn="ctr"/>
            <a:endParaRPr lang="en-US" dirty="0"/>
          </a:p>
          <a:p>
            <a:pPr algn="ctr"/>
            <a:endParaRPr lang="en-US" dirty="0"/>
          </a:p>
          <a:p>
            <a:pPr algn="ctr"/>
            <a:endParaRPr lang="en-US" dirty="0"/>
          </a:p>
          <a:p>
            <a:pPr algn="ctr"/>
            <a:r>
              <a:rPr lang="en-US" sz="1400" dirty="0"/>
              <a:t>A Rashard Dacus, MD</a:t>
            </a:r>
          </a:p>
        </p:txBody>
      </p:sp>
    </p:spTree>
    <p:extLst>
      <p:ext uri="{BB962C8B-B14F-4D97-AF65-F5344CB8AC3E}">
        <p14:creationId xmlns:p14="http://schemas.microsoft.com/office/powerpoint/2010/main" val="194847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020 Census Update: Virginia Becoming More Diverse - Virginia REAL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562" y="610249"/>
            <a:ext cx="3807081" cy="49088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94858" y="1119052"/>
            <a:ext cx="2786743" cy="923330"/>
          </a:xfrm>
          <a:prstGeom prst="rect">
            <a:avLst/>
          </a:prstGeom>
          <a:noFill/>
        </p:spPr>
        <p:txBody>
          <a:bodyPr wrap="square" rtlCol="0">
            <a:spAutoFit/>
          </a:bodyPr>
          <a:lstStyle/>
          <a:p>
            <a:pPr defTabSz="457200"/>
            <a:r>
              <a:rPr lang="en-US" dirty="0">
                <a:solidFill>
                  <a:srgbClr val="E57228"/>
                </a:solidFill>
                <a:latin typeface="Calibri"/>
              </a:rPr>
              <a:t>The state however is seeing a significant shift in population demographics</a:t>
            </a:r>
          </a:p>
        </p:txBody>
      </p:sp>
      <p:sp>
        <p:nvSpPr>
          <p:cNvPr id="3" name="TextBox 2"/>
          <p:cNvSpPr txBox="1"/>
          <p:nvPr/>
        </p:nvSpPr>
        <p:spPr>
          <a:xfrm>
            <a:off x="2481943" y="2816506"/>
            <a:ext cx="2514600" cy="2031325"/>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srgbClr val="E57228"/>
                </a:solidFill>
                <a:latin typeface="Calibri"/>
              </a:rPr>
              <a:t>Military influence?</a:t>
            </a:r>
          </a:p>
          <a:p>
            <a:pPr marL="285750" indent="-285750" defTabSz="457200">
              <a:buFont typeface="Arial" panose="020B0604020202020204" pitchFamily="34" charset="0"/>
              <a:buChar char="•"/>
            </a:pPr>
            <a:r>
              <a:rPr lang="en-US" dirty="0">
                <a:solidFill>
                  <a:srgbClr val="E57228"/>
                </a:solidFill>
                <a:latin typeface="Calibri"/>
              </a:rPr>
              <a:t>Northern Virginia?</a:t>
            </a:r>
          </a:p>
          <a:p>
            <a:pPr marL="285750" indent="-285750" defTabSz="457200">
              <a:buFont typeface="Arial" panose="020B0604020202020204" pitchFamily="34" charset="0"/>
              <a:buChar char="•"/>
            </a:pPr>
            <a:r>
              <a:rPr lang="en-US" dirty="0">
                <a:solidFill>
                  <a:srgbClr val="E57228"/>
                </a:solidFill>
                <a:latin typeface="Calibri"/>
              </a:rPr>
              <a:t>Increase in factory, construction and agricultural work?</a:t>
            </a:r>
          </a:p>
          <a:p>
            <a:pPr marL="285750" indent="-285750" defTabSz="457200">
              <a:buFont typeface="Arial" panose="020B0604020202020204" pitchFamily="34" charset="0"/>
              <a:buChar char="•"/>
            </a:pPr>
            <a:r>
              <a:rPr lang="en-US" dirty="0">
                <a:solidFill>
                  <a:srgbClr val="E57228"/>
                </a:solidFill>
                <a:latin typeface="Calibri"/>
              </a:rPr>
              <a:t>Political environment?</a:t>
            </a:r>
          </a:p>
        </p:txBody>
      </p:sp>
    </p:spTree>
    <p:extLst>
      <p:ext uri="{BB962C8B-B14F-4D97-AF65-F5344CB8AC3E}">
        <p14:creationId xmlns:p14="http://schemas.microsoft.com/office/powerpoint/2010/main" val="3188236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we making any change?</a:t>
            </a:r>
          </a:p>
        </p:txBody>
      </p:sp>
      <p:sp>
        <p:nvSpPr>
          <p:cNvPr id="3" name="Content Placeholder 2"/>
          <p:cNvSpPr>
            <a:spLocks noGrp="1"/>
          </p:cNvSpPr>
          <p:nvPr>
            <p:ph idx="1"/>
          </p:nvPr>
        </p:nvSpPr>
        <p:spPr>
          <a:xfrm>
            <a:off x="2252415" y="1950887"/>
            <a:ext cx="8012490" cy="159818"/>
          </a:xfrm>
        </p:spPr>
        <p:txBody>
          <a:bodyPr/>
          <a:lstStyle/>
          <a:p>
            <a:endParaRPr lang="en-US" dirty="0"/>
          </a:p>
        </p:txBody>
      </p:sp>
      <p:sp>
        <p:nvSpPr>
          <p:cNvPr id="4" name="Text Placeholder 3"/>
          <p:cNvSpPr>
            <a:spLocks noGrp="1"/>
          </p:cNvSpPr>
          <p:nvPr>
            <p:ph type="body" sz="quarter" idx="10"/>
          </p:nvPr>
        </p:nvSpPr>
        <p:spPr>
          <a:xfrm>
            <a:off x="2251779" y="2645229"/>
            <a:ext cx="8012808" cy="3314786"/>
          </a:xfrm>
        </p:spPr>
        <p:txBody>
          <a:bodyPr/>
          <a:lstStyle/>
          <a:p>
            <a:pPr marL="285750" indent="-285750">
              <a:buFont typeface="Arial" panose="020B0604020202020204" pitchFamily="34" charset="0"/>
              <a:buChar char="•"/>
            </a:pPr>
            <a:r>
              <a:rPr lang="en-US" sz="2400" dirty="0"/>
              <a:t>Faculty</a:t>
            </a:r>
          </a:p>
          <a:p>
            <a:pPr marL="1143000" lvl="2" indent="-285750">
              <a:buFont typeface="Arial" panose="020B0604020202020204" pitchFamily="34" charset="0"/>
              <a:buChar char="•"/>
            </a:pPr>
            <a:r>
              <a:rPr lang="en-US" sz="2000" dirty="0"/>
              <a:t>Chief Diversity Officer</a:t>
            </a:r>
          </a:p>
          <a:p>
            <a:pPr marL="1143000" lvl="2" indent="-285750">
              <a:buFont typeface="Arial" panose="020B0604020202020204" pitchFamily="34" charset="0"/>
              <a:buChar char="•"/>
            </a:pPr>
            <a:r>
              <a:rPr lang="en-US" sz="2000" dirty="0"/>
              <a:t>JEDI program</a:t>
            </a:r>
          </a:p>
          <a:p>
            <a:pPr marL="1143000" lvl="2" indent="-285750">
              <a:buFont typeface="Arial" panose="020B0604020202020204" pitchFamily="34" charset="0"/>
              <a:buChar char="•"/>
            </a:pPr>
            <a:r>
              <a:rPr lang="en-US" sz="2000" dirty="0"/>
              <a:t>Retention and Recruitment</a:t>
            </a:r>
          </a:p>
          <a:p>
            <a:pPr marL="1143000" lvl="2"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400" dirty="0"/>
              <a:t>Residents</a:t>
            </a:r>
          </a:p>
          <a:p>
            <a:pPr marL="1143000" lvl="2" indent="-285750">
              <a:buFont typeface="Arial" panose="020B0604020202020204" pitchFamily="34" charset="0"/>
              <a:buChar char="•"/>
            </a:pPr>
            <a:r>
              <a:rPr lang="en-US" sz="2000" dirty="0"/>
              <a:t>HCDI</a:t>
            </a:r>
          </a:p>
          <a:p>
            <a:pPr marL="1143000" lvl="2" indent="-285750">
              <a:buFont typeface="Arial" panose="020B0604020202020204" pitchFamily="34" charset="0"/>
              <a:buChar char="•"/>
            </a:pPr>
            <a:r>
              <a:rPr lang="en-US" sz="2000" dirty="0"/>
              <a:t>GME </a:t>
            </a:r>
          </a:p>
          <a:p>
            <a:pPr marL="1143000" lvl="2"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400" dirty="0"/>
              <a:t>Patient services</a:t>
            </a:r>
          </a:p>
          <a:p>
            <a:pPr marL="1143000" lvl="2" indent="-285750">
              <a:buFont typeface="Arial" panose="020B0604020202020204" pitchFamily="34" charset="0"/>
              <a:buChar char="•"/>
            </a:pPr>
            <a:r>
              <a:rPr lang="en-US" sz="2000" dirty="0"/>
              <a:t>Financial Assistance</a:t>
            </a:r>
          </a:p>
          <a:p>
            <a:pPr marL="1143000" lvl="2" indent="-285750">
              <a:buFont typeface="Arial" panose="020B0604020202020204" pitchFamily="34" charset="0"/>
              <a:buChar char="•"/>
            </a:pPr>
            <a:r>
              <a:rPr lang="en-US" sz="2000" dirty="0"/>
              <a:t>Interpreter Services</a:t>
            </a:r>
          </a:p>
          <a:p>
            <a:pPr marL="1143000" lvl="2" indent="-285750">
              <a:buFont typeface="Arial" panose="020B0604020202020204" pitchFamily="34" charset="0"/>
              <a:buChar char="•"/>
            </a:pPr>
            <a:r>
              <a:rPr lang="en-US" sz="2000" dirty="0"/>
              <a:t>Access</a:t>
            </a:r>
          </a:p>
        </p:txBody>
      </p:sp>
    </p:spTree>
    <p:extLst>
      <p:ext uri="{BB962C8B-B14F-4D97-AF65-F5344CB8AC3E}">
        <p14:creationId xmlns:p14="http://schemas.microsoft.com/office/powerpoint/2010/main" val="3541747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a:t>
            </a:r>
          </a:p>
        </p:txBody>
      </p:sp>
      <p:sp>
        <p:nvSpPr>
          <p:cNvPr id="3" name="Content Placeholder 2"/>
          <p:cNvSpPr>
            <a:spLocks noGrp="1"/>
          </p:cNvSpPr>
          <p:nvPr>
            <p:ph idx="1"/>
          </p:nvPr>
        </p:nvSpPr>
        <p:spPr>
          <a:xfrm>
            <a:off x="2252097" y="1912884"/>
            <a:ext cx="8012490" cy="241365"/>
          </a:xfrm>
        </p:spPr>
        <p:txBody>
          <a:bodyPr/>
          <a:lstStyle/>
          <a:p>
            <a:endParaRPr lang="en-US" dirty="0"/>
          </a:p>
        </p:txBody>
      </p:sp>
      <p:sp>
        <p:nvSpPr>
          <p:cNvPr id="4" name="Text Placeholder 3"/>
          <p:cNvSpPr>
            <a:spLocks noGrp="1"/>
          </p:cNvSpPr>
          <p:nvPr>
            <p:ph type="body" sz="quarter" idx="10"/>
          </p:nvPr>
        </p:nvSpPr>
        <p:spPr>
          <a:xfrm>
            <a:off x="2252097" y="2176020"/>
            <a:ext cx="8012808" cy="3820886"/>
          </a:xfrm>
        </p:spPr>
        <p:txBody>
          <a:bodyPr/>
          <a:lstStyle/>
          <a:p>
            <a:pPr marL="342900" indent="-342900">
              <a:buFont typeface="Arial" panose="020B0604020202020204" pitchFamily="34" charset="0"/>
              <a:buChar char="•"/>
            </a:pPr>
            <a:r>
              <a:rPr lang="en-US" sz="2000" dirty="0"/>
              <a:t>Strategic Plan</a:t>
            </a:r>
          </a:p>
          <a:p>
            <a:pPr marL="1200150" lvl="2" indent="-342900">
              <a:buFont typeface="Arial" panose="020B0604020202020204" pitchFamily="34" charset="0"/>
              <a:buChar char="•"/>
            </a:pPr>
            <a:r>
              <a:rPr lang="en-US" sz="2000" dirty="0"/>
              <a:t>3 pillars</a:t>
            </a:r>
          </a:p>
          <a:p>
            <a:pPr marL="1200150" lvl="2" indent="-342900">
              <a:buFont typeface="Arial" panose="020B0604020202020204" pitchFamily="34" charset="0"/>
              <a:buChar char="•"/>
            </a:pPr>
            <a:r>
              <a:rPr lang="en-US" sz="2000" dirty="0"/>
              <a:t>Cultivating healthy communities and belonging for all</a:t>
            </a:r>
          </a:p>
          <a:p>
            <a:pPr marL="120015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JEDI program</a:t>
            </a:r>
          </a:p>
          <a:p>
            <a:pPr marL="1200150" lvl="2" indent="-342900">
              <a:buFont typeface="Arial" panose="020B0604020202020204" pitchFamily="34" charset="0"/>
              <a:buChar char="•"/>
            </a:pPr>
            <a:r>
              <a:rPr lang="en-US" sz="2000" dirty="0"/>
              <a:t>Lead by the CDO</a:t>
            </a:r>
          </a:p>
          <a:p>
            <a:pPr marL="1200150" lvl="2" indent="-342900">
              <a:buFont typeface="Arial" panose="020B0604020202020204" pitchFamily="34" charset="0"/>
              <a:buChar char="•"/>
            </a:pPr>
            <a:r>
              <a:rPr lang="en-US" sz="2000" dirty="0"/>
              <a:t>Each Department has a representative</a:t>
            </a:r>
          </a:p>
          <a:p>
            <a:pPr marL="1200150" lvl="2" indent="-342900">
              <a:buFont typeface="Arial" panose="020B0604020202020204" pitchFamily="34" charset="0"/>
              <a:buChar char="•"/>
            </a:pPr>
            <a:r>
              <a:rPr lang="en-US" sz="2000" dirty="0"/>
              <a:t>Orientation, Research, Collaborative partnership</a:t>
            </a:r>
          </a:p>
          <a:p>
            <a:pPr marL="120015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Departmental Recruitment</a:t>
            </a:r>
          </a:p>
          <a:p>
            <a:pPr marL="1200150" lvl="2" indent="-342900">
              <a:buFont typeface="Arial" panose="020B0604020202020204" pitchFamily="34" charset="0"/>
              <a:buChar char="•"/>
            </a:pPr>
            <a:r>
              <a:rPr lang="en-US" sz="2000" dirty="0"/>
              <a:t>Current capstone project on standardizing efforts</a:t>
            </a:r>
          </a:p>
          <a:p>
            <a:pPr marL="120015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Retention</a:t>
            </a:r>
          </a:p>
          <a:p>
            <a:pPr marL="1200150" lvl="2" indent="-342900">
              <a:buFont typeface="Arial" panose="020B0604020202020204" pitchFamily="34" charset="0"/>
              <a:buChar char="•"/>
            </a:pPr>
            <a:r>
              <a:rPr lang="en-US" sz="2000" dirty="0"/>
              <a:t>While rates are high, URM faculty are the majority</a:t>
            </a:r>
          </a:p>
          <a:p>
            <a:pPr marL="120015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Wellness</a:t>
            </a:r>
          </a:p>
          <a:p>
            <a:pPr marL="1200150" lvl="2" indent="-342900">
              <a:buFont typeface="Arial" panose="020B0604020202020204" pitchFamily="34" charset="0"/>
              <a:buChar char="•"/>
            </a:pPr>
            <a:r>
              <a:rPr lang="en-US" sz="2000" dirty="0"/>
              <a:t>Continued micro-aggressions and lack of inclusion</a:t>
            </a:r>
          </a:p>
        </p:txBody>
      </p:sp>
    </p:spTree>
    <p:extLst>
      <p:ext uri="{BB962C8B-B14F-4D97-AF65-F5344CB8AC3E}">
        <p14:creationId xmlns:p14="http://schemas.microsoft.com/office/powerpoint/2010/main" val="1976077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950200" y="6400800"/>
            <a:ext cx="2717800" cy="209550"/>
          </a:xfrm>
        </p:spPr>
      </p:pic>
      <p:pic>
        <p:nvPicPr>
          <p:cNvPr id="2050" name="Picture 2" descr="A Guide to the Charlottesville Aftermath - The New York Ti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975" y="403540"/>
            <a:ext cx="4116476" cy="27436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arlottesville declares state of emergency as city braces for anniversary  of deadly white nationalist ral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7480" y="403541"/>
            <a:ext cx="3960520" cy="27436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y Charlottesville, Liberal College Town, Became Ground Zero for White  Supremacy | Vanity Fa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0580" y="3440390"/>
            <a:ext cx="4333743" cy="243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060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Residents</a:t>
            </a:r>
          </a:p>
        </p:txBody>
      </p:sp>
      <p:sp>
        <p:nvSpPr>
          <p:cNvPr id="7" name="Content Placeholder 6"/>
          <p:cNvSpPr>
            <a:spLocks noGrp="1"/>
          </p:cNvSpPr>
          <p:nvPr>
            <p:ph idx="1"/>
          </p:nvPr>
        </p:nvSpPr>
        <p:spPr>
          <a:xfrm>
            <a:off x="2252097" y="1959148"/>
            <a:ext cx="8012490" cy="285665"/>
          </a:xfrm>
        </p:spPr>
        <p:txBody>
          <a:bodyPr/>
          <a:lstStyle/>
          <a:p>
            <a:endParaRPr lang="en-US" dirty="0"/>
          </a:p>
        </p:txBody>
      </p:sp>
      <p:sp>
        <p:nvSpPr>
          <p:cNvPr id="8" name="Text Placeholder 7"/>
          <p:cNvSpPr>
            <a:spLocks noGrp="1"/>
          </p:cNvSpPr>
          <p:nvPr>
            <p:ph type="body" sz="quarter" idx="10"/>
          </p:nvPr>
        </p:nvSpPr>
        <p:spPr>
          <a:xfrm>
            <a:off x="2251779" y="2340430"/>
            <a:ext cx="8012808" cy="3423643"/>
          </a:xfrm>
        </p:spPr>
        <p:txBody>
          <a:bodyPr/>
          <a:lstStyle/>
          <a:p>
            <a:pPr marL="342900" indent="-342900">
              <a:buFont typeface="Arial" panose="020B0604020202020204" pitchFamily="34" charset="0"/>
              <a:buChar char="•"/>
            </a:pPr>
            <a:r>
              <a:rPr lang="en-US" sz="2000" dirty="0" err="1"/>
              <a:t>Housestaff</a:t>
            </a:r>
            <a:r>
              <a:rPr lang="en-US" sz="2000" dirty="0"/>
              <a:t> Council for Diversity and Inclusion</a:t>
            </a:r>
          </a:p>
          <a:p>
            <a:pPr marL="1200150" lvl="2" indent="-342900">
              <a:buFont typeface="Arial" panose="020B0604020202020204" pitchFamily="34" charset="0"/>
              <a:buChar char="•"/>
            </a:pPr>
            <a:r>
              <a:rPr lang="en-US" sz="2000" dirty="0"/>
              <a:t>8-10 residents from across the health system</a:t>
            </a:r>
          </a:p>
          <a:p>
            <a:pPr marL="1200150" lvl="2" indent="-342900">
              <a:buFont typeface="Arial" panose="020B0604020202020204" pitchFamily="34" charset="0"/>
              <a:buChar char="•"/>
            </a:pPr>
            <a:r>
              <a:rPr lang="en-US" sz="2000" dirty="0"/>
              <a:t>2 faculty mentors</a:t>
            </a:r>
          </a:p>
          <a:p>
            <a:pPr marL="1200150" lvl="2" indent="-342900">
              <a:buFont typeface="Arial" panose="020B0604020202020204" pitchFamily="34" charset="0"/>
              <a:buChar char="•"/>
            </a:pPr>
            <a:r>
              <a:rPr lang="en-US" sz="2000" dirty="0"/>
              <a:t>GME support and funding</a:t>
            </a:r>
          </a:p>
          <a:p>
            <a:pPr marL="1200150" lvl="2" indent="-342900">
              <a:buFont typeface="Arial" panose="020B0604020202020204" pitchFamily="34" charset="0"/>
              <a:buChar char="•"/>
            </a:pPr>
            <a:r>
              <a:rPr lang="en-US" sz="2000" dirty="0"/>
              <a:t>In 2021, received the MLK Award from the Health system</a:t>
            </a:r>
          </a:p>
          <a:p>
            <a:pPr marL="120015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Graduate Medical Education</a:t>
            </a:r>
          </a:p>
          <a:p>
            <a:pPr marL="1200150" lvl="2" indent="-342900">
              <a:buFont typeface="Arial" panose="020B0604020202020204" pitchFamily="34" charset="0"/>
              <a:buChar char="•"/>
            </a:pPr>
            <a:r>
              <a:rPr lang="en-US" sz="2000" dirty="0"/>
              <a:t>Mission statement in bold</a:t>
            </a:r>
          </a:p>
          <a:p>
            <a:pPr marL="1200150" lvl="2" indent="-342900">
              <a:buFont typeface="Arial" panose="020B0604020202020204" pitchFamily="34" charset="0"/>
              <a:buChar char="•"/>
            </a:pPr>
            <a:r>
              <a:rPr lang="en-US" sz="2000" dirty="0"/>
              <a:t>Host a 2</a:t>
            </a:r>
            <a:r>
              <a:rPr lang="en-US" sz="2000" baseline="30000" dirty="0"/>
              <a:t>nd</a:t>
            </a:r>
            <a:r>
              <a:rPr lang="en-US" sz="2000" dirty="0"/>
              <a:t> look weekend for minority students</a:t>
            </a:r>
          </a:p>
          <a:p>
            <a:pPr marL="1200150" lvl="2" indent="-342900">
              <a:buFont typeface="Arial" panose="020B0604020202020204" pitchFamily="34" charset="0"/>
              <a:buChar char="•"/>
            </a:pPr>
            <a:r>
              <a:rPr lang="en-US" sz="2000" dirty="0"/>
              <a:t>Host a </a:t>
            </a:r>
            <a:r>
              <a:rPr lang="en-US" sz="2000" dirty="0" err="1"/>
              <a:t>URiM</a:t>
            </a:r>
            <a:r>
              <a:rPr lang="en-US" sz="2000" dirty="0"/>
              <a:t> Leadership Program with travel stipend</a:t>
            </a:r>
          </a:p>
          <a:p>
            <a:pPr marL="120015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Departmental Initiatives</a:t>
            </a:r>
          </a:p>
          <a:p>
            <a:pPr marL="1200150" lvl="2" indent="-342900">
              <a:buFont typeface="Arial" panose="020B0604020202020204" pitchFamily="34" charset="0"/>
              <a:buChar char="•"/>
            </a:pPr>
            <a:r>
              <a:rPr lang="en-US" sz="2000" dirty="0"/>
              <a:t>Scholarships for away rotations</a:t>
            </a:r>
          </a:p>
          <a:p>
            <a:pPr marL="1200150" lvl="2" indent="-342900">
              <a:buFont typeface="Arial" panose="020B0604020202020204" pitchFamily="34" charset="0"/>
              <a:buChar char="•"/>
            </a:pPr>
            <a:r>
              <a:rPr lang="en-US" sz="2000" dirty="0"/>
              <a:t>Focus on holistic views of applicants</a:t>
            </a:r>
          </a:p>
          <a:p>
            <a:pPr marL="1200150" lvl="2" indent="-342900">
              <a:buFont typeface="Arial" panose="020B0604020202020204" pitchFamily="34" charset="0"/>
              <a:buChar char="•"/>
            </a:pPr>
            <a:r>
              <a:rPr lang="en-US" sz="2000" dirty="0"/>
              <a:t>Ortho (4% AA, 28% female)</a:t>
            </a:r>
          </a:p>
          <a:p>
            <a:endParaRPr lang="en-US" dirty="0"/>
          </a:p>
          <a:p>
            <a:endParaRPr lang="en-US" dirty="0"/>
          </a:p>
        </p:txBody>
      </p:sp>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752" y="6400801"/>
            <a:ext cx="2715768" cy="210199"/>
          </a:xfrm>
          <a:prstGeom prst="rect">
            <a:avLst/>
          </a:prstGeom>
        </p:spPr>
      </p:pic>
    </p:spTree>
    <p:extLst>
      <p:ext uri="{BB962C8B-B14F-4D97-AF65-F5344CB8AC3E}">
        <p14:creationId xmlns:p14="http://schemas.microsoft.com/office/powerpoint/2010/main" val="15837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1780" y="1045029"/>
            <a:ext cx="8012491" cy="967705"/>
          </a:xfrm>
        </p:spPr>
        <p:txBody>
          <a:bodyPr/>
          <a:lstStyle/>
          <a:p>
            <a:r>
              <a:rPr lang="en-US" dirty="0"/>
              <a:t>Patient services</a:t>
            </a:r>
          </a:p>
        </p:txBody>
      </p:sp>
      <p:sp>
        <p:nvSpPr>
          <p:cNvPr id="3" name="Content Placeholder 2"/>
          <p:cNvSpPr>
            <a:spLocks noGrp="1"/>
          </p:cNvSpPr>
          <p:nvPr>
            <p:ph idx="1"/>
          </p:nvPr>
        </p:nvSpPr>
        <p:spPr>
          <a:xfrm>
            <a:off x="2252097" y="2012734"/>
            <a:ext cx="8012490" cy="263893"/>
          </a:xfrm>
        </p:spPr>
        <p:txBody>
          <a:bodyPr/>
          <a:lstStyle/>
          <a:p>
            <a:endParaRPr lang="en-US" dirty="0"/>
          </a:p>
        </p:txBody>
      </p:sp>
      <p:sp>
        <p:nvSpPr>
          <p:cNvPr id="4" name="Text Placeholder 3"/>
          <p:cNvSpPr>
            <a:spLocks noGrp="1"/>
          </p:cNvSpPr>
          <p:nvPr>
            <p:ph type="body" sz="quarter" idx="10"/>
          </p:nvPr>
        </p:nvSpPr>
        <p:spPr>
          <a:xfrm>
            <a:off x="2251779" y="2383972"/>
            <a:ext cx="8012808" cy="3380101"/>
          </a:xfrm>
        </p:spPr>
        <p:txBody>
          <a:bodyPr/>
          <a:lstStyle/>
          <a:p>
            <a:pPr marL="342900" indent="-342900">
              <a:buFont typeface="Arial" panose="020B0604020202020204" pitchFamily="34" charset="0"/>
              <a:buChar char="•"/>
            </a:pPr>
            <a:r>
              <a:rPr lang="en-US" sz="2000" dirty="0"/>
              <a:t>Financial Assistance</a:t>
            </a:r>
          </a:p>
          <a:p>
            <a:pPr marL="1200150" lvl="2" indent="-342900">
              <a:buFont typeface="Arial" panose="020B0604020202020204" pitchFamily="34" charset="0"/>
              <a:buChar char="•"/>
            </a:pPr>
            <a:r>
              <a:rPr lang="en-US" sz="2000" dirty="0"/>
              <a:t>Currently have representatives in OCIR</a:t>
            </a:r>
          </a:p>
          <a:p>
            <a:pPr marL="1200150" lvl="2" indent="-342900">
              <a:buFont typeface="Arial" panose="020B0604020202020204" pitchFamily="34" charset="0"/>
              <a:buChar char="•"/>
            </a:pPr>
            <a:r>
              <a:rPr lang="en-US" sz="2000" dirty="0"/>
              <a:t>Continue to perform urgent surgery</a:t>
            </a:r>
          </a:p>
          <a:p>
            <a:pPr marL="120015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Interpretation Services</a:t>
            </a:r>
          </a:p>
          <a:p>
            <a:pPr marL="1200150" lvl="2" indent="-342900">
              <a:buFont typeface="Arial" panose="020B0604020202020204" pitchFamily="34" charset="0"/>
              <a:buChar char="•"/>
            </a:pPr>
            <a:r>
              <a:rPr lang="en-US" sz="2000" dirty="0"/>
              <a:t>Heavy utilization of </a:t>
            </a:r>
            <a:r>
              <a:rPr lang="en-US" sz="2000" dirty="0" err="1"/>
              <a:t>Cyracom</a:t>
            </a:r>
            <a:endParaRPr lang="en-US" sz="2000" dirty="0"/>
          </a:p>
          <a:p>
            <a:pPr marL="1200150" lvl="2" indent="-342900">
              <a:buFont typeface="Arial" panose="020B0604020202020204" pitchFamily="34" charset="0"/>
              <a:buChar char="•"/>
            </a:pPr>
            <a:r>
              <a:rPr lang="en-US" sz="2000" dirty="0"/>
              <a:t>14.5% of patient population, over 3% Spanish</a:t>
            </a:r>
          </a:p>
          <a:p>
            <a:pPr marL="1200150" lvl="2" indent="-342900">
              <a:buFont typeface="Arial" panose="020B0604020202020204" pitchFamily="34" charset="0"/>
              <a:buChar char="•"/>
            </a:pPr>
            <a:r>
              <a:rPr lang="en-US" sz="2000" dirty="0"/>
              <a:t>Currently only 9 Spanish interpreters and 1 part-time sign </a:t>
            </a:r>
          </a:p>
          <a:p>
            <a:pPr marL="120015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Access</a:t>
            </a:r>
          </a:p>
          <a:p>
            <a:pPr marL="1200150" lvl="2" indent="-342900">
              <a:buFont typeface="Arial" panose="020B0604020202020204" pitchFamily="34" charset="0"/>
              <a:buChar char="•"/>
            </a:pPr>
            <a:r>
              <a:rPr lang="en-US" sz="2000" dirty="0"/>
              <a:t>Continued focus on access</a:t>
            </a:r>
          </a:p>
          <a:p>
            <a:pPr marL="1200150" lvl="2" indent="-342900">
              <a:buFont typeface="Arial" panose="020B0604020202020204" pitchFamily="34" charset="0"/>
              <a:buChar char="•"/>
            </a:pPr>
            <a:r>
              <a:rPr lang="en-US" sz="2000" dirty="0"/>
              <a:t>Ortho currently over 90% IV within 14 days</a:t>
            </a:r>
          </a:p>
        </p:txBody>
      </p:sp>
    </p:spTree>
    <p:extLst>
      <p:ext uri="{BB962C8B-B14F-4D97-AF65-F5344CB8AC3E}">
        <p14:creationId xmlns:p14="http://schemas.microsoft.com/office/powerpoint/2010/main" val="3834409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ed.virginia.edu/orthopaedic-surgery/wp-content/uploads/sites/242/2023/03/Dr.-Dacus-143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229" y="1219200"/>
            <a:ext cx="1626507" cy="22748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31228" y="3789012"/>
            <a:ext cx="2609397" cy="646331"/>
          </a:xfrm>
          <a:prstGeom prst="rect">
            <a:avLst/>
          </a:prstGeom>
          <a:noFill/>
        </p:spPr>
        <p:txBody>
          <a:bodyPr wrap="square" rtlCol="0">
            <a:spAutoFit/>
          </a:bodyPr>
          <a:lstStyle/>
          <a:p>
            <a:pPr defTabSz="457200"/>
            <a:r>
              <a:rPr lang="en-US" dirty="0">
                <a:solidFill>
                  <a:srgbClr val="E57228"/>
                </a:solidFill>
                <a:latin typeface="Calibri"/>
              </a:rPr>
              <a:t>2.7% (National average in academic Ortho is 1.5%)</a:t>
            </a:r>
          </a:p>
        </p:txBody>
      </p:sp>
    </p:spTree>
    <p:extLst>
      <p:ext uri="{BB962C8B-B14F-4D97-AF65-F5344CB8AC3E}">
        <p14:creationId xmlns:p14="http://schemas.microsoft.com/office/powerpoint/2010/main" val="3184315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1009989" y="2914115"/>
            <a:ext cx="9895923" cy="1625015"/>
          </a:xfrm>
        </p:spPr>
        <p:txBody>
          <a:bodyPr>
            <a:noAutofit/>
          </a:bodyPr>
          <a:lstStyle/>
          <a:p>
            <a:pPr algn="ctr"/>
            <a:r>
              <a:rPr lang="en-US" sz="5400" b="1" dirty="0">
                <a:latin typeface="Arial" panose="020B0604020202020204" pitchFamily="34" charset="0"/>
                <a:cs typeface="Arial" panose="020B0604020202020204" pitchFamily="34" charset="0"/>
              </a:rPr>
              <a:t>Why Does This Matter?</a:t>
            </a:r>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Erica Taylor, MD MBA</a:t>
            </a:r>
            <a:br>
              <a:rPr lang="en-US" sz="2400" b="1"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i="1" dirty="0">
                <a:latin typeface="Arial" panose="020B0604020202020204" pitchFamily="34" charset="0"/>
                <a:cs typeface="Arial" panose="020B0604020202020204" pitchFamily="34" charset="0"/>
              </a:rPr>
              <a:t>Orthopaedic Surgeon</a:t>
            </a:r>
            <a:br>
              <a:rPr lang="en-US" sz="2400" i="1" dirty="0">
                <a:latin typeface="Arial" panose="020B0604020202020204" pitchFamily="34" charset="0"/>
                <a:cs typeface="Arial" panose="020B0604020202020204" pitchFamily="34" charset="0"/>
              </a:rPr>
            </a:br>
            <a:r>
              <a:rPr lang="en-US" sz="2400" i="1" dirty="0">
                <a:latin typeface="Arial" panose="020B0604020202020204" pitchFamily="34" charset="0"/>
                <a:cs typeface="Arial" panose="020B0604020202020204" pitchFamily="34" charset="0"/>
              </a:rPr>
              <a:t>Duke Health Integrated Practice CMO of DEI</a:t>
            </a:r>
            <a:br>
              <a:rPr lang="en-US" sz="2400" i="1" dirty="0">
                <a:latin typeface="Arial" panose="020B0604020202020204" pitchFamily="34" charset="0"/>
                <a:cs typeface="Arial" panose="020B0604020202020204" pitchFamily="34" charset="0"/>
              </a:rPr>
            </a:br>
            <a:r>
              <a:rPr lang="en-US" sz="2400" i="1" dirty="0">
                <a:latin typeface="Arial" panose="020B0604020202020204" pitchFamily="34" charset="0"/>
                <a:cs typeface="Arial" panose="020B0604020202020204" pitchFamily="34" charset="0"/>
              </a:rPr>
              <a:t>Vice Chair of EDI, Duke Orthopaedics </a:t>
            </a:r>
            <a:br>
              <a:rPr lang="en-US" sz="2400" i="1" dirty="0">
                <a:latin typeface="Arial" panose="020B0604020202020204" pitchFamily="34" charset="0"/>
                <a:cs typeface="Arial" panose="020B0604020202020204" pitchFamily="34" charset="0"/>
              </a:rPr>
            </a:br>
            <a:r>
              <a:rPr lang="en-US" sz="2400" i="1" dirty="0">
                <a:latin typeface="Arial" panose="020B0604020202020204" pitchFamily="34" charset="0"/>
                <a:cs typeface="Arial" panose="020B0604020202020204" pitchFamily="34" charset="0"/>
              </a:rPr>
              <a:t>Founder, </a:t>
            </a:r>
            <a:r>
              <a:rPr lang="en-US" sz="2400" i="1" dirty="0" err="1">
                <a:latin typeface="Arial" panose="020B0604020202020204" pitchFamily="34" charset="0"/>
                <a:cs typeface="Arial" panose="020B0604020202020204" pitchFamily="34" charset="0"/>
              </a:rPr>
              <a:t>Orthopaedic</a:t>
            </a:r>
            <a:r>
              <a:rPr lang="en-US" sz="2400" i="1" dirty="0">
                <a:latin typeface="Arial" panose="020B0604020202020204" pitchFamily="34" charset="0"/>
                <a:cs typeface="Arial" panose="020B0604020202020204" pitchFamily="34" charset="0"/>
              </a:rPr>
              <a:t> Diversity Leadership Consortium</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3200" b="1" dirty="0">
              <a:solidFill>
                <a:schemeClr val="accent3">
                  <a:lumMod val="90000"/>
                  <a:lumOff val="10000"/>
                </a:schemeClr>
              </a:solidFill>
              <a:latin typeface="Arial" panose="020B0604020202020204" pitchFamily="34" charset="0"/>
              <a:cs typeface="Arial" panose="020B0604020202020204" pitchFamily="34" charset="0"/>
            </a:endParaRPr>
          </a:p>
        </p:txBody>
      </p:sp>
      <p:pic>
        <p:nvPicPr>
          <p:cNvPr id="1028" name="Picture 4" descr="Logos | UVA Health Brand">
            <a:extLst>
              <a:ext uri="{FF2B5EF4-FFF2-40B4-BE49-F238E27FC236}">
                <a16:creationId xmlns:a16="http://schemas.microsoft.com/office/drawing/2014/main" id="{50292CA2-7FA4-9876-20D9-4BBDA7007D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78" t="18900" r="20662" b="42162"/>
          <a:stretch/>
        </p:blipFill>
        <p:spPr bwMode="auto">
          <a:xfrm>
            <a:off x="4490185" y="5855339"/>
            <a:ext cx="3211630" cy="5610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letters on a black background&#10;&#10;Description automatically generated">
            <a:extLst>
              <a:ext uri="{FF2B5EF4-FFF2-40B4-BE49-F238E27FC236}">
                <a16:creationId xmlns:a16="http://schemas.microsoft.com/office/drawing/2014/main" id="{6EABA8B8-CE6A-FF39-3A2A-583860F619CA}"/>
              </a:ext>
            </a:extLst>
          </p:cNvPr>
          <p:cNvPicPr>
            <a:picLocks noChangeAspect="1"/>
          </p:cNvPicPr>
          <p:nvPr/>
        </p:nvPicPr>
        <p:blipFill>
          <a:blip r:embed="rId3"/>
          <a:stretch>
            <a:fillRect/>
          </a:stretch>
        </p:blipFill>
        <p:spPr>
          <a:xfrm>
            <a:off x="8691613" y="5691208"/>
            <a:ext cx="3211630" cy="725186"/>
          </a:xfrm>
          <a:prstGeom prst="rect">
            <a:avLst/>
          </a:prstGeom>
        </p:spPr>
      </p:pic>
    </p:spTree>
    <p:extLst>
      <p:ext uri="{BB962C8B-B14F-4D97-AF65-F5344CB8AC3E}">
        <p14:creationId xmlns:p14="http://schemas.microsoft.com/office/powerpoint/2010/main" val="236291597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F2262C82-89BA-E993-EAE9-9C448B53932E}"/>
              </a:ext>
            </a:extLst>
          </p:cNvPr>
          <p:cNvSpPr txBox="1">
            <a:spLocks/>
          </p:cNvSpPr>
          <p:nvPr/>
        </p:nvSpPr>
        <p:spPr>
          <a:xfrm>
            <a:off x="543827" y="28038"/>
            <a:ext cx="10972800" cy="691079"/>
          </a:xfrm>
          <a:prstGeom prst="rect">
            <a:avLst/>
          </a:prstGeom>
        </p:spPr>
        <p:txBody>
          <a:bodyPr>
            <a:noAutofit/>
          </a:bodyPr>
          <a:lstStyle>
            <a:lvl1pPr algn="l" defTabSz="609585" rtl="0" eaLnBrk="1" latinLnBrk="0" hangingPunct="1">
              <a:spcBef>
                <a:spcPct val="0"/>
              </a:spcBef>
              <a:buNone/>
              <a:defRPr sz="5333" b="0" i="0" kern="1200">
                <a:solidFill>
                  <a:schemeClr val="tx1"/>
                </a:solidFill>
                <a:latin typeface="Arial"/>
                <a:ea typeface="+mj-ea"/>
                <a:cs typeface="Arial"/>
              </a:defRPr>
            </a:lvl1pPr>
          </a:lstStyle>
          <a:p>
            <a:r>
              <a:rPr lang="en-US" sz="4000" b="1" dirty="0">
                <a:solidFill>
                  <a:schemeClr val="bg1"/>
                </a:solidFill>
              </a:rPr>
              <a:t>Financial Disclosures</a:t>
            </a:r>
          </a:p>
        </p:txBody>
      </p:sp>
      <p:sp>
        <p:nvSpPr>
          <p:cNvPr id="5" name="TextBox 4">
            <a:extLst>
              <a:ext uri="{FF2B5EF4-FFF2-40B4-BE49-F238E27FC236}">
                <a16:creationId xmlns:a16="http://schemas.microsoft.com/office/drawing/2014/main" id="{867A3BA8-E569-55BF-CAAA-657EC654B833}"/>
              </a:ext>
            </a:extLst>
          </p:cNvPr>
          <p:cNvSpPr txBox="1"/>
          <p:nvPr/>
        </p:nvSpPr>
        <p:spPr>
          <a:xfrm>
            <a:off x="381000" y="1511300"/>
            <a:ext cx="7086600" cy="2862322"/>
          </a:xfrm>
          <a:prstGeom prst="rect">
            <a:avLst/>
          </a:prstGeom>
          <a:noFill/>
        </p:spPr>
        <p:txBody>
          <a:bodyPr wrap="square" rtlCol="0">
            <a:spAutoFit/>
          </a:bodyPr>
          <a:lstStyle/>
          <a:p>
            <a:r>
              <a:rPr lang="en-US" sz="2000" b="1" dirty="0">
                <a:solidFill>
                  <a:srgbClr val="002060"/>
                </a:solidFill>
              </a:rPr>
              <a:t>Founder &amp; CEO</a:t>
            </a:r>
            <a:r>
              <a:rPr lang="en-US" sz="2000" dirty="0">
                <a:solidFill>
                  <a:srgbClr val="002060"/>
                </a:solidFill>
              </a:rPr>
              <a:t>, </a:t>
            </a:r>
            <a:r>
              <a:rPr lang="en-US" sz="2000" b="1" dirty="0" err="1">
                <a:solidFill>
                  <a:srgbClr val="002060"/>
                </a:solidFill>
              </a:rPr>
              <a:t>Orthopaedic</a:t>
            </a:r>
            <a:r>
              <a:rPr lang="en-US" sz="2000" b="1" dirty="0">
                <a:solidFill>
                  <a:srgbClr val="002060"/>
                </a:solidFill>
              </a:rPr>
              <a:t> Diversity Leadership Consortium</a:t>
            </a:r>
          </a:p>
          <a:p>
            <a:r>
              <a:rPr lang="en-US" sz="2000" dirty="0">
                <a:solidFill>
                  <a:srgbClr val="002060"/>
                </a:solidFill>
              </a:rPr>
              <a:t>Sponsors:</a:t>
            </a:r>
          </a:p>
          <a:p>
            <a:r>
              <a:rPr lang="en-US" sz="2000" i="1" dirty="0">
                <a:solidFill>
                  <a:srgbClr val="002060"/>
                </a:solidFill>
              </a:rPr>
              <a:t>	Stryker</a:t>
            </a:r>
          </a:p>
          <a:p>
            <a:r>
              <a:rPr lang="en-US" sz="2000" i="1" dirty="0">
                <a:solidFill>
                  <a:srgbClr val="002060"/>
                </a:solidFill>
              </a:rPr>
              <a:t>	Johnson &amp; Johnson </a:t>
            </a:r>
            <a:r>
              <a:rPr lang="en-US" sz="2000" i="1" dirty="0" err="1">
                <a:solidFill>
                  <a:srgbClr val="002060"/>
                </a:solidFill>
              </a:rPr>
              <a:t>DePuy</a:t>
            </a:r>
            <a:r>
              <a:rPr lang="en-US" sz="2000" i="1" dirty="0">
                <a:solidFill>
                  <a:srgbClr val="002060"/>
                </a:solidFill>
              </a:rPr>
              <a:t> Synthes</a:t>
            </a:r>
          </a:p>
          <a:p>
            <a:r>
              <a:rPr lang="en-US" sz="2000" i="1" dirty="0">
                <a:solidFill>
                  <a:srgbClr val="002060"/>
                </a:solidFill>
              </a:rPr>
              <a:t>	Tru-</a:t>
            </a:r>
            <a:r>
              <a:rPr lang="en-US" sz="2000" i="1" dirty="0" err="1">
                <a:solidFill>
                  <a:srgbClr val="002060"/>
                </a:solidFill>
              </a:rPr>
              <a:t>Colour</a:t>
            </a:r>
            <a:r>
              <a:rPr lang="en-US" sz="2000" i="1" dirty="0">
                <a:solidFill>
                  <a:srgbClr val="002060"/>
                </a:solidFill>
              </a:rPr>
              <a:t> Bandages</a:t>
            </a:r>
          </a:p>
          <a:p>
            <a:r>
              <a:rPr lang="en-US" sz="2000" i="1" dirty="0">
                <a:solidFill>
                  <a:srgbClr val="002060"/>
                </a:solidFill>
              </a:rPr>
              <a:t>	Total Joint Orthopaedics	</a:t>
            </a:r>
          </a:p>
          <a:p>
            <a:r>
              <a:rPr lang="en-US" sz="2000" i="1" dirty="0">
                <a:solidFill>
                  <a:srgbClr val="002060"/>
                </a:solidFill>
              </a:rPr>
              <a:t>	</a:t>
            </a:r>
          </a:p>
          <a:p>
            <a:r>
              <a:rPr lang="en-US" sz="2000" dirty="0">
                <a:solidFill>
                  <a:srgbClr val="002060"/>
                </a:solidFill>
              </a:rPr>
              <a:t> </a:t>
            </a:r>
          </a:p>
          <a:p>
            <a:endParaRPr lang="en-US" sz="2000" dirty="0">
              <a:solidFill>
                <a:srgbClr val="002060"/>
              </a:solidFill>
            </a:endParaRPr>
          </a:p>
        </p:txBody>
      </p:sp>
    </p:spTree>
    <p:extLst>
      <p:ext uri="{BB962C8B-B14F-4D97-AF65-F5344CB8AC3E}">
        <p14:creationId xmlns:p14="http://schemas.microsoft.com/office/powerpoint/2010/main" val="361419462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559EA9-DA42-58F7-590B-1D5E8A917D22}"/>
              </a:ext>
            </a:extLst>
          </p:cNvPr>
          <p:cNvSpPr>
            <a:spLocks noGrp="1"/>
          </p:cNvSpPr>
          <p:nvPr>
            <p:ph type="title"/>
          </p:nvPr>
        </p:nvSpPr>
        <p:spPr>
          <a:xfrm>
            <a:off x="543827" y="28038"/>
            <a:ext cx="10972800" cy="691079"/>
          </a:xfrm>
        </p:spPr>
        <p:txBody>
          <a:bodyPr>
            <a:noAutofit/>
          </a:bodyPr>
          <a:lstStyle/>
          <a:p>
            <a:r>
              <a:rPr lang="en-US" sz="4000" dirty="0">
                <a:solidFill>
                  <a:schemeClr val="bg1"/>
                </a:solidFill>
              </a:rPr>
              <a:t>Evolution of DEI in Health Care</a:t>
            </a:r>
          </a:p>
        </p:txBody>
      </p:sp>
      <p:graphicFrame>
        <p:nvGraphicFramePr>
          <p:cNvPr id="9" name="Diagram 8">
            <a:extLst>
              <a:ext uri="{FF2B5EF4-FFF2-40B4-BE49-F238E27FC236}">
                <a16:creationId xmlns:a16="http://schemas.microsoft.com/office/drawing/2014/main" id="{63FCAE71-12CC-DDEC-275E-87F4D745E55D}"/>
              </a:ext>
            </a:extLst>
          </p:cNvPr>
          <p:cNvGraphicFramePr/>
          <p:nvPr>
            <p:extLst>
              <p:ext uri="{D42A27DB-BD31-4B8C-83A1-F6EECF244321}">
                <p14:modId xmlns:p14="http://schemas.microsoft.com/office/powerpoint/2010/main" val="1590102412"/>
              </p:ext>
            </p:extLst>
          </p:nvPr>
        </p:nvGraphicFramePr>
        <p:xfrm>
          <a:off x="0" y="-2431"/>
          <a:ext cx="12060455" cy="5392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Arrow: Curved Up 33">
            <a:extLst>
              <a:ext uri="{FF2B5EF4-FFF2-40B4-BE49-F238E27FC236}">
                <a16:creationId xmlns:a16="http://schemas.microsoft.com/office/drawing/2014/main" id="{C3FF93BA-B5C5-91EC-DCCD-075D0AB42579}"/>
              </a:ext>
            </a:extLst>
          </p:cNvPr>
          <p:cNvSpPr/>
          <p:nvPr/>
        </p:nvSpPr>
        <p:spPr>
          <a:xfrm>
            <a:off x="1809549" y="4052235"/>
            <a:ext cx="3570973" cy="847024"/>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Arrow: Curved Up 34">
            <a:extLst>
              <a:ext uri="{FF2B5EF4-FFF2-40B4-BE49-F238E27FC236}">
                <a16:creationId xmlns:a16="http://schemas.microsoft.com/office/drawing/2014/main" id="{C560FA64-B950-0CE3-3748-1C5203804382}"/>
              </a:ext>
            </a:extLst>
          </p:cNvPr>
          <p:cNvSpPr/>
          <p:nvPr/>
        </p:nvSpPr>
        <p:spPr>
          <a:xfrm flipH="1" flipV="1">
            <a:off x="1718108" y="808151"/>
            <a:ext cx="3753853" cy="847024"/>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2050" name="Picture 2" descr="Lips Talking Vector Images (over 2,300)">
            <a:extLst>
              <a:ext uri="{FF2B5EF4-FFF2-40B4-BE49-F238E27FC236}">
                <a16:creationId xmlns:a16="http://schemas.microsoft.com/office/drawing/2014/main" id="{3889AC34-4287-EE45-1F38-0A8F323847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3602" y="3872899"/>
            <a:ext cx="1311966" cy="773565"/>
          </a:xfrm>
          <a:prstGeom prst="rect">
            <a:avLst/>
          </a:prstGeom>
          <a:noFill/>
          <a:extLst>
            <a:ext uri="{909E8E84-426E-40DD-AFC4-6F175D3DCCD1}">
              <a14:hiddenFill xmlns:a14="http://schemas.microsoft.com/office/drawing/2010/main">
                <a:solidFill>
                  <a:srgbClr val="FFFFFF"/>
                </a:solidFill>
              </a14:hiddenFill>
            </a:ext>
          </a:extLst>
        </p:spPr>
      </p:pic>
      <p:sp>
        <p:nvSpPr>
          <p:cNvPr id="36" name="Arrow: Curved Up 35">
            <a:extLst>
              <a:ext uri="{FF2B5EF4-FFF2-40B4-BE49-F238E27FC236}">
                <a16:creationId xmlns:a16="http://schemas.microsoft.com/office/drawing/2014/main" id="{2A3E4A13-2741-A685-987A-62CB02EDE25F}"/>
              </a:ext>
            </a:extLst>
          </p:cNvPr>
          <p:cNvSpPr/>
          <p:nvPr/>
        </p:nvSpPr>
        <p:spPr>
          <a:xfrm>
            <a:off x="1029903" y="3872899"/>
            <a:ext cx="8778240" cy="2354645"/>
          </a:xfrm>
          <a:prstGeom prst="curvedUpArrow">
            <a:avLst/>
          </a:prstGeom>
          <a:solidFill>
            <a:srgbClr val="9900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Alone, lonely icon - Download on Iconfinder on Iconfinder">
            <a:extLst>
              <a:ext uri="{FF2B5EF4-FFF2-40B4-BE49-F238E27FC236}">
                <a16:creationId xmlns:a16="http://schemas.microsoft.com/office/drawing/2014/main" id="{395EA187-B9AA-4CB8-3BF8-1750F4BDFD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9523" y="4894848"/>
            <a:ext cx="1410904" cy="1410904"/>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Curved Up 36">
            <a:extLst>
              <a:ext uri="{FF2B5EF4-FFF2-40B4-BE49-F238E27FC236}">
                <a16:creationId xmlns:a16="http://schemas.microsoft.com/office/drawing/2014/main" id="{BBC451B9-30B6-97D6-77AF-659DAF87FCB7}"/>
              </a:ext>
            </a:extLst>
          </p:cNvPr>
          <p:cNvSpPr/>
          <p:nvPr/>
        </p:nvSpPr>
        <p:spPr>
          <a:xfrm>
            <a:off x="8287751" y="4137711"/>
            <a:ext cx="3570973" cy="847024"/>
          </a:xfrm>
          <a:prstGeom prst="curvedUpArrow">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Arrow: Curved Up 37">
            <a:extLst>
              <a:ext uri="{FF2B5EF4-FFF2-40B4-BE49-F238E27FC236}">
                <a16:creationId xmlns:a16="http://schemas.microsoft.com/office/drawing/2014/main" id="{04558F8A-9C34-9C4F-559F-5E8896B4C2FC}"/>
              </a:ext>
            </a:extLst>
          </p:cNvPr>
          <p:cNvSpPr/>
          <p:nvPr/>
        </p:nvSpPr>
        <p:spPr>
          <a:xfrm flipH="1" flipV="1">
            <a:off x="7992176" y="893066"/>
            <a:ext cx="3753853" cy="847024"/>
          </a:xfrm>
          <a:prstGeom prst="curvedUpArrow">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056" name="Picture 8" descr="Frustration Icons - Free SVG &amp; PNG Frustration Images - Noun Project">
            <a:extLst>
              <a:ext uri="{FF2B5EF4-FFF2-40B4-BE49-F238E27FC236}">
                <a16:creationId xmlns:a16="http://schemas.microsoft.com/office/drawing/2014/main" id="{F66B1A26-B6C4-AF7B-4B62-117F681FDF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1467" y="3603698"/>
            <a:ext cx="1311966" cy="1311966"/>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a:extLst>
              <a:ext uri="{FF2B5EF4-FFF2-40B4-BE49-F238E27FC236}">
                <a16:creationId xmlns:a16="http://schemas.microsoft.com/office/drawing/2014/main" id="{370064BA-B950-1AA2-EE32-A9A815ADD1E2}"/>
              </a:ext>
            </a:extLst>
          </p:cNvPr>
          <p:cNvSpPr/>
          <p:nvPr/>
        </p:nvSpPr>
        <p:spPr>
          <a:xfrm>
            <a:off x="3792354" y="893066"/>
            <a:ext cx="4417995" cy="3601932"/>
          </a:xfrm>
          <a:prstGeom prst="ellipse">
            <a:avLst/>
          </a:prstGeom>
          <a:solidFill>
            <a:schemeClr val="accent5">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853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circle(in)">
                                      <p:cBhvr>
                                        <p:cTn id="26" dur="20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056"/>
                                        </p:tgtEl>
                                        <p:attrNameLst>
                                          <p:attrName>style.visibility</p:attrName>
                                        </p:attrNameLst>
                                      </p:cBhvr>
                                      <p:to>
                                        <p:strVal val="visible"/>
                                      </p:to>
                                    </p:set>
                                    <p:anim calcmode="lin" valueType="num">
                                      <p:cBhvr>
                                        <p:cTn id="39" dur="500" fill="hold"/>
                                        <p:tgtEl>
                                          <p:spTgt spid="2056"/>
                                        </p:tgtEl>
                                        <p:attrNameLst>
                                          <p:attrName>ppt_w</p:attrName>
                                        </p:attrNameLst>
                                      </p:cBhvr>
                                      <p:tavLst>
                                        <p:tav tm="0">
                                          <p:val>
                                            <p:fltVal val="0"/>
                                          </p:val>
                                        </p:tav>
                                        <p:tav tm="100000">
                                          <p:val>
                                            <p:strVal val="#ppt_w"/>
                                          </p:val>
                                        </p:tav>
                                      </p:tavLst>
                                    </p:anim>
                                    <p:anim calcmode="lin" valueType="num">
                                      <p:cBhvr>
                                        <p:cTn id="40" dur="500" fill="hold"/>
                                        <p:tgtEl>
                                          <p:spTgt spid="2056"/>
                                        </p:tgtEl>
                                        <p:attrNameLst>
                                          <p:attrName>ppt_h</p:attrName>
                                        </p:attrNameLst>
                                      </p:cBhvr>
                                      <p:tavLst>
                                        <p:tav tm="0">
                                          <p:val>
                                            <p:fltVal val="0"/>
                                          </p:val>
                                        </p:tav>
                                        <p:tav tm="100000">
                                          <p:val>
                                            <p:strVal val="#ppt_h"/>
                                          </p:val>
                                        </p:tav>
                                      </p:tavLst>
                                    </p:anim>
                                    <p:animEffect transition="in" filter="fade">
                                      <p:cBhvr>
                                        <p:cTn id="41" dur="500"/>
                                        <p:tgtEl>
                                          <p:spTgt spid="2056"/>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p:cTn id="46" dur="1000" fill="hold"/>
                                        <p:tgtEl>
                                          <p:spTgt spid="39"/>
                                        </p:tgtEl>
                                        <p:attrNameLst>
                                          <p:attrName>ppt_w</p:attrName>
                                        </p:attrNameLst>
                                      </p:cBhvr>
                                      <p:tavLst>
                                        <p:tav tm="0">
                                          <p:val>
                                            <p:fltVal val="0"/>
                                          </p:val>
                                        </p:tav>
                                        <p:tav tm="100000">
                                          <p:val>
                                            <p:strVal val="#ppt_w"/>
                                          </p:val>
                                        </p:tav>
                                      </p:tavLst>
                                    </p:anim>
                                    <p:anim calcmode="lin" valueType="num">
                                      <p:cBhvr>
                                        <p:cTn id="47" dur="1000" fill="hold"/>
                                        <p:tgtEl>
                                          <p:spTgt spid="39"/>
                                        </p:tgtEl>
                                        <p:attrNameLst>
                                          <p:attrName>ppt_h</p:attrName>
                                        </p:attrNameLst>
                                      </p:cBhvr>
                                      <p:tavLst>
                                        <p:tav tm="0">
                                          <p:val>
                                            <p:fltVal val="0"/>
                                          </p:val>
                                        </p:tav>
                                        <p:tav tm="100000">
                                          <p:val>
                                            <p:strVal val="#ppt_h"/>
                                          </p:val>
                                        </p:tav>
                                      </p:tavLst>
                                    </p:anim>
                                    <p:anim calcmode="lin" valueType="num">
                                      <p:cBhvr>
                                        <p:cTn id="48" dur="1000" fill="hold"/>
                                        <p:tgtEl>
                                          <p:spTgt spid="39"/>
                                        </p:tgtEl>
                                        <p:attrNameLst>
                                          <p:attrName>style.rotation</p:attrName>
                                        </p:attrNameLst>
                                      </p:cBhvr>
                                      <p:tavLst>
                                        <p:tav tm="0">
                                          <p:val>
                                            <p:fltVal val="90"/>
                                          </p:val>
                                        </p:tav>
                                        <p:tav tm="100000">
                                          <p:val>
                                            <p:fltVal val="0"/>
                                          </p:val>
                                        </p:tav>
                                      </p:tavLst>
                                    </p:anim>
                                    <p:animEffect transition="in" filter="fade">
                                      <p:cBhvr>
                                        <p:cTn id="49"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No financial disclosures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40753" y="6400800"/>
            <a:ext cx="2717231" cy="210312"/>
          </a:xfrm>
        </p:spPr>
      </p:pic>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810824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4A9ACD16-FFE8-53BC-422B-8B12F109839C}"/>
              </a:ext>
            </a:extLst>
          </p:cNvPr>
          <p:cNvSpPr txBox="1">
            <a:spLocks/>
          </p:cNvSpPr>
          <p:nvPr/>
        </p:nvSpPr>
        <p:spPr>
          <a:xfrm>
            <a:off x="543827" y="28038"/>
            <a:ext cx="10972800" cy="691079"/>
          </a:xfrm>
          <a:prstGeom prst="rect">
            <a:avLst/>
          </a:prstGeom>
        </p:spPr>
        <p:txBody>
          <a:bodyPr vert="horz" lIns="91440" tIns="45720" rIns="91440" bIns="45720" rtlCol="0" anchor="t">
            <a:noAutofit/>
          </a:bodyPr>
          <a:lstStyle>
            <a:lvl1pPr algn="l" defTabSz="609585" rtl="0" eaLnBrk="1" latinLnBrk="0" hangingPunct="1">
              <a:spcBef>
                <a:spcPct val="0"/>
              </a:spcBef>
              <a:buNone/>
              <a:defRPr sz="5333" b="0" i="0" kern="1200">
                <a:solidFill>
                  <a:schemeClr val="tx1"/>
                </a:solidFill>
                <a:latin typeface="Arial"/>
                <a:ea typeface="+mj-ea"/>
                <a:cs typeface="Arial"/>
              </a:defRPr>
            </a:lvl1pPr>
          </a:lstStyle>
          <a:p>
            <a:r>
              <a:rPr lang="en-US" sz="4000" dirty="0">
                <a:solidFill>
                  <a:schemeClr val="bg1"/>
                </a:solidFill>
              </a:rPr>
              <a:t>WHAT IS </a:t>
            </a:r>
            <a:r>
              <a:rPr lang="en-US" sz="4000" b="1" dirty="0">
                <a:solidFill>
                  <a:schemeClr val="bg1"/>
                </a:solidFill>
              </a:rPr>
              <a:t>YOUR</a:t>
            </a:r>
            <a:r>
              <a:rPr lang="en-US" sz="4000" dirty="0">
                <a:solidFill>
                  <a:schemeClr val="bg1"/>
                </a:solidFill>
              </a:rPr>
              <a:t> WHY? (3S Framework)</a:t>
            </a:r>
          </a:p>
        </p:txBody>
      </p:sp>
      <p:graphicFrame>
        <p:nvGraphicFramePr>
          <p:cNvPr id="5" name="Diagram 4">
            <a:extLst>
              <a:ext uri="{FF2B5EF4-FFF2-40B4-BE49-F238E27FC236}">
                <a16:creationId xmlns:a16="http://schemas.microsoft.com/office/drawing/2014/main" id="{229B59B0-7A21-9433-0146-214F3926B3DE}"/>
              </a:ext>
            </a:extLst>
          </p:cNvPr>
          <p:cNvGraphicFramePr/>
          <p:nvPr>
            <p:extLst>
              <p:ext uri="{D42A27DB-BD31-4B8C-83A1-F6EECF244321}">
                <p14:modId xmlns:p14="http://schemas.microsoft.com/office/powerpoint/2010/main" val="410993787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197461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edicare and the desegregation of health care - WHYY">
            <a:extLst>
              <a:ext uri="{FF2B5EF4-FFF2-40B4-BE49-F238E27FC236}">
                <a16:creationId xmlns:a16="http://schemas.microsoft.com/office/drawing/2014/main" id="{237AE654-1F1F-8C9F-69BE-DA8DDAA2D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423" y="4494390"/>
            <a:ext cx="3411538" cy="2249488"/>
          </a:xfrm>
          <a:prstGeom prst="rect">
            <a:avLst/>
          </a:prstGeom>
          <a:extLst>
            <a:ext uri="{909E8E84-426E-40DD-AFC4-6F175D3DCCD1}">
              <a14:hiddenFill xmlns:a14="http://schemas.microsoft.com/office/drawing/2010/main">
                <a:solidFill>
                  <a:srgbClr val="FFFFFF"/>
                </a:solidFill>
              </a14:hiddenFill>
            </a:ext>
          </a:extLst>
        </p:spPr>
      </p:pic>
      <p:pic>
        <p:nvPicPr>
          <p:cNvPr id="7" name="Picture 12" descr="A sign posted in 2018 outside of the operating rooms at a Sacramento-area hospital. There is no corresponding female doctor locker room, though some female doctors use the doctor locker massage chairs after hours.">
            <a:extLst>
              <a:ext uri="{FF2B5EF4-FFF2-40B4-BE49-F238E27FC236}">
                <a16:creationId xmlns:a16="http://schemas.microsoft.com/office/drawing/2014/main" id="{CC6BD975-AA96-D4FA-51A1-7CF5ABACB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230" y="1001842"/>
            <a:ext cx="2246816" cy="2483416"/>
          </a:xfrm>
          <a:prstGeom prst="rect">
            <a:avLst/>
          </a:prstGeom>
          <a:extLst>
            <a:ext uri="{909E8E84-426E-40DD-AFC4-6F175D3DCCD1}">
              <a14:hiddenFill xmlns:a14="http://schemas.microsoft.com/office/drawing/2010/main">
                <a:solidFill>
                  <a:srgbClr val="FFFFFF"/>
                </a:solidFill>
              </a14:hiddenFill>
            </a:ext>
          </a:extLst>
        </p:spPr>
      </p:pic>
      <p:pic>
        <p:nvPicPr>
          <p:cNvPr id="8" name="Picture 6" descr="Black doctors&amp;#39; group takes aim at Covid-19 vaccine hesitancy">
            <a:extLst>
              <a:ext uri="{FF2B5EF4-FFF2-40B4-BE49-F238E27FC236}">
                <a16:creationId xmlns:a16="http://schemas.microsoft.com/office/drawing/2014/main" id="{E043C31C-6D13-F64D-AC1E-981EA756E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966" y="4682157"/>
            <a:ext cx="3032570" cy="2000206"/>
          </a:xfrm>
          <a:prstGeom prst="rect">
            <a:avLst/>
          </a:prstGeom>
          <a:extLst>
            <a:ext uri="{909E8E84-426E-40DD-AFC4-6F175D3DCCD1}">
              <a14:hiddenFill xmlns:a14="http://schemas.microsoft.com/office/drawing/2010/main">
                <a:solidFill>
                  <a:srgbClr val="FFFFFF"/>
                </a:solidFill>
              </a14:hiddenFill>
            </a:ext>
          </a:extLst>
        </p:spPr>
      </p:pic>
      <p:pic>
        <p:nvPicPr>
          <p:cNvPr id="9" name="Picture 8" descr="Health Care Action Center | National Center for Transgender Equality">
            <a:extLst>
              <a:ext uri="{FF2B5EF4-FFF2-40B4-BE49-F238E27FC236}">
                <a16:creationId xmlns:a16="http://schemas.microsoft.com/office/drawing/2014/main" id="{A6D83FB6-6D01-86FF-0678-B5AAC3904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7451" y="4560795"/>
            <a:ext cx="2163763" cy="2165350"/>
          </a:xfrm>
          <a:prstGeom prst="rect">
            <a:avLst/>
          </a:prstGeom>
          <a:extLst>
            <a:ext uri="{909E8E84-426E-40DD-AFC4-6F175D3DCCD1}">
              <a14:hiddenFill xmlns:a14="http://schemas.microsoft.com/office/drawing/2010/main">
                <a:solidFill>
                  <a:srgbClr val="FFFFFF"/>
                </a:solidFill>
              </a14:hiddenFill>
            </a:ext>
          </a:extLst>
        </p:spPr>
      </p:pic>
      <p:pic>
        <p:nvPicPr>
          <p:cNvPr id="10" name="Picture 2" descr="Health Care for All | Harvard Medical School">
            <a:extLst>
              <a:ext uri="{FF2B5EF4-FFF2-40B4-BE49-F238E27FC236}">
                <a16:creationId xmlns:a16="http://schemas.microsoft.com/office/drawing/2014/main" id="{97625B96-3361-5A9A-81AA-8503D5910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8482" y="775710"/>
            <a:ext cx="4030703" cy="2011186"/>
          </a:xfrm>
          <a:prstGeom prst="rect">
            <a:avLst/>
          </a:prstGeom>
          <a:extLst>
            <a:ext uri="{909E8E84-426E-40DD-AFC4-6F175D3DCCD1}">
              <a14:hiddenFill xmlns:a14="http://schemas.microsoft.com/office/drawing/2010/main">
                <a:solidFill>
                  <a:srgbClr val="FFFFFF"/>
                </a:solidFill>
              </a14:hiddenFill>
            </a:ext>
          </a:extLst>
        </p:spPr>
      </p:pic>
      <p:pic>
        <p:nvPicPr>
          <p:cNvPr id="11" name="Picture 10" descr="Systemic Racism, Disparities and Health: The Impact of COVID-19 on Latino  Health">
            <a:extLst>
              <a:ext uri="{FF2B5EF4-FFF2-40B4-BE49-F238E27FC236}">
                <a16:creationId xmlns:a16="http://schemas.microsoft.com/office/drawing/2014/main" id="{82877E64-347D-BD2C-F38E-3A5CFA8B3E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3754" y="2563018"/>
            <a:ext cx="2633663" cy="1731963"/>
          </a:xfrm>
          <a:prstGeom prst="rect">
            <a:avLst/>
          </a:prstGeom>
          <a:extLst>
            <a:ext uri="{909E8E84-426E-40DD-AFC4-6F175D3DCCD1}">
              <a14:hiddenFill xmlns:a14="http://schemas.microsoft.com/office/drawing/2010/main">
                <a:solidFill>
                  <a:srgbClr val="FFFFFF"/>
                </a:solidFill>
              </a14:hiddenFill>
            </a:ext>
          </a:extLst>
        </p:spPr>
      </p:pic>
      <p:pic>
        <p:nvPicPr>
          <p:cNvPr id="12" name="Picture 16" descr="https://www.gladdensociety.org/assets/images/HomeLeft-521.png">
            <a:extLst>
              <a:ext uri="{FF2B5EF4-FFF2-40B4-BE49-F238E27FC236}">
                <a16:creationId xmlns:a16="http://schemas.microsoft.com/office/drawing/2014/main" id="{5A0B64E9-BCD9-6ABC-8DDE-5948414175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50642" y="2936483"/>
            <a:ext cx="2475397" cy="1606579"/>
          </a:xfrm>
          <a:prstGeom prst="rect">
            <a:avLst/>
          </a:prstGeom>
          <a:extLst>
            <a:ext uri="{909E8E84-426E-40DD-AFC4-6F175D3DCCD1}">
              <a14:hiddenFill xmlns:a14="http://schemas.microsoft.com/office/drawing/2010/main">
                <a:solidFill>
                  <a:srgbClr val="FFFFFF"/>
                </a:solidFill>
              </a14:hiddenFill>
            </a:ext>
          </a:extLst>
        </p:spPr>
      </p:pic>
      <p:pic>
        <p:nvPicPr>
          <p:cNvPr id="13" name="Picture 12" descr="A group of people wearing scrubs and surgical caps&#10;&#10;Description automatically generated">
            <a:extLst>
              <a:ext uri="{FF2B5EF4-FFF2-40B4-BE49-F238E27FC236}">
                <a16:creationId xmlns:a16="http://schemas.microsoft.com/office/drawing/2014/main" id="{17A98651-1E9A-1715-DFAB-E581FCFC81C8}"/>
              </a:ext>
            </a:extLst>
          </p:cNvPr>
          <p:cNvPicPr>
            <a:picLocks noChangeAspect="1"/>
          </p:cNvPicPr>
          <p:nvPr/>
        </p:nvPicPr>
        <p:blipFill rotWithShape="1">
          <a:blip r:embed="rId9"/>
          <a:srcRect t="19653"/>
          <a:stretch/>
        </p:blipFill>
        <p:spPr>
          <a:xfrm>
            <a:off x="5701114" y="684936"/>
            <a:ext cx="2770008" cy="1669211"/>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C7AD2E6F-AD09-14DC-4C38-3E05BC9AEA27}"/>
              </a:ext>
            </a:extLst>
          </p:cNvPr>
          <p:cNvPicPr>
            <a:picLocks noChangeAspect="1"/>
          </p:cNvPicPr>
          <p:nvPr/>
        </p:nvPicPr>
        <p:blipFill rotWithShape="1">
          <a:blip r:embed="rId10"/>
          <a:srcRect t="-1" r="18742" b="-229"/>
          <a:stretch/>
        </p:blipFill>
        <p:spPr>
          <a:xfrm>
            <a:off x="2974008" y="3836653"/>
            <a:ext cx="3032570" cy="2805437"/>
          </a:xfrm>
          <a:prstGeom prst="rect">
            <a:avLst/>
          </a:prstGeom>
        </p:spPr>
      </p:pic>
      <p:grpSp>
        <p:nvGrpSpPr>
          <p:cNvPr id="16" name="Group 15">
            <a:extLst>
              <a:ext uri="{FF2B5EF4-FFF2-40B4-BE49-F238E27FC236}">
                <a16:creationId xmlns:a16="http://schemas.microsoft.com/office/drawing/2014/main" id="{BA150CA6-26AE-15D3-1556-D62C8096F7FA}"/>
              </a:ext>
            </a:extLst>
          </p:cNvPr>
          <p:cNvGrpSpPr/>
          <p:nvPr/>
        </p:nvGrpSpPr>
        <p:grpSpPr>
          <a:xfrm>
            <a:off x="537923" y="911860"/>
            <a:ext cx="4551680" cy="4551680"/>
            <a:chOff x="-1099586" y="644294"/>
            <a:chExt cx="4551680" cy="4551680"/>
          </a:xfrm>
        </p:grpSpPr>
        <p:sp>
          <p:nvSpPr>
            <p:cNvPr id="17" name="Partial Circle 16">
              <a:extLst>
                <a:ext uri="{FF2B5EF4-FFF2-40B4-BE49-F238E27FC236}">
                  <a16:creationId xmlns:a16="http://schemas.microsoft.com/office/drawing/2014/main" id="{EC4AA12C-8C41-A1EB-D3E7-43C455556290}"/>
                </a:ext>
              </a:extLst>
            </p:cNvPr>
            <p:cNvSpPr/>
            <p:nvPr/>
          </p:nvSpPr>
          <p:spPr>
            <a:xfrm>
              <a:off x="-1099586" y="644294"/>
              <a:ext cx="4551680" cy="4551680"/>
            </a:xfrm>
            <a:prstGeom prst="pie">
              <a:avLst>
                <a:gd name="adj1" fmla="val 9000000"/>
                <a:gd name="adj2" fmla="val 1620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18" name="Partial Circle 4">
              <a:extLst>
                <a:ext uri="{FF2B5EF4-FFF2-40B4-BE49-F238E27FC236}">
                  <a16:creationId xmlns:a16="http://schemas.microsoft.com/office/drawing/2014/main" id="{A52924E8-DC63-730E-DEF2-964CF780C38E}"/>
                </a:ext>
              </a:extLst>
            </p:cNvPr>
            <p:cNvSpPr txBox="1"/>
            <p:nvPr/>
          </p:nvSpPr>
          <p:spPr>
            <a:xfrm>
              <a:off x="-572350" y="1608817"/>
              <a:ext cx="1625600" cy="1354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SELF</a:t>
              </a:r>
            </a:p>
          </p:txBody>
        </p:sp>
      </p:grpSp>
      <p:sp>
        <p:nvSpPr>
          <p:cNvPr id="19" name="Arrow: Circular 18">
            <a:extLst>
              <a:ext uri="{FF2B5EF4-FFF2-40B4-BE49-F238E27FC236}">
                <a16:creationId xmlns:a16="http://schemas.microsoft.com/office/drawing/2014/main" id="{7D2BADE9-9288-C9F5-7EC8-98AEEA4D750B}"/>
              </a:ext>
            </a:extLst>
          </p:cNvPr>
          <p:cNvSpPr/>
          <p:nvPr/>
        </p:nvSpPr>
        <p:spPr>
          <a:xfrm>
            <a:off x="237552" y="553489"/>
            <a:ext cx="5115221" cy="5115221"/>
          </a:xfrm>
          <a:prstGeom prst="circularArrow">
            <a:avLst>
              <a:gd name="adj1" fmla="val 5085"/>
              <a:gd name="adj2" fmla="val 327528"/>
              <a:gd name="adj3" fmla="val 15873039"/>
              <a:gd name="adj4" fmla="val 9000000"/>
              <a:gd name="adj5" fmla="val 5932"/>
            </a:avLst>
          </a:prstGeom>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082512490"/>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equal Treatment: Confronting Racial and Ethnic Disparities in Health Care  | The National Academies Press">
            <a:extLst>
              <a:ext uri="{FF2B5EF4-FFF2-40B4-BE49-F238E27FC236}">
                <a16:creationId xmlns:a16="http://schemas.microsoft.com/office/drawing/2014/main" id="{ED73E8E5-68FC-4DBB-B8BB-20F902DA7B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3386" y="142954"/>
            <a:ext cx="4336948" cy="65536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AC34F6-19E2-4F10-AF60-A179EE780B81}"/>
              </a:ext>
            </a:extLst>
          </p:cNvPr>
          <p:cNvSpPr txBox="1"/>
          <p:nvPr/>
        </p:nvSpPr>
        <p:spPr>
          <a:xfrm>
            <a:off x="5034898" y="1003610"/>
            <a:ext cx="7157102"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a:cs typeface="Arial"/>
              </a:rPr>
              <a:t>Racial and ethnic disparities in healthcare exist and </a:t>
            </a:r>
            <a:r>
              <a:rPr kumimoji="0" lang="en-US" sz="1800" b="1" i="0" u="none" strike="noStrike" kern="1200" cap="none" spc="0" normalizeH="0" baseline="0" noProof="0" dirty="0">
                <a:ln>
                  <a:noFill/>
                </a:ln>
                <a:solidFill>
                  <a:srgbClr val="C00000"/>
                </a:solidFill>
                <a:effectLst/>
                <a:uLnTx/>
                <a:uFillTx/>
                <a:latin typeface="Calibri"/>
                <a:cs typeface="Arial"/>
              </a:rPr>
              <a:t>are unacceptable</a:t>
            </a:r>
            <a:r>
              <a:rPr kumimoji="0" lang="en-US" sz="1800" b="0" i="0" u="none" strike="noStrike" kern="1200" cap="none" spc="0" normalizeH="0" baseline="0" noProof="0" dirty="0">
                <a:ln>
                  <a:noFill/>
                </a:ln>
                <a:solidFill>
                  <a:prstClr val="black"/>
                </a:solidFill>
                <a:effectLst/>
                <a:uLnTx/>
                <a:uFillTx/>
                <a:latin typeface="Calibri"/>
                <a:cs typeface="Arial"/>
              </a:rPr>
              <a:t>.</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a:cs typeface="Arial"/>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a:cs typeface="Arial"/>
              </a:rPr>
              <a:t>Disparities in healthcare occur in the context of broader historic and contemporary social and economic inequality, and evidence of persistent racial and ethnic discrimination.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alibri"/>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srgbClr val="9CA942">
                    <a:lumMod val="50000"/>
                  </a:srgbClr>
                </a:solidFill>
                <a:effectLst/>
                <a:uLnTx/>
                <a:uFillTx/>
                <a:latin typeface="Calibri"/>
                <a:cs typeface="Arial"/>
              </a:rPr>
              <a:t>Bias</a:t>
            </a:r>
            <a:r>
              <a:rPr kumimoji="0" lang="en-US" sz="1800" b="0" i="0" u="none" strike="noStrike" kern="1200" cap="none" spc="0" normalizeH="0" baseline="0" noProof="0" dirty="0">
                <a:ln>
                  <a:noFill/>
                </a:ln>
                <a:solidFill>
                  <a:prstClr val="black"/>
                </a:solidFill>
                <a:effectLst/>
                <a:uLnTx/>
                <a:uFillTx/>
                <a:latin typeface="Calibri"/>
                <a:cs typeface="Arial"/>
              </a:rPr>
              <a:t>, </a:t>
            </a:r>
            <a:r>
              <a:rPr kumimoji="0" lang="en-US" sz="1800" b="1" i="0" u="none" strike="noStrike" kern="1200" cap="none" spc="0" normalizeH="0" baseline="0" noProof="0" dirty="0">
                <a:ln>
                  <a:noFill/>
                </a:ln>
                <a:solidFill>
                  <a:srgbClr val="9CA942">
                    <a:lumMod val="50000"/>
                  </a:srgbClr>
                </a:solidFill>
                <a:effectLst/>
                <a:uLnTx/>
                <a:uFillTx/>
                <a:latin typeface="Calibri"/>
                <a:cs typeface="Arial"/>
              </a:rPr>
              <a:t>stereotyping, prejudice</a:t>
            </a:r>
            <a:r>
              <a:rPr kumimoji="0" lang="en-US" sz="1800" b="0" i="0" u="none" strike="noStrike" kern="1200" cap="none" spc="0" normalizeH="0" baseline="0" noProof="0" dirty="0">
                <a:ln>
                  <a:noFill/>
                </a:ln>
                <a:solidFill>
                  <a:prstClr val="black"/>
                </a:solidFill>
                <a:effectLst/>
                <a:uLnTx/>
                <a:uFillTx/>
                <a:latin typeface="Calibri"/>
                <a:cs typeface="Arial"/>
              </a:rPr>
              <a:t>, and clinical uncertainty on the part of healthcare providers contribute to racial and ethnic disparities</a:t>
            </a:r>
          </a:p>
        </p:txBody>
      </p:sp>
      <p:pic>
        <p:nvPicPr>
          <p:cNvPr id="9" name="Picture 8">
            <a:extLst>
              <a:ext uri="{FF2B5EF4-FFF2-40B4-BE49-F238E27FC236}">
                <a16:creationId xmlns:a16="http://schemas.microsoft.com/office/drawing/2014/main" id="{667CC6CC-7DE1-497C-98EE-8F1E852D11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99488" y="3667083"/>
            <a:ext cx="4993446" cy="2777105"/>
          </a:xfrm>
          <a:prstGeom prst="rect">
            <a:avLst/>
          </a:prstGeom>
        </p:spPr>
      </p:pic>
      <p:sp>
        <p:nvSpPr>
          <p:cNvPr id="2" name="5-Point Star 1"/>
          <p:cNvSpPr/>
          <p:nvPr/>
        </p:nvSpPr>
        <p:spPr>
          <a:xfrm>
            <a:off x="10292934" y="4424391"/>
            <a:ext cx="456346" cy="467360"/>
          </a:xfrm>
          <a:prstGeom prst="star5">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76327744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6A290B-84C7-4263-A4AB-DA771E44C65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120EFBE3-6CE5-4474-B424-29BD2DE019CB}"/>
              </a:ext>
            </a:extLst>
          </p:cNvPr>
          <p:cNvSpPr>
            <a:spLocks noGrp="1"/>
          </p:cNvSpPr>
          <p:nvPr>
            <p:ph type="body" sz="half" idx="2"/>
          </p:nvPr>
        </p:nvSpPr>
        <p:spPr/>
        <p:txBody>
          <a:bodyPr/>
          <a:lstStyle/>
          <a:p>
            <a:endParaRPr lang="en-US" dirty="0"/>
          </a:p>
        </p:txBody>
      </p:sp>
      <p:pic>
        <p:nvPicPr>
          <p:cNvPr id="1026" name="Picture 2" descr="Unequal Treatment: Confronting Racial and Ethnic Disparities in Health Care  | The National Academies Press">
            <a:extLst>
              <a:ext uri="{FF2B5EF4-FFF2-40B4-BE49-F238E27FC236}">
                <a16:creationId xmlns:a16="http://schemas.microsoft.com/office/drawing/2014/main" id="{ED73E8E5-68FC-4DBB-B8BB-20F902DA7B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5256" y="282804"/>
            <a:ext cx="4225166" cy="63846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3A13099-BC47-4258-BD4B-63CDE98FA5C0}"/>
              </a:ext>
            </a:extLst>
          </p:cNvPr>
          <p:cNvSpPr txBox="1"/>
          <p:nvPr/>
        </p:nvSpPr>
        <p:spPr>
          <a:xfrm>
            <a:off x="5068605" y="3749548"/>
            <a:ext cx="7157102"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8E106A"/>
                </a:solidFill>
                <a:effectLst/>
                <a:uLnTx/>
                <a:uFillTx/>
                <a:latin typeface="Calibri"/>
                <a:cs typeface="Arial"/>
              </a:rPr>
              <a:t>Increase the proportion</a:t>
            </a:r>
            <a:r>
              <a:rPr kumimoji="0" lang="en-US" sz="1800" b="0" i="0" u="none" strike="noStrike" kern="1200" cap="none" spc="0" normalizeH="0" baseline="0" noProof="0" dirty="0">
                <a:ln>
                  <a:noFill/>
                </a:ln>
                <a:solidFill>
                  <a:prstClr val="black"/>
                </a:solidFill>
                <a:effectLst/>
                <a:uLnTx/>
                <a:uFillTx/>
                <a:latin typeface="Calibri"/>
                <a:cs typeface="Arial"/>
              </a:rPr>
              <a:t> of underrepresented U.S. racial and ethnic minorities among health professionals.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70C0"/>
                </a:solidFill>
                <a:effectLst/>
                <a:uLnTx/>
                <a:uFillTx/>
                <a:latin typeface="Calibri"/>
                <a:cs typeface="Arial"/>
              </a:rPr>
              <a:t>Integrate cross-cultural education </a:t>
            </a:r>
            <a:r>
              <a:rPr kumimoji="0" lang="en-US" sz="1800" b="0" i="0" u="none" strike="noStrike" kern="1200" cap="none" spc="0" normalizeH="0" baseline="0" noProof="0" dirty="0">
                <a:ln>
                  <a:noFill/>
                </a:ln>
                <a:solidFill>
                  <a:prstClr val="black"/>
                </a:solidFill>
                <a:effectLst/>
                <a:uLnTx/>
                <a:uFillTx/>
                <a:latin typeface="Calibri"/>
                <a:cs typeface="Arial"/>
              </a:rPr>
              <a:t>into the training of all current and future health professionals. </a:t>
            </a:r>
          </a:p>
        </p:txBody>
      </p:sp>
      <p:pic>
        <p:nvPicPr>
          <p:cNvPr id="10" name="Picture 6">
            <a:extLst>
              <a:ext uri="{FF2B5EF4-FFF2-40B4-BE49-F238E27FC236}">
                <a16:creationId xmlns:a16="http://schemas.microsoft.com/office/drawing/2014/main" id="{CB24E6CF-5C05-4B00-9CAF-9CB09343AE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897" y="282804"/>
            <a:ext cx="4127883" cy="6384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CD06D6-EB97-01DA-A39C-977C63C95A48}"/>
              </a:ext>
            </a:extLst>
          </p:cNvPr>
          <p:cNvSpPr txBox="1"/>
          <p:nvPr/>
        </p:nvSpPr>
        <p:spPr>
          <a:xfrm>
            <a:off x="5034898" y="1003610"/>
            <a:ext cx="7157102"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a:cs typeface="Arial"/>
              </a:rPr>
              <a:t>Racial and ethnic disparities in healthcare exist and </a:t>
            </a:r>
            <a:r>
              <a:rPr kumimoji="0" lang="en-US" sz="1800" b="1" i="0" u="none" strike="noStrike" kern="1200" cap="none" spc="0" normalizeH="0" baseline="0" noProof="0" dirty="0">
                <a:ln>
                  <a:noFill/>
                </a:ln>
                <a:solidFill>
                  <a:srgbClr val="C00000"/>
                </a:solidFill>
                <a:effectLst/>
                <a:uLnTx/>
                <a:uFillTx/>
                <a:latin typeface="Calibri"/>
                <a:cs typeface="Arial"/>
              </a:rPr>
              <a:t>are unacceptable</a:t>
            </a:r>
            <a:r>
              <a:rPr kumimoji="0" lang="en-US" sz="1800" b="0" i="0" u="none" strike="noStrike" kern="1200" cap="none" spc="0" normalizeH="0" baseline="0" noProof="0" dirty="0">
                <a:ln>
                  <a:noFill/>
                </a:ln>
                <a:solidFill>
                  <a:prstClr val="black"/>
                </a:solidFill>
                <a:effectLst/>
                <a:uLnTx/>
                <a:uFillTx/>
                <a:latin typeface="Calibri"/>
                <a:cs typeface="Arial"/>
              </a:rPr>
              <a:t>.</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a:cs typeface="Arial"/>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a:cs typeface="Arial"/>
              </a:rPr>
              <a:t>Disparities in healthcare occur in the context of broader historic and contemporary social and economic inequality, and evidence of persistent racial and ethnic discrimination.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alibri"/>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srgbClr val="9CA942">
                    <a:lumMod val="50000"/>
                  </a:srgbClr>
                </a:solidFill>
                <a:effectLst/>
                <a:uLnTx/>
                <a:uFillTx/>
                <a:latin typeface="Calibri"/>
                <a:cs typeface="Arial"/>
              </a:rPr>
              <a:t>Bias</a:t>
            </a:r>
            <a:r>
              <a:rPr kumimoji="0" lang="en-US" sz="1800" b="0" i="0" u="none" strike="noStrike" kern="1200" cap="none" spc="0" normalizeH="0" baseline="0" noProof="0" dirty="0">
                <a:ln>
                  <a:noFill/>
                </a:ln>
                <a:solidFill>
                  <a:prstClr val="black"/>
                </a:solidFill>
                <a:effectLst/>
                <a:uLnTx/>
                <a:uFillTx/>
                <a:latin typeface="Calibri"/>
                <a:cs typeface="Arial"/>
              </a:rPr>
              <a:t>, </a:t>
            </a:r>
            <a:r>
              <a:rPr kumimoji="0" lang="en-US" sz="1800" b="1" i="0" u="none" strike="noStrike" kern="1200" cap="none" spc="0" normalizeH="0" baseline="0" noProof="0" dirty="0">
                <a:ln>
                  <a:noFill/>
                </a:ln>
                <a:solidFill>
                  <a:srgbClr val="9CA942">
                    <a:lumMod val="50000"/>
                  </a:srgbClr>
                </a:solidFill>
                <a:effectLst/>
                <a:uLnTx/>
                <a:uFillTx/>
                <a:latin typeface="Calibri"/>
                <a:cs typeface="Arial"/>
              </a:rPr>
              <a:t>stereotyping, prejudice</a:t>
            </a:r>
            <a:r>
              <a:rPr kumimoji="0" lang="en-US" sz="1800" b="0" i="0" u="none" strike="noStrike" kern="1200" cap="none" spc="0" normalizeH="0" baseline="0" noProof="0" dirty="0">
                <a:ln>
                  <a:noFill/>
                </a:ln>
                <a:solidFill>
                  <a:prstClr val="black"/>
                </a:solidFill>
                <a:effectLst/>
                <a:uLnTx/>
                <a:uFillTx/>
                <a:latin typeface="Calibri"/>
                <a:cs typeface="Arial"/>
              </a:rPr>
              <a:t>, and clinical uncertainty on the part of healthcare providers contribute to racial and ethnic disparities</a:t>
            </a:r>
          </a:p>
        </p:txBody>
      </p:sp>
    </p:spTree>
    <p:extLst>
      <p:ext uri="{BB962C8B-B14F-4D97-AF65-F5344CB8AC3E}">
        <p14:creationId xmlns:p14="http://schemas.microsoft.com/office/powerpoint/2010/main" val="200365290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4A9ACD16-FFE8-53BC-422B-8B12F109839C}"/>
              </a:ext>
            </a:extLst>
          </p:cNvPr>
          <p:cNvSpPr txBox="1">
            <a:spLocks/>
          </p:cNvSpPr>
          <p:nvPr/>
        </p:nvSpPr>
        <p:spPr>
          <a:xfrm>
            <a:off x="543827" y="28038"/>
            <a:ext cx="10972800" cy="691079"/>
          </a:xfrm>
          <a:prstGeom prst="rect">
            <a:avLst/>
          </a:prstGeom>
        </p:spPr>
        <p:txBody>
          <a:bodyPr vert="horz" lIns="91440" tIns="45720" rIns="91440" bIns="45720" rtlCol="0" anchor="t">
            <a:noAutofit/>
          </a:bodyPr>
          <a:lstStyle>
            <a:lvl1pPr algn="l" defTabSz="609585" rtl="0" eaLnBrk="1" latinLnBrk="0" hangingPunct="1">
              <a:spcBef>
                <a:spcPct val="0"/>
              </a:spcBef>
              <a:buNone/>
              <a:defRPr sz="5333" b="0" i="0" kern="1200">
                <a:solidFill>
                  <a:schemeClr val="tx1"/>
                </a:solidFill>
                <a:latin typeface="Arial"/>
                <a:ea typeface="+mj-ea"/>
                <a:cs typeface="Arial"/>
              </a:defRPr>
            </a:lvl1pPr>
          </a:lstStyle>
          <a:p>
            <a:r>
              <a:rPr lang="en-US" sz="4000" dirty="0">
                <a:solidFill>
                  <a:schemeClr val="bg1"/>
                </a:solidFill>
              </a:rPr>
              <a:t>WHAT IS </a:t>
            </a:r>
            <a:r>
              <a:rPr lang="en-US" sz="4000" b="1" dirty="0">
                <a:solidFill>
                  <a:schemeClr val="bg1"/>
                </a:solidFill>
              </a:rPr>
              <a:t>YOUR</a:t>
            </a:r>
            <a:r>
              <a:rPr lang="en-US" sz="4000" dirty="0">
                <a:solidFill>
                  <a:schemeClr val="bg1"/>
                </a:solidFill>
              </a:rPr>
              <a:t> WHY? (3S Framework)</a:t>
            </a:r>
          </a:p>
        </p:txBody>
      </p:sp>
      <p:graphicFrame>
        <p:nvGraphicFramePr>
          <p:cNvPr id="5" name="Diagram 4">
            <a:extLst>
              <a:ext uri="{FF2B5EF4-FFF2-40B4-BE49-F238E27FC236}">
                <a16:creationId xmlns:a16="http://schemas.microsoft.com/office/drawing/2014/main" id="{229B59B0-7A21-9433-0146-214F3926B3DE}"/>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3370685"/>
      </p:ext>
    </p:extLst>
  </p:cSld>
  <p:clrMapOvr>
    <a:masterClrMapping/>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31DE279-8BBC-BFB4-9CF9-1B264DC8C677}"/>
              </a:ext>
            </a:extLst>
          </p:cNvPr>
          <p:cNvGrpSpPr/>
          <p:nvPr/>
        </p:nvGrpSpPr>
        <p:grpSpPr>
          <a:xfrm>
            <a:off x="3820160" y="1153160"/>
            <a:ext cx="4551680" cy="4551680"/>
            <a:chOff x="-2225056" y="1558610"/>
            <a:chExt cx="4551680" cy="4551680"/>
          </a:xfrm>
        </p:grpSpPr>
        <p:sp>
          <p:nvSpPr>
            <p:cNvPr id="4" name="Partial Circle 3">
              <a:extLst>
                <a:ext uri="{FF2B5EF4-FFF2-40B4-BE49-F238E27FC236}">
                  <a16:creationId xmlns:a16="http://schemas.microsoft.com/office/drawing/2014/main" id="{2AE8122C-491D-04D1-7BCB-000730AD0B48}"/>
                </a:ext>
              </a:extLst>
            </p:cNvPr>
            <p:cNvSpPr/>
            <p:nvPr/>
          </p:nvSpPr>
          <p:spPr>
            <a:xfrm>
              <a:off x="-2225056" y="1558610"/>
              <a:ext cx="4551680" cy="4551680"/>
            </a:xfrm>
            <a:prstGeom prst="pie">
              <a:avLst>
                <a:gd name="adj1" fmla="val 1800000"/>
                <a:gd name="adj2" fmla="val 900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5" name="Partial Circle 4">
              <a:extLst>
                <a:ext uri="{FF2B5EF4-FFF2-40B4-BE49-F238E27FC236}">
                  <a16:creationId xmlns:a16="http://schemas.microsoft.com/office/drawing/2014/main" id="{CE345D40-3C17-A480-373D-E8308ABDEE8D}"/>
                </a:ext>
              </a:extLst>
            </p:cNvPr>
            <p:cNvSpPr txBox="1"/>
            <p:nvPr/>
          </p:nvSpPr>
          <p:spPr>
            <a:xfrm>
              <a:off x="-1141323" y="4511783"/>
              <a:ext cx="2438400" cy="1192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STRATEGY</a:t>
              </a:r>
            </a:p>
          </p:txBody>
        </p:sp>
      </p:grpSp>
      <p:sp>
        <p:nvSpPr>
          <p:cNvPr id="6" name="Arrow: Circular 5">
            <a:extLst>
              <a:ext uri="{FF2B5EF4-FFF2-40B4-BE49-F238E27FC236}">
                <a16:creationId xmlns:a16="http://schemas.microsoft.com/office/drawing/2014/main" id="{436B3715-2FB9-CEC3-251B-4CB4C7584031}"/>
              </a:ext>
            </a:extLst>
          </p:cNvPr>
          <p:cNvSpPr/>
          <p:nvPr/>
        </p:nvSpPr>
        <p:spPr>
          <a:xfrm>
            <a:off x="3538389" y="871389"/>
            <a:ext cx="5115221" cy="5115221"/>
          </a:xfrm>
          <a:prstGeom prst="circularArrow">
            <a:avLst>
              <a:gd name="adj1" fmla="val 5085"/>
              <a:gd name="adj2" fmla="val 327528"/>
              <a:gd name="adj3" fmla="val 8671970"/>
              <a:gd name="adj4" fmla="val 1800502"/>
              <a:gd name="adj5" fmla="val 5932"/>
            </a:avLst>
          </a:prstGeom>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a:lstStyle/>
          <a:p>
            <a:endParaRPr lang="en-US"/>
          </a:p>
        </p:txBody>
      </p:sp>
      <p:pic>
        <p:nvPicPr>
          <p:cNvPr id="7" name="Picture 2" descr="Image result for the diversity bonus">
            <a:extLst>
              <a:ext uri="{FF2B5EF4-FFF2-40B4-BE49-F238E27FC236}">
                <a16:creationId xmlns:a16="http://schemas.microsoft.com/office/drawing/2014/main" id="{37346ABF-5D48-05AE-18EF-97C978C72F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693" y="292100"/>
            <a:ext cx="2480907" cy="37447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people posing for a photo&#10;&#10;Description automatically generated">
            <a:extLst>
              <a:ext uri="{FF2B5EF4-FFF2-40B4-BE49-F238E27FC236}">
                <a16:creationId xmlns:a16="http://schemas.microsoft.com/office/drawing/2014/main" id="{75A799A9-EC70-6ACA-0332-72335309D859}"/>
              </a:ext>
            </a:extLst>
          </p:cNvPr>
          <p:cNvPicPr>
            <a:picLocks noChangeAspect="1"/>
          </p:cNvPicPr>
          <p:nvPr/>
        </p:nvPicPr>
        <p:blipFill>
          <a:blip r:embed="rId3"/>
          <a:stretch>
            <a:fillRect/>
          </a:stretch>
        </p:blipFill>
        <p:spPr>
          <a:xfrm>
            <a:off x="5744330" y="1137634"/>
            <a:ext cx="2475467" cy="1856600"/>
          </a:xfrm>
          <a:prstGeom prst="rect">
            <a:avLst/>
          </a:prstGeom>
        </p:spPr>
      </p:pic>
      <p:pic>
        <p:nvPicPr>
          <p:cNvPr id="24" name="Picture 23">
            <a:extLst>
              <a:ext uri="{FF2B5EF4-FFF2-40B4-BE49-F238E27FC236}">
                <a16:creationId xmlns:a16="http://schemas.microsoft.com/office/drawing/2014/main" id="{24DAF7DB-5B99-B05F-3357-BA65A3634D10}"/>
              </a:ext>
            </a:extLst>
          </p:cNvPr>
          <p:cNvPicPr>
            <a:picLocks noChangeAspect="1"/>
          </p:cNvPicPr>
          <p:nvPr/>
        </p:nvPicPr>
        <p:blipFill>
          <a:blip r:embed="rId4"/>
          <a:stretch>
            <a:fillRect/>
          </a:stretch>
        </p:blipFill>
        <p:spPr>
          <a:xfrm>
            <a:off x="8426026" y="3805566"/>
            <a:ext cx="3611272" cy="2883707"/>
          </a:xfrm>
          <a:prstGeom prst="rect">
            <a:avLst/>
          </a:prstGeom>
        </p:spPr>
      </p:pic>
      <p:pic>
        <p:nvPicPr>
          <p:cNvPr id="25" name="Picture 24" descr="A group of people on stage&#10;&#10;Description automatically generated with medium confidence">
            <a:extLst>
              <a:ext uri="{FF2B5EF4-FFF2-40B4-BE49-F238E27FC236}">
                <a16:creationId xmlns:a16="http://schemas.microsoft.com/office/drawing/2014/main" id="{4B5C1D91-B3AA-7254-E1DF-F33AA737C531}"/>
              </a:ext>
            </a:extLst>
          </p:cNvPr>
          <p:cNvPicPr>
            <a:picLocks noChangeAspect="1"/>
          </p:cNvPicPr>
          <p:nvPr/>
        </p:nvPicPr>
        <p:blipFill>
          <a:blip r:embed="rId5"/>
          <a:stretch>
            <a:fillRect/>
          </a:stretch>
        </p:blipFill>
        <p:spPr>
          <a:xfrm>
            <a:off x="8347058" y="722629"/>
            <a:ext cx="3844942" cy="2883707"/>
          </a:xfrm>
          <a:prstGeom prst="rect">
            <a:avLst/>
          </a:prstGeom>
        </p:spPr>
      </p:pic>
      <p:pic>
        <p:nvPicPr>
          <p:cNvPr id="28" name="Picture 6">
            <a:extLst>
              <a:ext uri="{FF2B5EF4-FFF2-40B4-BE49-F238E27FC236}">
                <a16:creationId xmlns:a16="http://schemas.microsoft.com/office/drawing/2014/main" id="{5D30594A-89EE-745B-4915-F6670904F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4780" y="275426"/>
            <a:ext cx="2856370" cy="16067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Image preview">
            <a:extLst>
              <a:ext uri="{FF2B5EF4-FFF2-40B4-BE49-F238E27FC236}">
                <a16:creationId xmlns:a16="http://schemas.microsoft.com/office/drawing/2014/main" id="{B22E3E50-C474-CE1A-33D2-8F8994AF26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337" y="4200958"/>
            <a:ext cx="2966989" cy="22252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Graphical user interface&#10;&#10;Description automatically generated">
            <a:extLst>
              <a:ext uri="{FF2B5EF4-FFF2-40B4-BE49-F238E27FC236}">
                <a16:creationId xmlns:a16="http://schemas.microsoft.com/office/drawing/2014/main" id="{4F21C788-8C56-1F4E-891D-5CC8B006F48A}"/>
              </a:ext>
            </a:extLst>
          </p:cNvPr>
          <p:cNvPicPr>
            <a:picLocks noChangeAspect="1"/>
          </p:cNvPicPr>
          <p:nvPr/>
        </p:nvPicPr>
        <p:blipFill rotWithShape="1">
          <a:blip r:embed="rId8"/>
          <a:srcRect l="20833" t="10542" r="16988" b="19658"/>
          <a:stretch/>
        </p:blipFill>
        <p:spPr bwMode="auto">
          <a:xfrm>
            <a:off x="2798950" y="1968161"/>
            <a:ext cx="2614121" cy="16506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6645216"/>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80D0-E2A5-AC20-5BAA-8457A26E207D}"/>
              </a:ext>
            </a:extLst>
          </p:cNvPr>
          <p:cNvSpPr>
            <a:spLocks noGrp="1"/>
          </p:cNvSpPr>
          <p:nvPr>
            <p:ph type="title"/>
          </p:nvPr>
        </p:nvSpPr>
        <p:spPr>
          <a:xfrm>
            <a:off x="217714" y="0"/>
            <a:ext cx="10972800" cy="691079"/>
          </a:xfrm>
        </p:spPr>
        <p:txBody>
          <a:bodyPr>
            <a:normAutofit fontScale="90000"/>
          </a:bodyPr>
          <a:lstStyle/>
          <a:p>
            <a:r>
              <a:rPr lang="en-US" dirty="0">
                <a:solidFill>
                  <a:schemeClr val="bg1"/>
                </a:solidFill>
              </a:rPr>
              <a:t>“STRATEGY” </a:t>
            </a:r>
          </a:p>
        </p:txBody>
      </p:sp>
      <p:sp>
        <p:nvSpPr>
          <p:cNvPr id="4" name="TextBox 3">
            <a:extLst>
              <a:ext uri="{FF2B5EF4-FFF2-40B4-BE49-F238E27FC236}">
                <a16:creationId xmlns:a16="http://schemas.microsoft.com/office/drawing/2014/main" id="{99F12CBE-7711-6EDB-977F-9C07CF421333}"/>
              </a:ext>
            </a:extLst>
          </p:cNvPr>
          <p:cNvSpPr txBox="1"/>
          <p:nvPr/>
        </p:nvSpPr>
        <p:spPr>
          <a:xfrm>
            <a:off x="8928102" y="2042346"/>
            <a:ext cx="326389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Posterama" panose="020B0504020200020000" pitchFamily="34" charset="0"/>
                <a:cs typeface="Posterama" panose="020B0504020200020000" pitchFamily="34" charset="0"/>
              </a:rPr>
              <a:t>“We can’t solve problems by using the same kind of thinking we used when we created them.”</a:t>
            </a:r>
          </a:p>
        </p:txBody>
      </p:sp>
      <p:pic>
        <p:nvPicPr>
          <p:cNvPr id="6" name="Picture 5">
            <a:extLst>
              <a:ext uri="{FF2B5EF4-FFF2-40B4-BE49-F238E27FC236}">
                <a16:creationId xmlns:a16="http://schemas.microsoft.com/office/drawing/2014/main" id="{3E0C6FB5-239D-92FD-9098-8E6E2F24400C}"/>
              </a:ext>
            </a:extLst>
          </p:cNvPr>
          <p:cNvPicPr>
            <a:picLocks noChangeAspect="1"/>
          </p:cNvPicPr>
          <p:nvPr/>
        </p:nvPicPr>
        <p:blipFill rotWithShape="1">
          <a:blip r:embed="rId2"/>
          <a:srcRect l="13095" t="23492" r="52753" b="11746"/>
          <a:stretch/>
        </p:blipFill>
        <p:spPr>
          <a:xfrm>
            <a:off x="217714" y="1208314"/>
            <a:ext cx="4163784" cy="4441371"/>
          </a:xfrm>
          <a:prstGeom prst="rect">
            <a:avLst/>
          </a:prstGeom>
        </p:spPr>
      </p:pic>
      <p:sp>
        <p:nvSpPr>
          <p:cNvPr id="7" name="TextBox 6">
            <a:extLst>
              <a:ext uri="{FF2B5EF4-FFF2-40B4-BE49-F238E27FC236}">
                <a16:creationId xmlns:a16="http://schemas.microsoft.com/office/drawing/2014/main" id="{B1713CF5-6DD8-7A76-BA21-73291149A0B7}"/>
              </a:ext>
            </a:extLst>
          </p:cNvPr>
          <p:cNvSpPr txBox="1"/>
          <p:nvPr/>
        </p:nvSpPr>
        <p:spPr>
          <a:xfrm>
            <a:off x="217714" y="5886604"/>
            <a:ext cx="111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cs typeface="Arial"/>
              </a:rPr>
              <a:t>Objective</a:t>
            </a:r>
          </a:p>
        </p:txBody>
      </p:sp>
      <p:sp>
        <p:nvSpPr>
          <p:cNvPr id="8" name="TextBox 7">
            <a:extLst>
              <a:ext uri="{FF2B5EF4-FFF2-40B4-BE49-F238E27FC236}">
                <a16:creationId xmlns:a16="http://schemas.microsoft.com/office/drawing/2014/main" id="{9B9C2686-0C43-6FC4-26D7-2250EBE03194}"/>
              </a:ext>
            </a:extLst>
          </p:cNvPr>
          <p:cNvSpPr txBox="1"/>
          <p:nvPr/>
        </p:nvSpPr>
        <p:spPr>
          <a:xfrm>
            <a:off x="3098800" y="5881859"/>
            <a:ext cx="111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cs typeface="Arial"/>
              </a:rPr>
              <a:t>Action</a:t>
            </a:r>
          </a:p>
        </p:txBody>
      </p:sp>
      <p:cxnSp>
        <p:nvCxnSpPr>
          <p:cNvPr id="10" name="Straight Arrow Connector 9">
            <a:extLst>
              <a:ext uri="{FF2B5EF4-FFF2-40B4-BE49-F238E27FC236}">
                <a16:creationId xmlns:a16="http://schemas.microsoft.com/office/drawing/2014/main" id="{FD1963BE-BBB6-E0E3-D143-885ADA95744D}"/>
              </a:ext>
            </a:extLst>
          </p:cNvPr>
          <p:cNvCxnSpPr>
            <a:stCxn id="7" idx="3"/>
          </p:cNvCxnSpPr>
          <p:nvPr/>
        </p:nvCxnSpPr>
        <p:spPr>
          <a:xfrm>
            <a:off x="1335314" y="6071270"/>
            <a:ext cx="176348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E5630632-95FA-04B5-2B35-9B39A2275F42}"/>
              </a:ext>
            </a:extLst>
          </p:cNvPr>
          <p:cNvPicPr>
            <a:picLocks noChangeAspect="1"/>
          </p:cNvPicPr>
          <p:nvPr/>
        </p:nvPicPr>
        <p:blipFill rotWithShape="1">
          <a:blip r:embed="rId3"/>
          <a:srcRect l="12643" t="15238" r="53205" b="26285"/>
          <a:stretch/>
        </p:blipFill>
        <p:spPr>
          <a:xfrm>
            <a:off x="4381498" y="1521821"/>
            <a:ext cx="4163785" cy="4010298"/>
          </a:xfrm>
          <a:prstGeom prst="rect">
            <a:avLst/>
          </a:prstGeom>
        </p:spPr>
      </p:pic>
      <p:sp>
        <p:nvSpPr>
          <p:cNvPr id="13" name="TextBox 12">
            <a:extLst>
              <a:ext uri="{FF2B5EF4-FFF2-40B4-BE49-F238E27FC236}">
                <a16:creationId xmlns:a16="http://schemas.microsoft.com/office/drawing/2014/main" id="{A55AF89D-42CA-79CC-D5A2-C025971177D0}"/>
              </a:ext>
            </a:extLst>
          </p:cNvPr>
          <p:cNvSpPr txBox="1"/>
          <p:nvPr/>
        </p:nvSpPr>
        <p:spPr>
          <a:xfrm>
            <a:off x="4483098" y="5378773"/>
            <a:ext cx="51909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2828"/>
                </a:solidFill>
                <a:effectLst/>
                <a:uLnTx/>
                <a:uFillTx/>
                <a:latin typeface="GT America"/>
                <a:cs typeface="Arial"/>
              </a:rPr>
              <a:t>Error #1: Not understanding the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cs typeface="Arial"/>
            </a:endParaRPr>
          </a:p>
        </p:txBody>
      </p:sp>
      <p:sp>
        <p:nvSpPr>
          <p:cNvPr id="15" name="TextBox 14">
            <a:extLst>
              <a:ext uri="{FF2B5EF4-FFF2-40B4-BE49-F238E27FC236}">
                <a16:creationId xmlns:a16="http://schemas.microsoft.com/office/drawing/2014/main" id="{CDB0ACC3-2B0D-61A7-DDE3-6D9A54764E1F}"/>
              </a:ext>
            </a:extLst>
          </p:cNvPr>
          <p:cNvSpPr txBox="1"/>
          <p:nvPr/>
        </p:nvSpPr>
        <p:spPr>
          <a:xfrm>
            <a:off x="4467134" y="5701938"/>
            <a:ext cx="68038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2828"/>
                </a:solidFill>
                <a:effectLst/>
                <a:uLnTx/>
                <a:uFillTx/>
                <a:latin typeface="GT America"/>
                <a:cs typeface="Arial"/>
              </a:rPr>
              <a:t>Error #2: Not understanding the organization’s capabilities.</a:t>
            </a:r>
          </a:p>
        </p:txBody>
      </p:sp>
      <p:sp>
        <p:nvSpPr>
          <p:cNvPr id="17" name="TextBox 16">
            <a:extLst>
              <a:ext uri="{FF2B5EF4-FFF2-40B4-BE49-F238E27FC236}">
                <a16:creationId xmlns:a16="http://schemas.microsoft.com/office/drawing/2014/main" id="{3D4F849E-8370-56F8-D3E0-9B30EE66E2F8}"/>
              </a:ext>
            </a:extLst>
          </p:cNvPr>
          <p:cNvSpPr txBox="1"/>
          <p:nvPr/>
        </p:nvSpPr>
        <p:spPr>
          <a:xfrm>
            <a:off x="4483098" y="6025103"/>
            <a:ext cx="62440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2828"/>
                </a:solidFill>
                <a:effectLst/>
                <a:uLnTx/>
                <a:uFillTx/>
                <a:latin typeface="GT America"/>
                <a:cs typeface="Arial"/>
              </a:rPr>
              <a:t>Error #3: Not understanding the immovable pressures.</a:t>
            </a:r>
          </a:p>
        </p:txBody>
      </p:sp>
      <p:sp>
        <p:nvSpPr>
          <p:cNvPr id="19" name="TextBox 18">
            <a:extLst>
              <a:ext uri="{FF2B5EF4-FFF2-40B4-BE49-F238E27FC236}">
                <a16:creationId xmlns:a16="http://schemas.microsoft.com/office/drawing/2014/main" id="{1E897DE1-4885-DE58-8DB8-423D856E8F06}"/>
              </a:ext>
            </a:extLst>
          </p:cNvPr>
          <p:cNvSpPr txBox="1"/>
          <p:nvPr/>
        </p:nvSpPr>
        <p:spPr>
          <a:xfrm>
            <a:off x="4499062" y="6348268"/>
            <a:ext cx="62440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2828"/>
                </a:solidFill>
                <a:effectLst/>
                <a:uLnTx/>
                <a:uFillTx/>
                <a:latin typeface="GT America"/>
                <a:cs typeface="Arial"/>
              </a:rPr>
              <a:t>Error #4: Not understanding the cultural landscape.</a:t>
            </a:r>
          </a:p>
        </p:txBody>
      </p:sp>
      <p:sp>
        <p:nvSpPr>
          <p:cNvPr id="20" name="TextBox 19">
            <a:extLst>
              <a:ext uri="{FF2B5EF4-FFF2-40B4-BE49-F238E27FC236}">
                <a16:creationId xmlns:a16="http://schemas.microsoft.com/office/drawing/2014/main" id="{ED6D02D6-4693-866C-AB91-6D4A7A8CF170}"/>
              </a:ext>
            </a:extLst>
          </p:cNvPr>
          <p:cNvSpPr txBox="1"/>
          <p:nvPr/>
        </p:nvSpPr>
        <p:spPr>
          <a:xfrm>
            <a:off x="1714502" y="5701938"/>
            <a:ext cx="111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cs typeface="Arial"/>
              </a:rPr>
              <a:t>Strategy</a:t>
            </a:r>
          </a:p>
        </p:txBody>
      </p:sp>
      <p:pic>
        <p:nvPicPr>
          <p:cNvPr id="2050" name="Picture 2" descr="Albert Einstein: Biography, Physicist, Mathematician">
            <a:extLst>
              <a:ext uri="{FF2B5EF4-FFF2-40B4-BE49-F238E27FC236}">
                <a16:creationId xmlns:a16="http://schemas.microsoft.com/office/drawing/2014/main" id="{24FB9A52-1963-4F1F-F96A-AF14D7A4F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2090" y="4061622"/>
            <a:ext cx="1501685" cy="112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85106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fade">
                                      <p:cBhvr>
                                        <p:cTn id="4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3" grpId="0"/>
      <p:bldP spid="15" grpId="0"/>
      <p:bldP spid="17"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4A9ACD16-FFE8-53BC-422B-8B12F109839C}"/>
              </a:ext>
            </a:extLst>
          </p:cNvPr>
          <p:cNvSpPr txBox="1">
            <a:spLocks/>
          </p:cNvSpPr>
          <p:nvPr/>
        </p:nvSpPr>
        <p:spPr>
          <a:xfrm>
            <a:off x="543827" y="28038"/>
            <a:ext cx="10972800" cy="691079"/>
          </a:xfrm>
          <a:prstGeom prst="rect">
            <a:avLst/>
          </a:prstGeom>
        </p:spPr>
        <p:txBody>
          <a:bodyPr vert="horz" lIns="91440" tIns="45720" rIns="91440" bIns="45720" rtlCol="0" anchor="t">
            <a:noAutofit/>
          </a:bodyPr>
          <a:lstStyle>
            <a:lvl1pPr algn="l" defTabSz="609585" rtl="0" eaLnBrk="1" latinLnBrk="0" hangingPunct="1">
              <a:spcBef>
                <a:spcPct val="0"/>
              </a:spcBef>
              <a:buNone/>
              <a:defRPr sz="5333" b="0" i="0" kern="1200">
                <a:solidFill>
                  <a:schemeClr val="tx1"/>
                </a:solidFill>
                <a:latin typeface="Arial"/>
                <a:ea typeface="+mj-ea"/>
                <a:cs typeface="Arial"/>
              </a:defRPr>
            </a:lvl1pPr>
          </a:lstStyle>
          <a:p>
            <a:r>
              <a:rPr lang="en-US" sz="4000" dirty="0">
                <a:solidFill>
                  <a:schemeClr val="bg1"/>
                </a:solidFill>
              </a:rPr>
              <a:t>WHAT IS </a:t>
            </a:r>
            <a:r>
              <a:rPr lang="en-US" sz="4000" b="1" dirty="0">
                <a:solidFill>
                  <a:schemeClr val="bg1"/>
                </a:solidFill>
              </a:rPr>
              <a:t>YOUR</a:t>
            </a:r>
            <a:r>
              <a:rPr lang="en-US" sz="4000" dirty="0">
                <a:solidFill>
                  <a:schemeClr val="bg1"/>
                </a:solidFill>
              </a:rPr>
              <a:t> WHY? (3S Framework)</a:t>
            </a:r>
          </a:p>
        </p:txBody>
      </p:sp>
      <p:graphicFrame>
        <p:nvGraphicFramePr>
          <p:cNvPr id="5" name="Diagram 4">
            <a:extLst>
              <a:ext uri="{FF2B5EF4-FFF2-40B4-BE49-F238E27FC236}">
                <a16:creationId xmlns:a16="http://schemas.microsoft.com/office/drawing/2014/main" id="{229B59B0-7A21-9433-0146-214F3926B3DE}"/>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062975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6A1122-6CBA-0FC8-EF0F-32B144F1711F}"/>
              </a:ext>
            </a:extLst>
          </p:cNvPr>
          <p:cNvGrpSpPr/>
          <p:nvPr/>
        </p:nvGrpSpPr>
        <p:grpSpPr>
          <a:xfrm>
            <a:off x="6639560" y="1153159"/>
            <a:ext cx="4551680" cy="4551680"/>
            <a:chOff x="4063978" y="433506"/>
            <a:chExt cx="4551680" cy="4551680"/>
          </a:xfrm>
        </p:grpSpPr>
        <p:sp>
          <p:nvSpPr>
            <p:cNvPr id="4" name="Partial Circle 3">
              <a:extLst>
                <a:ext uri="{FF2B5EF4-FFF2-40B4-BE49-F238E27FC236}">
                  <a16:creationId xmlns:a16="http://schemas.microsoft.com/office/drawing/2014/main" id="{33231E02-75A8-111B-9F97-006A99390EFE}"/>
                </a:ext>
              </a:extLst>
            </p:cNvPr>
            <p:cNvSpPr/>
            <p:nvPr/>
          </p:nvSpPr>
          <p:spPr>
            <a:xfrm>
              <a:off x="4063978" y="433506"/>
              <a:ext cx="4551680" cy="4551680"/>
            </a:xfrm>
            <a:prstGeom prst="pie">
              <a:avLst>
                <a:gd name="adj1" fmla="val 16200000"/>
                <a:gd name="adj2" fmla="val 180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5" name="Partial Circle 4">
              <a:extLst>
                <a:ext uri="{FF2B5EF4-FFF2-40B4-BE49-F238E27FC236}">
                  <a16:creationId xmlns:a16="http://schemas.microsoft.com/office/drawing/2014/main" id="{AC93368F-FC4C-2EAF-41DA-8CF9955435D2}"/>
                </a:ext>
              </a:extLst>
            </p:cNvPr>
            <p:cNvSpPr txBox="1"/>
            <p:nvPr/>
          </p:nvSpPr>
          <p:spPr>
            <a:xfrm>
              <a:off x="6462822" y="1398029"/>
              <a:ext cx="1625600" cy="1354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SYSTEM</a:t>
              </a:r>
            </a:p>
          </p:txBody>
        </p:sp>
      </p:grpSp>
      <p:sp>
        <p:nvSpPr>
          <p:cNvPr id="6" name="Arrow: Circular 5">
            <a:extLst>
              <a:ext uri="{FF2B5EF4-FFF2-40B4-BE49-F238E27FC236}">
                <a16:creationId xmlns:a16="http://schemas.microsoft.com/office/drawing/2014/main" id="{B334C0CA-D7E3-F60B-A052-F9390D7D1B13}"/>
              </a:ext>
            </a:extLst>
          </p:cNvPr>
          <p:cNvSpPr/>
          <p:nvPr/>
        </p:nvSpPr>
        <p:spPr>
          <a:xfrm>
            <a:off x="6357789" y="769789"/>
            <a:ext cx="5115221" cy="5115221"/>
          </a:xfrm>
          <a:prstGeom prst="circularArrow">
            <a:avLst>
              <a:gd name="adj1" fmla="val 5085"/>
              <a:gd name="adj2" fmla="val 327528"/>
              <a:gd name="adj3" fmla="val 1472472"/>
              <a:gd name="adj4" fmla="val 16199432"/>
              <a:gd name="adj5" fmla="val 5932"/>
            </a:avLst>
          </a:prstGeom>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a:lstStyle/>
          <a:p>
            <a:endParaRPr lang="en-US"/>
          </a:p>
        </p:txBody>
      </p:sp>
      <p:pic>
        <p:nvPicPr>
          <p:cNvPr id="7" name="Picture 6" descr="People gathered outside the Duke University Medical Center, circa 1930. Image from the Duke University Medical Center Archives.">
            <a:extLst>
              <a:ext uri="{FF2B5EF4-FFF2-40B4-BE49-F238E27FC236}">
                <a16:creationId xmlns:a16="http://schemas.microsoft.com/office/drawing/2014/main" id="{016B7AB9-FA41-C0DD-6647-47990EAC2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3" y="288881"/>
            <a:ext cx="5774750" cy="45163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researchblog.duke.edu/wp-content/uploads/2020/09/Screen-Shot-2020-09-22-at-12.18.38-PM-1024x640.png">
            <a:extLst>
              <a:ext uri="{FF2B5EF4-FFF2-40B4-BE49-F238E27FC236}">
                <a16:creationId xmlns:a16="http://schemas.microsoft.com/office/drawing/2014/main" id="{DC092D4A-0636-1DC8-03E1-E0104AD0D3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40" t="8721" r="18580" b="15020"/>
          <a:stretch/>
        </p:blipFill>
        <p:spPr bwMode="auto">
          <a:xfrm>
            <a:off x="4928508" y="2143081"/>
            <a:ext cx="3883170" cy="28703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James Buchanan Duke (1856-1925)">
            <a:extLst>
              <a:ext uri="{FF2B5EF4-FFF2-40B4-BE49-F238E27FC236}">
                <a16:creationId xmlns:a16="http://schemas.microsoft.com/office/drawing/2014/main" id="{AAFC0CD4-E54E-80E5-3D8A-74CA437CD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895" y="290389"/>
            <a:ext cx="1401083" cy="1759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researchblog.duke.edu/wp-content/uploads/2020/09/screen_shot_2020_09__28EBp-1024x640.jpg">
            <a:extLst>
              <a:ext uri="{FF2B5EF4-FFF2-40B4-BE49-F238E27FC236}">
                <a16:creationId xmlns:a16="http://schemas.microsoft.com/office/drawing/2014/main" id="{B59AE610-B475-8E14-A0ED-FEFA458352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68" t="6890" r="28639" b="3473"/>
          <a:stretch/>
        </p:blipFill>
        <p:spPr bwMode="auto">
          <a:xfrm>
            <a:off x="1506692" y="3472348"/>
            <a:ext cx="2477738" cy="32287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bele Quad Renovation Project Begins March 27 | Duke Today">
            <a:extLst>
              <a:ext uri="{FF2B5EF4-FFF2-40B4-BE49-F238E27FC236}">
                <a16:creationId xmlns:a16="http://schemas.microsoft.com/office/drawing/2014/main" id="{7814B3AF-35BF-7896-850D-4FA88E73D7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59050"/>
            <a:ext cx="8811678" cy="34552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ke University Health System Achieves Magnet Recognition | Duke Health">
            <a:extLst>
              <a:ext uri="{FF2B5EF4-FFF2-40B4-BE49-F238E27FC236}">
                <a16:creationId xmlns:a16="http://schemas.microsoft.com/office/drawing/2014/main" id="{0D57251C-3283-56E9-9038-E93D35EC65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63" y="1"/>
            <a:ext cx="8797715" cy="33856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AB466611-06D0-3446-93D3-301D142D134A}"/>
              </a:ext>
            </a:extLst>
          </p:cNvPr>
          <p:cNvSpPr/>
          <p:nvPr/>
        </p:nvSpPr>
        <p:spPr>
          <a:xfrm>
            <a:off x="1795552" y="2376670"/>
            <a:ext cx="6286500" cy="182287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rPr>
              <a:t>Are there policies that our systems have in place TODAY that are causing harms that won’t be recognized until TOMORROW?</a:t>
            </a:r>
          </a:p>
        </p:txBody>
      </p:sp>
    </p:spTree>
    <p:extLst>
      <p:ext uri="{BB962C8B-B14F-4D97-AF65-F5344CB8AC3E}">
        <p14:creationId xmlns:p14="http://schemas.microsoft.com/office/powerpoint/2010/main" val="2820246007"/>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076"/>
                                        </p:tgtEl>
                                      </p:cBhvr>
                                    </p:animEffect>
                                    <p:set>
                                      <p:cBhvr>
                                        <p:cTn id="7" dur="1" fill="hold">
                                          <p:stCondLst>
                                            <p:cond delay="499"/>
                                          </p:stCondLst>
                                        </p:cTn>
                                        <p:tgtEl>
                                          <p:spTgt spid="3076"/>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3078"/>
                                        </p:tgtEl>
                                      </p:cBhvr>
                                    </p:animEffect>
                                    <p:set>
                                      <p:cBhvr>
                                        <p:cTn id="10" dur="1" fill="hold">
                                          <p:stCondLst>
                                            <p:cond delay="499"/>
                                          </p:stCondLst>
                                        </p:cTn>
                                        <p:tgtEl>
                                          <p:spTgt spid="307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8336-B878-663D-D9D4-C1C22E6D9284}"/>
              </a:ext>
            </a:extLst>
          </p:cNvPr>
          <p:cNvSpPr>
            <a:spLocks noGrp="1"/>
          </p:cNvSpPr>
          <p:nvPr>
            <p:ph type="title"/>
          </p:nvPr>
        </p:nvSpPr>
        <p:spPr>
          <a:xfrm>
            <a:off x="449023" y="0"/>
            <a:ext cx="10972800" cy="691079"/>
          </a:xfrm>
        </p:spPr>
        <p:txBody>
          <a:bodyPr>
            <a:normAutofit fontScale="90000"/>
          </a:bodyPr>
          <a:lstStyle/>
          <a:p>
            <a:r>
              <a:rPr lang="en-US" b="1" cap="all" dirty="0">
                <a:solidFill>
                  <a:schemeClr val="bg1"/>
                </a:solidFill>
              </a:rPr>
              <a:t>Economic Benefits</a:t>
            </a:r>
          </a:p>
        </p:txBody>
      </p:sp>
      <p:pic>
        <p:nvPicPr>
          <p:cNvPr id="10" name="Picture 9"/>
          <p:cNvPicPr>
            <a:picLocks noChangeAspect="1"/>
          </p:cNvPicPr>
          <p:nvPr/>
        </p:nvPicPr>
        <p:blipFill rotWithShape="1">
          <a:blip r:embed="rId2"/>
          <a:srcRect l="23752" t="16643" r="25196" b="22464"/>
          <a:stretch/>
        </p:blipFill>
        <p:spPr>
          <a:xfrm>
            <a:off x="2877879" y="843257"/>
            <a:ext cx="8827531" cy="5922585"/>
          </a:xfrm>
          <a:prstGeom prst="rect">
            <a:avLst/>
          </a:prstGeom>
        </p:spPr>
      </p:pic>
      <p:sp>
        <p:nvSpPr>
          <p:cNvPr id="5" name="AutoShape 4" descr="McKinsey and Compa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Global management consulting | McKinsey &amp; Company">
            <a:extLst>
              <a:ext uri="{FF2B5EF4-FFF2-40B4-BE49-F238E27FC236}">
                <a16:creationId xmlns:a16="http://schemas.microsoft.com/office/drawing/2014/main" id="{C4D9A88D-1680-482B-3707-5467AD3C3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02" y="4452456"/>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39458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950200" y="6400800"/>
            <a:ext cx="2717800" cy="209550"/>
          </a:xfrm>
        </p:spPr>
      </p:pic>
      <p:pic>
        <p:nvPicPr>
          <p:cNvPr id="1026" name="Picture 2" descr="News in Brief: Charlottesville Named One of America's 'Happiest Pla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463" y="443883"/>
            <a:ext cx="7473107" cy="498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471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EC71654-96A5-4280-94F3-931C61A9F92C}" type="slidenum">
              <a:rPr lang="en-US" noProof="0" smtClean="0"/>
              <a:pPr/>
              <a:t>30</a:t>
            </a:fld>
            <a:endParaRPr lang="en-US" noProof="0" dirty="0"/>
          </a:p>
        </p:txBody>
      </p:sp>
      <p:pic>
        <p:nvPicPr>
          <p:cNvPr id="8" name="Picture 7"/>
          <p:cNvPicPr>
            <a:picLocks noChangeAspect="1"/>
          </p:cNvPicPr>
          <p:nvPr/>
        </p:nvPicPr>
        <p:blipFill rotWithShape="1">
          <a:blip r:embed="rId2"/>
          <a:srcRect l="30540" t="36997" r="31417" b="13102"/>
          <a:stretch/>
        </p:blipFill>
        <p:spPr>
          <a:xfrm>
            <a:off x="7045843" y="233916"/>
            <a:ext cx="5146157" cy="3796932"/>
          </a:xfrm>
          <a:prstGeom prst="rect">
            <a:avLst/>
          </a:prstGeom>
        </p:spPr>
      </p:pic>
      <p:pic>
        <p:nvPicPr>
          <p:cNvPr id="9" name="Picture 8"/>
          <p:cNvPicPr>
            <a:picLocks noChangeAspect="1"/>
          </p:cNvPicPr>
          <p:nvPr/>
        </p:nvPicPr>
        <p:blipFill rotWithShape="1">
          <a:blip r:embed="rId3"/>
          <a:srcRect l="36344" t="25760" r="28527" b="24136"/>
          <a:stretch/>
        </p:blipFill>
        <p:spPr>
          <a:xfrm>
            <a:off x="1839951" y="922892"/>
            <a:ext cx="3646276" cy="2925339"/>
          </a:xfrm>
          <a:prstGeom prst="rect">
            <a:avLst/>
          </a:prstGeom>
        </p:spPr>
      </p:pic>
      <p:pic>
        <p:nvPicPr>
          <p:cNvPr id="10" name="Picture 9"/>
          <p:cNvPicPr>
            <a:picLocks noChangeAspect="1"/>
          </p:cNvPicPr>
          <p:nvPr/>
        </p:nvPicPr>
        <p:blipFill rotWithShape="1">
          <a:blip r:embed="rId4"/>
          <a:srcRect l="33795" t="38811" r="32257" b="44973"/>
          <a:stretch/>
        </p:blipFill>
        <p:spPr>
          <a:xfrm>
            <a:off x="672790" y="3837336"/>
            <a:ext cx="7267439" cy="2227284"/>
          </a:xfrm>
          <a:prstGeom prst="rect">
            <a:avLst/>
          </a:prstGeom>
          <a:ln w="38100">
            <a:solidFill>
              <a:srgbClr val="C00000"/>
            </a:solidFill>
          </a:ln>
        </p:spPr>
      </p:pic>
      <p:pic>
        <p:nvPicPr>
          <p:cNvPr id="2052" name="Picture 4" descr="The Advisory Board S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837" y="4030848"/>
            <a:ext cx="2397051" cy="66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71048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0E17B-7B1D-664F-BC02-E4C4337F1C3A}"/>
              </a:ext>
            </a:extLst>
          </p:cNvPr>
          <p:cNvPicPr>
            <a:picLocks noChangeAspect="1"/>
          </p:cNvPicPr>
          <p:nvPr/>
        </p:nvPicPr>
        <p:blipFill rotWithShape="1">
          <a:blip r:embed="rId2"/>
          <a:srcRect l="6656" t="6666" r="6063" b="11000"/>
          <a:stretch/>
        </p:blipFill>
        <p:spPr>
          <a:xfrm>
            <a:off x="775335" y="91440"/>
            <a:ext cx="10641330" cy="5646420"/>
          </a:xfrm>
          <a:prstGeom prst="rect">
            <a:avLst/>
          </a:prstGeom>
        </p:spPr>
      </p:pic>
      <p:pic>
        <p:nvPicPr>
          <p:cNvPr id="5" name="Picture 4">
            <a:extLst>
              <a:ext uri="{FF2B5EF4-FFF2-40B4-BE49-F238E27FC236}">
                <a16:creationId xmlns:a16="http://schemas.microsoft.com/office/drawing/2014/main" id="{DFD9F862-ABC3-9E73-70DD-90277D93E56B}"/>
              </a:ext>
            </a:extLst>
          </p:cNvPr>
          <p:cNvPicPr>
            <a:picLocks noChangeAspect="1"/>
          </p:cNvPicPr>
          <p:nvPr/>
        </p:nvPicPr>
        <p:blipFill rotWithShape="1">
          <a:blip r:embed="rId3"/>
          <a:srcRect l="6563" t="62668" r="6156" b="23082"/>
          <a:stretch/>
        </p:blipFill>
        <p:spPr>
          <a:xfrm>
            <a:off x="960120" y="5686425"/>
            <a:ext cx="10641330" cy="977265"/>
          </a:xfrm>
          <a:prstGeom prst="rect">
            <a:avLst/>
          </a:prstGeom>
        </p:spPr>
      </p:pic>
    </p:spTree>
    <p:extLst>
      <p:ext uri="{BB962C8B-B14F-4D97-AF65-F5344CB8AC3E}">
        <p14:creationId xmlns:p14="http://schemas.microsoft.com/office/powerpoint/2010/main" val="29917513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31B10BD9-48DF-44FE-8928-0A0E1F95920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801" r="20801"/>
          <a:stretch>
            <a:fillRect/>
          </a:stretch>
        </p:blipFill>
        <p:spPr>
          <a:xfrm>
            <a:off x="5924550" y="633413"/>
            <a:ext cx="5632450" cy="5591175"/>
          </a:xfrm>
        </p:spPr>
      </p:pic>
      <p:sp>
        <p:nvSpPr>
          <p:cNvPr id="8" name="Rectangle: Rounded Corners 7">
            <a:extLst>
              <a:ext uri="{FF2B5EF4-FFF2-40B4-BE49-F238E27FC236}">
                <a16:creationId xmlns:a16="http://schemas.microsoft.com/office/drawing/2014/main" id="{8C44CDBC-7679-4A0F-A11E-29C49F1EC500}"/>
              </a:ext>
            </a:extLst>
          </p:cNvPr>
          <p:cNvSpPr/>
          <p:nvPr/>
        </p:nvSpPr>
        <p:spPr>
          <a:xfrm>
            <a:off x="1353075" y="2101113"/>
            <a:ext cx="1567543" cy="914400"/>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Health</a:t>
            </a:r>
          </a:p>
          <a:p>
            <a:pPr algn="ctr"/>
            <a:r>
              <a:rPr lang="en-US" dirty="0"/>
              <a:t>Disparities</a:t>
            </a:r>
          </a:p>
        </p:txBody>
      </p:sp>
      <p:sp>
        <p:nvSpPr>
          <p:cNvPr id="9" name="Rectangle: Rounded Corners 8">
            <a:extLst>
              <a:ext uri="{FF2B5EF4-FFF2-40B4-BE49-F238E27FC236}">
                <a16:creationId xmlns:a16="http://schemas.microsoft.com/office/drawing/2014/main" id="{BBFBA315-7FBC-4171-87A0-D673B5D414A0}"/>
              </a:ext>
            </a:extLst>
          </p:cNvPr>
          <p:cNvSpPr/>
          <p:nvPr/>
        </p:nvSpPr>
        <p:spPr>
          <a:xfrm>
            <a:off x="1315888" y="4379118"/>
            <a:ext cx="1788355"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 Determinants of Health</a:t>
            </a:r>
          </a:p>
        </p:txBody>
      </p:sp>
      <p:sp>
        <p:nvSpPr>
          <p:cNvPr id="10" name="Oval 9">
            <a:extLst>
              <a:ext uri="{FF2B5EF4-FFF2-40B4-BE49-F238E27FC236}">
                <a16:creationId xmlns:a16="http://schemas.microsoft.com/office/drawing/2014/main" id="{3DE69D5B-65A1-402F-B561-5E21CDBB20BF}"/>
              </a:ext>
            </a:extLst>
          </p:cNvPr>
          <p:cNvSpPr/>
          <p:nvPr/>
        </p:nvSpPr>
        <p:spPr>
          <a:xfrm>
            <a:off x="3078884" y="1914905"/>
            <a:ext cx="2179596" cy="1157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Issues of Retention &amp; Recruitment </a:t>
            </a:r>
          </a:p>
        </p:txBody>
      </p:sp>
      <p:sp>
        <p:nvSpPr>
          <p:cNvPr id="11" name="Hexagon 10">
            <a:extLst>
              <a:ext uri="{FF2B5EF4-FFF2-40B4-BE49-F238E27FC236}">
                <a16:creationId xmlns:a16="http://schemas.microsoft.com/office/drawing/2014/main" id="{FDC0BA43-069D-470A-97E9-1E8832B1769A}"/>
              </a:ext>
            </a:extLst>
          </p:cNvPr>
          <p:cNvSpPr/>
          <p:nvPr/>
        </p:nvSpPr>
        <p:spPr>
          <a:xfrm>
            <a:off x="3429109" y="3247302"/>
            <a:ext cx="2152173" cy="907610"/>
          </a:xfrm>
          <a:prstGeom prst="hex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Threats to Culture</a:t>
            </a:r>
          </a:p>
        </p:txBody>
      </p:sp>
      <p:sp>
        <p:nvSpPr>
          <p:cNvPr id="12" name="Diamond 11">
            <a:extLst>
              <a:ext uri="{FF2B5EF4-FFF2-40B4-BE49-F238E27FC236}">
                <a16:creationId xmlns:a16="http://schemas.microsoft.com/office/drawing/2014/main" id="{CF641938-B145-47EA-BA0D-43FC4F2CFDB2}"/>
              </a:ext>
            </a:extLst>
          </p:cNvPr>
          <p:cNvSpPr/>
          <p:nvPr/>
        </p:nvSpPr>
        <p:spPr>
          <a:xfrm>
            <a:off x="896807" y="3154026"/>
            <a:ext cx="2435290" cy="1157012"/>
          </a:xfrm>
          <a:prstGeom prst="diamon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Resource</a:t>
            </a:r>
          </a:p>
          <a:p>
            <a:pPr algn="ctr"/>
            <a:r>
              <a:rPr lang="en-US" dirty="0"/>
              <a:t>Equity</a:t>
            </a:r>
          </a:p>
        </p:txBody>
      </p:sp>
      <p:sp>
        <p:nvSpPr>
          <p:cNvPr id="13" name="Rectangle: Rounded Corners 12">
            <a:extLst>
              <a:ext uri="{FF2B5EF4-FFF2-40B4-BE49-F238E27FC236}">
                <a16:creationId xmlns:a16="http://schemas.microsoft.com/office/drawing/2014/main" id="{0288F10F-554D-43E6-9A52-B0AC89A47BA9}"/>
              </a:ext>
            </a:extLst>
          </p:cNvPr>
          <p:cNvSpPr/>
          <p:nvPr/>
        </p:nvSpPr>
        <p:spPr>
          <a:xfrm>
            <a:off x="1764554" y="5406504"/>
            <a:ext cx="3237723" cy="646516"/>
          </a:xfrm>
          <a:prstGeom prst="round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Implicit Bias and Microaggressions</a:t>
            </a:r>
          </a:p>
        </p:txBody>
      </p:sp>
      <p:sp>
        <p:nvSpPr>
          <p:cNvPr id="15" name="Rectangle: Rounded Corners 14">
            <a:extLst>
              <a:ext uri="{FF2B5EF4-FFF2-40B4-BE49-F238E27FC236}">
                <a16:creationId xmlns:a16="http://schemas.microsoft.com/office/drawing/2014/main" id="{C9A11D4D-DA9A-4F20-96F8-37BB0BC284C3}"/>
              </a:ext>
            </a:extLst>
          </p:cNvPr>
          <p:cNvSpPr/>
          <p:nvPr/>
        </p:nvSpPr>
        <p:spPr>
          <a:xfrm>
            <a:off x="3611017" y="4409581"/>
            <a:ext cx="1788355" cy="6538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Anti-Racism</a:t>
            </a:r>
          </a:p>
        </p:txBody>
      </p:sp>
      <p:sp>
        <p:nvSpPr>
          <p:cNvPr id="14" name="Rectangle: Rounded Corners 13">
            <a:extLst>
              <a:ext uri="{FF2B5EF4-FFF2-40B4-BE49-F238E27FC236}">
                <a16:creationId xmlns:a16="http://schemas.microsoft.com/office/drawing/2014/main" id="{BA74E65D-6C8E-477C-96B9-6D27004B988F}"/>
              </a:ext>
            </a:extLst>
          </p:cNvPr>
          <p:cNvSpPr/>
          <p:nvPr/>
        </p:nvSpPr>
        <p:spPr>
          <a:xfrm>
            <a:off x="735105" y="1700784"/>
            <a:ext cx="5074023" cy="4418106"/>
          </a:xfrm>
          <a:prstGeom prst="roundRect">
            <a:avLst/>
          </a:prstGeom>
          <a:solidFill>
            <a:schemeClr val="tx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solidFill>
                  <a:schemeClr val="bg2">
                    <a:lumMod val="25000"/>
                  </a:schemeClr>
                </a:solidFill>
              </a:rPr>
              <a:t>EFFECTIVE?</a:t>
            </a:r>
          </a:p>
          <a:p>
            <a:pPr algn="ctr"/>
            <a:r>
              <a:rPr lang="en-US" sz="5400" b="1" dirty="0">
                <a:solidFill>
                  <a:schemeClr val="bg2">
                    <a:lumMod val="25000"/>
                  </a:schemeClr>
                </a:solidFill>
              </a:rPr>
              <a:t>COMPLETE?</a:t>
            </a:r>
          </a:p>
          <a:p>
            <a:pPr algn="ctr"/>
            <a:r>
              <a:rPr lang="en-US" sz="5400" b="1" dirty="0">
                <a:solidFill>
                  <a:schemeClr val="bg2">
                    <a:lumMod val="25000"/>
                  </a:schemeClr>
                </a:solidFill>
              </a:rPr>
              <a:t>ALIGNED?</a:t>
            </a:r>
            <a:endParaRPr lang="en-US" sz="3600" b="1" dirty="0">
              <a:solidFill>
                <a:schemeClr val="bg2">
                  <a:lumMod val="25000"/>
                </a:schemeClr>
              </a:solidFill>
            </a:endParaRPr>
          </a:p>
        </p:txBody>
      </p:sp>
      <p:sp>
        <p:nvSpPr>
          <p:cNvPr id="16" name="Title 3">
            <a:extLst>
              <a:ext uri="{FF2B5EF4-FFF2-40B4-BE49-F238E27FC236}">
                <a16:creationId xmlns:a16="http://schemas.microsoft.com/office/drawing/2014/main" id="{4ED85B06-5BA1-4705-BE2F-9311F21F8DD1}"/>
              </a:ext>
            </a:extLst>
          </p:cNvPr>
          <p:cNvSpPr txBox="1">
            <a:spLocks/>
          </p:cNvSpPr>
          <p:nvPr/>
        </p:nvSpPr>
        <p:spPr>
          <a:xfrm>
            <a:off x="841970" y="622155"/>
            <a:ext cx="5082580" cy="1292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a:lstStyle>
          <a:p>
            <a:pPr algn="ctr"/>
            <a:r>
              <a:rPr lang="en-US" sz="3600" dirty="0"/>
              <a:t>What </a:t>
            </a:r>
            <a:r>
              <a:rPr lang="en-US" sz="3600" dirty="0" err="1"/>
              <a:t>aRE</a:t>
            </a:r>
            <a:r>
              <a:rPr lang="en-US" sz="3600" dirty="0"/>
              <a:t> Systems Addressing Today?</a:t>
            </a:r>
          </a:p>
        </p:txBody>
      </p:sp>
    </p:spTree>
    <p:extLst>
      <p:ext uri="{BB962C8B-B14F-4D97-AF65-F5344CB8AC3E}">
        <p14:creationId xmlns:p14="http://schemas.microsoft.com/office/powerpoint/2010/main" val="123217363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04E348AA-71D3-9687-3CCF-837521611FBE}"/>
              </a:ext>
            </a:extLst>
          </p:cNvPr>
          <p:cNvGraphicFramePr/>
          <p:nvPr>
            <p:extLst>
              <p:ext uri="{D42A27DB-BD31-4B8C-83A1-F6EECF244321}">
                <p14:modId xmlns:p14="http://schemas.microsoft.com/office/powerpoint/2010/main" val="3676219560"/>
              </p:ext>
            </p:extLst>
          </p:nvPr>
        </p:nvGraphicFramePr>
        <p:xfrm>
          <a:off x="-88900" y="-949862"/>
          <a:ext cx="12060455" cy="5392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F8028A18-8BEC-7B73-1F33-686948FF2B7A}"/>
              </a:ext>
            </a:extLst>
          </p:cNvPr>
          <p:cNvGraphicFramePr/>
          <p:nvPr>
            <p:extLst>
              <p:ext uri="{D42A27DB-BD31-4B8C-83A1-F6EECF244321}">
                <p14:modId xmlns:p14="http://schemas.microsoft.com/office/powerpoint/2010/main" val="55974722"/>
              </p:ext>
            </p:extLst>
          </p:nvPr>
        </p:nvGraphicFramePr>
        <p:xfrm>
          <a:off x="2975877" y="3132667"/>
          <a:ext cx="5930900" cy="37253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9597042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65702" y="1077926"/>
            <a:ext cx="7737298" cy="5284774"/>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WHY ARE YOU HERE?</a:t>
            </a:r>
          </a:p>
          <a:p>
            <a:pPr algn="ctr"/>
            <a:endParaRPr lang="en-US" sz="3200" dirty="0"/>
          </a:p>
          <a:p>
            <a:pPr algn="ctr"/>
            <a:r>
              <a:rPr lang="en-US" sz="3200" dirty="0"/>
              <a:t>WHAT WILL KEEP YOU HERE?</a:t>
            </a:r>
          </a:p>
          <a:p>
            <a:pPr algn="ctr"/>
            <a:endParaRPr lang="en-US" sz="3200" dirty="0"/>
          </a:p>
          <a:p>
            <a:pPr algn="ctr"/>
            <a:r>
              <a:rPr lang="en-US" sz="3200" dirty="0"/>
              <a:t>WHO NEEDS YOU TO BE HERE?</a:t>
            </a:r>
          </a:p>
          <a:p>
            <a:pPr algn="ctr"/>
            <a:endParaRPr lang="en-US" sz="3200" dirty="0"/>
          </a:p>
          <a:p>
            <a:pPr algn="ctr"/>
            <a:r>
              <a:rPr lang="en-US" sz="3200" dirty="0"/>
              <a:t>WHAT WILL IT TAKE FOR YOU TO BRING OTHERS HERE?</a:t>
            </a:r>
          </a:p>
          <a:p>
            <a:pPr algn="ctr"/>
            <a:endParaRPr lang="en-US" sz="3200" dirty="0"/>
          </a:p>
        </p:txBody>
      </p:sp>
      <p:sp>
        <p:nvSpPr>
          <p:cNvPr id="7" name="Title 6"/>
          <p:cNvSpPr>
            <a:spLocks noGrp="1"/>
          </p:cNvSpPr>
          <p:nvPr>
            <p:ph type="title"/>
          </p:nvPr>
        </p:nvSpPr>
        <p:spPr>
          <a:xfrm>
            <a:off x="492981" y="0"/>
            <a:ext cx="10972800" cy="691079"/>
          </a:xfrm>
        </p:spPr>
        <p:txBody>
          <a:bodyPr>
            <a:normAutofit fontScale="90000"/>
          </a:bodyPr>
          <a:lstStyle/>
          <a:p>
            <a:r>
              <a:rPr lang="en-US" b="1" dirty="0">
                <a:solidFill>
                  <a:schemeClr val="bg1"/>
                </a:solidFill>
              </a:rPr>
              <a:t>Reflection</a:t>
            </a:r>
          </a:p>
        </p:txBody>
      </p:sp>
      <p:pic>
        <p:nvPicPr>
          <p:cNvPr id="3" name="Picture 2" descr="Stopwatch on white background">
            <a:extLst>
              <a:ext uri="{FF2B5EF4-FFF2-40B4-BE49-F238E27FC236}">
                <a16:creationId xmlns:a16="http://schemas.microsoft.com/office/drawing/2014/main" id="{7F644416-132E-58E9-D6D4-7A60EE9FE271}"/>
              </a:ext>
            </a:extLst>
          </p:cNvPr>
          <p:cNvPicPr>
            <a:picLocks noChangeAspect="1"/>
          </p:cNvPicPr>
          <p:nvPr/>
        </p:nvPicPr>
        <p:blipFill>
          <a:blip r:embed="rId2"/>
          <a:stretch>
            <a:fillRect/>
          </a:stretch>
        </p:blipFill>
        <p:spPr>
          <a:xfrm>
            <a:off x="173789" y="1638138"/>
            <a:ext cx="3125958" cy="3797461"/>
          </a:xfrm>
          <a:prstGeom prst="rect">
            <a:avLst/>
          </a:prstGeom>
        </p:spPr>
      </p:pic>
    </p:spTree>
    <p:extLst>
      <p:ext uri="{BB962C8B-B14F-4D97-AF65-F5344CB8AC3E}">
        <p14:creationId xmlns:p14="http://schemas.microsoft.com/office/powerpoint/2010/main" val="284084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Double"/>
      </p:transition>
    </mc:Choice>
    <mc:Fallback xmlns="">
      <p:transition spd="slow" advClick="0" advTm="1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894FCEC8-1F18-E494-156C-A4B6C439A9C2}"/>
              </a:ext>
            </a:extLst>
          </p:cNvPr>
          <p:cNvPicPr>
            <a:picLocks noChangeAspect="1"/>
          </p:cNvPicPr>
          <p:nvPr/>
        </p:nvPicPr>
        <p:blipFill>
          <a:blip r:embed="rId2"/>
          <a:stretch>
            <a:fillRect/>
          </a:stretch>
        </p:blipFill>
        <p:spPr>
          <a:xfrm rot="5400000">
            <a:off x="-459490" y="1137223"/>
            <a:ext cx="3527219" cy="2608242"/>
          </a:xfrm>
          <a:prstGeom prst="rect">
            <a:avLst/>
          </a:prstGeom>
        </p:spPr>
      </p:pic>
      <p:pic>
        <p:nvPicPr>
          <p:cNvPr id="5" name="Picture 4" descr="A picture containing person, accessory&#10;&#10;Description automatically generated">
            <a:extLst>
              <a:ext uri="{FF2B5EF4-FFF2-40B4-BE49-F238E27FC236}">
                <a16:creationId xmlns:a16="http://schemas.microsoft.com/office/drawing/2014/main" id="{4AE155CF-C551-9EC0-3FAF-E1BC363C37D1}"/>
              </a:ext>
            </a:extLst>
          </p:cNvPr>
          <p:cNvPicPr>
            <a:picLocks noChangeAspect="1"/>
          </p:cNvPicPr>
          <p:nvPr/>
        </p:nvPicPr>
        <p:blipFill>
          <a:blip r:embed="rId3"/>
          <a:stretch>
            <a:fillRect/>
          </a:stretch>
        </p:blipFill>
        <p:spPr>
          <a:xfrm rot="5400000">
            <a:off x="2368395" y="957077"/>
            <a:ext cx="3014312" cy="2455625"/>
          </a:xfrm>
          <a:prstGeom prst="rect">
            <a:avLst/>
          </a:prstGeom>
        </p:spPr>
      </p:pic>
      <p:pic>
        <p:nvPicPr>
          <p:cNvPr id="7" name="Picture 6" descr="A picture containing wall, person, indoor, birthday&#10;&#10;Description automatically generated">
            <a:extLst>
              <a:ext uri="{FF2B5EF4-FFF2-40B4-BE49-F238E27FC236}">
                <a16:creationId xmlns:a16="http://schemas.microsoft.com/office/drawing/2014/main" id="{4025023C-0392-CCE5-D968-8DB12D8CC5F0}"/>
              </a:ext>
            </a:extLst>
          </p:cNvPr>
          <p:cNvPicPr>
            <a:picLocks noChangeAspect="1"/>
          </p:cNvPicPr>
          <p:nvPr/>
        </p:nvPicPr>
        <p:blipFill rotWithShape="1">
          <a:blip r:embed="rId4"/>
          <a:srcRect t="13352"/>
          <a:stretch/>
        </p:blipFill>
        <p:spPr>
          <a:xfrm>
            <a:off x="4974054" y="677733"/>
            <a:ext cx="3623822" cy="4333044"/>
          </a:xfrm>
          <a:prstGeom prst="rect">
            <a:avLst/>
          </a:prstGeom>
        </p:spPr>
      </p:pic>
      <p:pic>
        <p:nvPicPr>
          <p:cNvPr id="9" name="Picture 8" descr="A picture containing person, indoor, baby&#10;&#10;Description automatically generated">
            <a:extLst>
              <a:ext uri="{FF2B5EF4-FFF2-40B4-BE49-F238E27FC236}">
                <a16:creationId xmlns:a16="http://schemas.microsoft.com/office/drawing/2014/main" id="{11483B81-7144-6A01-AC18-9B6A6CC45738}"/>
              </a:ext>
            </a:extLst>
          </p:cNvPr>
          <p:cNvPicPr>
            <a:picLocks noChangeAspect="1"/>
          </p:cNvPicPr>
          <p:nvPr/>
        </p:nvPicPr>
        <p:blipFill>
          <a:blip r:embed="rId5"/>
          <a:stretch>
            <a:fillRect/>
          </a:stretch>
        </p:blipFill>
        <p:spPr>
          <a:xfrm rot="5400000">
            <a:off x="8292181" y="1101055"/>
            <a:ext cx="4217828" cy="3567361"/>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BD8665B6-954E-79EC-4328-EB7017BB0F4C}"/>
              </a:ext>
            </a:extLst>
          </p:cNvPr>
          <p:cNvPicPr>
            <a:picLocks noChangeAspect="1"/>
          </p:cNvPicPr>
          <p:nvPr/>
        </p:nvPicPr>
        <p:blipFill>
          <a:blip r:embed="rId6"/>
          <a:stretch>
            <a:fillRect/>
          </a:stretch>
        </p:blipFill>
        <p:spPr>
          <a:xfrm rot="5400000">
            <a:off x="-336728" y="3807854"/>
            <a:ext cx="3365676" cy="2524257"/>
          </a:xfrm>
          <a:prstGeom prst="rect">
            <a:avLst/>
          </a:prstGeom>
        </p:spPr>
      </p:pic>
      <p:pic>
        <p:nvPicPr>
          <p:cNvPr id="13" name="Picture 12" descr="A picture containing indoor, bed, person, laying&#10;&#10;Description automatically generated">
            <a:extLst>
              <a:ext uri="{FF2B5EF4-FFF2-40B4-BE49-F238E27FC236}">
                <a16:creationId xmlns:a16="http://schemas.microsoft.com/office/drawing/2014/main" id="{8EBA3135-729E-373B-D2C2-99CA6B852AE5}"/>
              </a:ext>
            </a:extLst>
          </p:cNvPr>
          <p:cNvPicPr>
            <a:picLocks noChangeAspect="1"/>
          </p:cNvPicPr>
          <p:nvPr/>
        </p:nvPicPr>
        <p:blipFill rotWithShape="1">
          <a:blip r:embed="rId7"/>
          <a:srcRect l="14278"/>
          <a:stretch/>
        </p:blipFill>
        <p:spPr>
          <a:xfrm rot="5400000">
            <a:off x="2320322" y="4013495"/>
            <a:ext cx="3060777" cy="2455624"/>
          </a:xfrm>
          <a:prstGeom prst="rect">
            <a:avLst/>
          </a:prstGeom>
        </p:spPr>
      </p:pic>
      <p:pic>
        <p:nvPicPr>
          <p:cNvPr id="15" name="Picture 14" descr="A picture containing person&#10;&#10;Description automatically generated">
            <a:extLst>
              <a:ext uri="{FF2B5EF4-FFF2-40B4-BE49-F238E27FC236}">
                <a16:creationId xmlns:a16="http://schemas.microsoft.com/office/drawing/2014/main" id="{47AF878A-FC0F-4971-4C83-37AC6D4B2DCA}"/>
              </a:ext>
            </a:extLst>
          </p:cNvPr>
          <p:cNvPicPr>
            <a:picLocks noChangeAspect="1"/>
          </p:cNvPicPr>
          <p:nvPr/>
        </p:nvPicPr>
        <p:blipFill rotWithShape="1">
          <a:blip r:embed="rId8"/>
          <a:srcRect l="11793" t="30942"/>
          <a:stretch/>
        </p:blipFill>
        <p:spPr>
          <a:xfrm rot="5400000">
            <a:off x="9638651" y="4264872"/>
            <a:ext cx="3268013" cy="1918905"/>
          </a:xfrm>
          <a:prstGeom prst="rect">
            <a:avLst/>
          </a:prstGeom>
        </p:spPr>
      </p:pic>
      <p:pic>
        <p:nvPicPr>
          <p:cNvPr id="16" name="Picture 15" descr="A group of women posing for a photo&#10;&#10;Description automatically generated">
            <a:extLst>
              <a:ext uri="{FF2B5EF4-FFF2-40B4-BE49-F238E27FC236}">
                <a16:creationId xmlns:a16="http://schemas.microsoft.com/office/drawing/2014/main" id="{5588449C-A4DD-19CF-FEC0-9DF4A8140CD4}"/>
              </a:ext>
            </a:extLst>
          </p:cNvPr>
          <p:cNvPicPr>
            <a:picLocks noChangeAspect="1"/>
          </p:cNvPicPr>
          <p:nvPr/>
        </p:nvPicPr>
        <p:blipFill>
          <a:blip r:embed="rId9"/>
          <a:stretch>
            <a:fillRect/>
          </a:stretch>
        </p:blipFill>
        <p:spPr>
          <a:xfrm>
            <a:off x="6779191" y="4418650"/>
            <a:ext cx="3567361" cy="2439350"/>
          </a:xfrm>
          <a:prstGeom prst="rect">
            <a:avLst/>
          </a:prstGeom>
        </p:spPr>
      </p:pic>
      <p:sp>
        <p:nvSpPr>
          <p:cNvPr id="20" name="TextBox 19">
            <a:extLst>
              <a:ext uri="{FF2B5EF4-FFF2-40B4-BE49-F238E27FC236}">
                <a16:creationId xmlns:a16="http://schemas.microsoft.com/office/drawing/2014/main" id="{E7E0D04D-EEF3-26AA-7C7C-FEE8AB1EC632}"/>
              </a:ext>
            </a:extLst>
          </p:cNvPr>
          <p:cNvSpPr txBox="1"/>
          <p:nvPr/>
        </p:nvSpPr>
        <p:spPr>
          <a:xfrm>
            <a:off x="4406608" y="6381"/>
            <a:ext cx="337878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uLnTx/>
                <a:uFillTx/>
                <a:latin typeface="Calibri"/>
                <a:ea typeface="+mn-ea"/>
                <a:cs typeface="Arial"/>
              </a:rPr>
              <a:t>My “Why”</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94641" y="3996944"/>
            <a:ext cx="2030171" cy="2849011"/>
          </a:xfrm>
          <a:prstGeom prst="rect">
            <a:avLst/>
          </a:prstGeom>
        </p:spPr>
      </p:pic>
    </p:spTree>
    <p:extLst>
      <p:ext uri="{BB962C8B-B14F-4D97-AF65-F5344CB8AC3E}">
        <p14:creationId xmlns:p14="http://schemas.microsoft.com/office/powerpoint/2010/main" val="222973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5000">
        <p15:prstTrans prst="wind"/>
      </p:transition>
    </mc:Choice>
    <mc:Fallback xmlns="">
      <p:transition spd="slow"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Why are we here?</a:t>
            </a:r>
          </a:p>
        </p:txBody>
      </p:sp>
      <p:sp>
        <p:nvSpPr>
          <p:cNvPr id="3" name="Content Placeholder 2"/>
          <p:cNvSpPr>
            <a:spLocks noGrp="1"/>
          </p:cNvSpPr>
          <p:nvPr>
            <p:ph idx="1"/>
          </p:nvPr>
        </p:nvSpPr>
        <p:spPr>
          <a:xfrm>
            <a:off x="2252097" y="1790935"/>
            <a:ext cx="8012490" cy="482731"/>
          </a:xfrm>
        </p:spPr>
        <p:txBody>
          <a:bodyPr/>
          <a:lstStyle/>
          <a:p>
            <a:endParaRPr lang="en-US" cap="none" dirty="0"/>
          </a:p>
        </p:txBody>
      </p:sp>
      <p:sp>
        <p:nvSpPr>
          <p:cNvPr id="4" name="Text Placeholder 3"/>
          <p:cNvSpPr>
            <a:spLocks noGrp="1"/>
          </p:cNvSpPr>
          <p:nvPr>
            <p:ph type="body" sz="quarter" idx="10"/>
          </p:nvPr>
        </p:nvSpPr>
        <p:spPr/>
        <p:txBody>
          <a:bodyPr/>
          <a:lstStyle/>
          <a:p>
            <a:r>
              <a:rPr lang="en-US" sz="2400" dirty="0"/>
              <a:t>Knowledge</a:t>
            </a:r>
          </a:p>
          <a:p>
            <a:endParaRPr lang="en-US" sz="2400" dirty="0"/>
          </a:p>
          <a:p>
            <a:endParaRPr lang="en-US" sz="2400" dirty="0"/>
          </a:p>
          <a:p>
            <a:r>
              <a:rPr lang="en-US" sz="2400" dirty="0"/>
              <a:t>Support</a:t>
            </a:r>
          </a:p>
          <a:p>
            <a:endParaRPr lang="en-US" sz="2400" dirty="0"/>
          </a:p>
          <a:p>
            <a:endParaRPr lang="en-US" sz="2400" dirty="0"/>
          </a:p>
          <a:p>
            <a:r>
              <a:rPr lang="en-US" sz="2400" dirty="0"/>
              <a:t>Encouragement</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753" y="6400800"/>
            <a:ext cx="2717231" cy="210312"/>
          </a:xfrm>
          <a:prstGeom prst="rect">
            <a:avLst/>
          </a:prstGeom>
        </p:spPr>
      </p:pic>
    </p:spTree>
    <p:extLst>
      <p:ext uri="{BB962C8B-B14F-4D97-AF65-F5344CB8AC3E}">
        <p14:creationId xmlns:p14="http://schemas.microsoft.com/office/powerpoint/2010/main" val="2035308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097" y="658865"/>
            <a:ext cx="8012491" cy="1143000"/>
          </a:xfrm>
        </p:spPr>
        <p:txBody>
          <a:bodyPr/>
          <a:lstStyle/>
          <a:p>
            <a:r>
              <a:rPr lang="en-US" dirty="0"/>
              <a:t>Knowledge</a:t>
            </a:r>
          </a:p>
        </p:txBody>
      </p:sp>
      <p:sp>
        <p:nvSpPr>
          <p:cNvPr id="3" name="Content Placeholder 2"/>
          <p:cNvSpPr>
            <a:spLocks noGrp="1"/>
          </p:cNvSpPr>
          <p:nvPr>
            <p:ph idx="1"/>
          </p:nvPr>
        </p:nvSpPr>
        <p:spPr>
          <a:xfrm>
            <a:off x="2252097" y="1671517"/>
            <a:ext cx="8012490" cy="482731"/>
          </a:xfrm>
        </p:spPr>
        <p:txBody>
          <a:bodyPr/>
          <a:lstStyle/>
          <a:p>
            <a:endParaRPr lang="en-US" dirty="0"/>
          </a:p>
        </p:txBody>
      </p:sp>
      <p:sp>
        <p:nvSpPr>
          <p:cNvPr id="4" name="Text Placeholder 3"/>
          <p:cNvSpPr>
            <a:spLocks noGrp="1"/>
          </p:cNvSpPr>
          <p:nvPr>
            <p:ph type="body" sz="quarter" idx="10"/>
          </p:nvPr>
        </p:nvSpPr>
        <p:spPr>
          <a:xfrm>
            <a:off x="2252097" y="2399933"/>
            <a:ext cx="8012808" cy="3608981"/>
          </a:xfrm>
        </p:spPr>
        <p:txBody>
          <a:bodyPr/>
          <a:lstStyle/>
          <a:p>
            <a:pPr marL="342900" indent="-342900">
              <a:buFont typeface="Arial" panose="020B0604020202020204" pitchFamily="34" charset="0"/>
              <a:buChar char="•"/>
            </a:pPr>
            <a:r>
              <a:rPr lang="en-US" sz="2000" u="sng" dirty="0"/>
              <a:t>Some things we know</a:t>
            </a:r>
          </a:p>
          <a:p>
            <a:pPr marL="342900" lvl="1" indent="-342900">
              <a:buFont typeface="Arial" panose="020B0604020202020204" pitchFamily="34" charset="0"/>
              <a:buChar char="•"/>
            </a:pPr>
            <a:endParaRPr lang="en-US" sz="2000" dirty="0"/>
          </a:p>
          <a:p>
            <a:pPr marL="1200150" lvl="2" indent="-342900">
              <a:buFont typeface="Arial" panose="020B0604020202020204" pitchFamily="34" charset="0"/>
              <a:buChar char="•"/>
            </a:pPr>
            <a:r>
              <a:rPr lang="en-US" sz="2000" dirty="0" err="1"/>
              <a:t>Orthopaedic</a:t>
            </a:r>
            <a:r>
              <a:rPr lang="en-US" sz="2000" dirty="0"/>
              <a:t> surgery is the least diverse specialty</a:t>
            </a:r>
          </a:p>
          <a:p>
            <a:pPr marL="1200150" lvl="2" indent="-342900">
              <a:buFont typeface="Arial" panose="020B0604020202020204" pitchFamily="34" charset="0"/>
              <a:buChar char="•"/>
            </a:pPr>
            <a:r>
              <a:rPr lang="en-US" sz="2000" dirty="0"/>
              <a:t>Since 2020, institutions have pushed diversity (up 55%)</a:t>
            </a:r>
          </a:p>
          <a:p>
            <a:pPr marL="1200150" lvl="2" indent="-342900">
              <a:buFont typeface="Arial" panose="020B0604020202020204" pitchFamily="34" charset="0"/>
              <a:buChar char="•"/>
            </a:pPr>
            <a:r>
              <a:rPr lang="en-US" sz="2000" dirty="0"/>
              <a:t>The physician population is becoming younger </a:t>
            </a:r>
          </a:p>
          <a:p>
            <a:pPr marL="1200150" lvl="2" indent="-342900">
              <a:buFont typeface="Arial" panose="020B0604020202020204" pitchFamily="34" charset="0"/>
              <a:buChar char="•"/>
            </a:pPr>
            <a:r>
              <a:rPr lang="en-US" sz="2000" dirty="0"/>
              <a:t>Gender and ethnic parity if currently distant</a:t>
            </a:r>
            <a:endParaRPr lang="en-US" dirty="0"/>
          </a:p>
          <a:p>
            <a:endParaRPr lang="en-US" dirty="0"/>
          </a:p>
          <a:p>
            <a:endParaRPr lang="en-US" u="sng" dirty="0"/>
          </a:p>
          <a:p>
            <a:pPr marL="342900" indent="-342900">
              <a:buFont typeface="Arial" panose="020B0604020202020204" pitchFamily="34" charset="0"/>
              <a:buChar char="•"/>
            </a:pPr>
            <a:r>
              <a:rPr lang="en-US" sz="2000" u="sng" dirty="0"/>
              <a:t>Lots of things we do not know</a:t>
            </a:r>
          </a:p>
          <a:p>
            <a:pPr marL="342900" indent="-342900">
              <a:buFont typeface="Arial" panose="020B0604020202020204" pitchFamily="34" charset="0"/>
              <a:buChar char="•"/>
            </a:pPr>
            <a:endParaRPr lang="en-US" sz="2000" u="sng" dirty="0"/>
          </a:p>
          <a:p>
            <a:pPr marL="1200150" lvl="2" indent="-342900">
              <a:buFont typeface="Arial" panose="020B0604020202020204" pitchFamily="34" charset="0"/>
              <a:buChar char="•"/>
            </a:pPr>
            <a:r>
              <a:rPr lang="en-US" sz="2000" dirty="0"/>
              <a:t>How is the data being collected?</a:t>
            </a:r>
          </a:p>
          <a:p>
            <a:pPr marL="1200150" lvl="2" indent="-342900">
              <a:buFont typeface="Arial" panose="020B0604020202020204" pitchFamily="34" charset="0"/>
              <a:buChar char="•"/>
            </a:pPr>
            <a:r>
              <a:rPr lang="en-US" sz="2000" dirty="0"/>
              <a:t>What do we do with the data?</a:t>
            </a:r>
          </a:p>
          <a:p>
            <a:pPr marL="1200150" lvl="2" indent="-342900">
              <a:buFont typeface="Arial" panose="020B0604020202020204" pitchFamily="34" charset="0"/>
              <a:buChar char="•"/>
            </a:pPr>
            <a:r>
              <a:rPr lang="en-US" sz="2000" dirty="0"/>
              <a:t>Are diversity positions supported similar to others?</a:t>
            </a:r>
          </a:p>
          <a:p>
            <a:pPr marL="1200150" lvl="2" indent="-342900">
              <a:buFont typeface="Arial" panose="020B0604020202020204" pitchFamily="34" charset="0"/>
              <a:buChar char="•"/>
            </a:pPr>
            <a:r>
              <a:rPr lang="en-US" sz="2000" dirty="0"/>
              <a:t>How to create sustainable processes</a:t>
            </a:r>
          </a:p>
          <a:p>
            <a:pPr marL="1200150" lvl="2" indent="-342900">
              <a:buFont typeface="Arial" panose="020B0604020202020204" pitchFamily="34" charset="0"/>
              <a:buChar char="•"/>
            </a:pPr>
            <a:r>
              <a:rPr lang="en-US" sz="2000" dirty="0"/>
              <a:t>Why has the attrition rate for DEI roles been so high?</a:t>
            </a:r>
          </a:p>
          <a:p>
            <a:pPr marL="1200150" lvl="2" indent="-342900">
              <a:buFont typeface="Arial" panose="020B0604020202020204" pitchFamily="34" charset="0"/>
              <a:buChar char="•"/>
            </a:pPr>
            <a:endParaRPr lang="en-US" sz="2000" dirty="0"/>
          </a:p>
          <a:p>
            <a:pPr marL="1200150" lvl="2"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53880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1780" y="914400"/>
            <a:ext cx="8012491" cy="749991"/>
          </a:xfrm>
        </p:spPr>
        <p:txBody>
          <a:bodyPr/>
          <a:lstStyle/>
          <a:p>
            <a:r>
              <a:rPr lang="en-US" dirty="0"/>
              <a:t>Support</a:t>
            </a:r>
          </a:p>
        </p:txBody>
      </p:sp>
      <p:sp>
        <p:nvSpPr>
          <p:cNvPr id="3" name="Content Placeholder 2"/>
          <p:cNvSpPr>
            <a:spLocks noGrp="1"/>
          </p:cNvSpPr>
          <p:nvPr>
            <p:ph idx="1"/>
          </p:nvPr>
        </p:nvSpPr>
        <p:spPr>
          <a:xfrm>
            <a:off x="2252097" y="1671518"/>
            <a:ext cx="8012490" cy="482731"/>
          </a:xfrm>
        </p:spPr>
        <p:txBody>
          <a:bodyPr/>
          <a:lstStyle/>
          <a:p>
            <a:endParaRPr lang="en-US" dirty="0"/>
          </a:p>
        </p:txBody>
      </p:sp>
      <p:sp>
        <p:nvSpPr>
          <p:cNvPr id="4" name="Text Placeholder 3"/>
          <p:cNvSpPr>
            <a:spLocks noGrp="1"/>
          </p:cNvSpPr>
          <p:nvPr>
            <p:ph type="body" sz="quarter" idx="10"/>
          </p:nvPr>
        </p:nvSpPr>
        <p:spPr>
          <a:xfrm>
            <a:off x="2251779" y="2460172"/>
            <a:ext cx="8012808" cy="3303901"/>
          </a:xfrm>
        </p:spPr>
        <p:txBody>
          <a:bodyPr/>
          <a:lstStyle/>
          <a:p>
            <a:pPr marL="285750" indent="-285750">
              <a:buFont typeface="Arial" panose="020B0604020202020204" pitchFamily="34" charset="0"/>
              <a:buChar char="•"/>
            </a:pPr>
            <a:r>
              <a:rPr lang="en-US" sz="1800" dirty="0"/>
              <a:t>Often there is no roadmap</a:t>
            </a:r>
          </a:p>
          <a:p>
            <a:pPr marL="285750" indent="-285750">
              <a:buFont typeface="Arial" panose="020B0604020202020204" pitchFamily="34" charset="0"/>
              <a:buChar char="•"/>
            </a:pPr>
            <a:r>
              <a:rPr lang="en-US" sz="1800" dirty="0"/>
              <a:t>Are we on the right path?</a:t>
            </a:r>
          </a:p>
          <a:p>
            <a:pPr marL="285750" indent="-285750">
              <a:buFont typeface="Arial" panose="020B0604020202020204" pitchFamily="34" charset="0"/>
              <a:buChar char="•"/>
            </a:pPr>
            <a:r>
              <a:rPr lang="en-US" sz="1800" dirty="0"/>
              <a:t>Does this role augment my CV or take time that could go to other work?</a:t>
            </a:r>
          </a:p>
          <a:p>
            <a:pPr marL="285750" indent="-285750">
              <a:buFont typeface="Arial" panose="020B0604020202020204" pitchFamily="34" charset="0"/>
              <a:buChar char="•"/>
            </a:pPr>
            <a:r>
              <a:rPr lang="en-US" sz="1800" dirty="0"/>
              <a:t>Are you being compensated?</a:t>
            </a:r>
          </a:p>
          <a:p>
            <a:pPr marL="285750" indent="-285750">
              <a:buFont typeface="Arial" panose="020B0604020202020204" pitchFamily="34" charset="0"/>
              <a:buChar char="•"/>
            </a:pPr>
            <a:r>
              <a:rPr lang="en-US" sz="1800" dirty="0"/>
              <a:t>Is it enough? </a:t>
            </a:r>
          </a:p>
          <a:p>
            <a:pPr marL="285750" indent="-285750">
              <a:buFont typeface="Arial" panose="020B0604020202020204" pitchFamily="34" charset="0"/>
              <a:buChar char="•"/>
            </a:pPr>
            <a:r>
              <a:rPr lang="en-US" sz="1800" dirty="0"/>
              <a:t>Is there education that is needed and if so, where?</a:t>
            </a:r>
          </a:p>
          <a:p>
            <a:pPr marL="285750" indent="-285750">
              <a:buFont typeface="Arial" panose="020B0604020202020204" pitchFamily="34" charset="0"/>
              <a:buChar char="•"/>
            </a:pPr>
            <a:r>
              <a:rPr lang="en-US" sz="1800" dirty="0"/>
              <a:t>What has worked for others?</a:t>
            </a:r>
          </a:p>
        </p:txBody>
      </p:sp>
    </p:spTree>
    <p:extLst>
      <p:ext uri="{BB962C8B-B14F-4D97-AF65-F5344CB8AC3E}">
        <p14:creationId xmlns:p14="http://schemas.microsoft.com/office/powerpoint/2010/main" val="3492119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098" y="963947"/>
            <a:ext cx="8012491" cy="793534"/>
          </a:xfrm>
        </p:spPr>
        <p:txBody>
          <a:bodyPr/>
          <a:lstStyle/>
          <a:p>
            <a:r>
              <a:rPr lang="en-US" dirty="0"/>
              <a:t>Encouragement</a:t>
            </a:r>
          </a:p>
        </p:txBody>
      </p:sp>
      <p:sp>
        <p:nvSpPr>
          <p:cNvPr id="3" name="Content Placeholder 2"/>
          <p:cNvSpPr>
            <a:spLocks noGrp="1"/>
          </p:cNvSpPr>
          <p:nvPr>
            <p:ph idx="1"/>
          </p:nvPr>
        </p:nvSpPr>
        <p:spPr>
          <a:xfrm>
            <a:off x="2252098" y="1757482"/>
            <a:ext cx="8012490" cy="482731"/>
          </a:xfrm>
        </p:spPr>
        <p:txBody>
          <a:bodyPr/>
          <a:lstStyle/>
          <a:p>
            <a:endParaRPr lang="en-US" dirty="0"/>
          </a:p>
        </p:txBody>
      </p:sp>
      <p:sp>
        <p:nvSpPr>
          <p:cNvPr id="4" name="Text Placeholder 3"/>
          <p:cNvSpPr>
            <a:spLocks noGrp="1"/>
          </p:cNvSpPr>
          <p:nvPr>
            <p:ph type="body" sz="quarter" idx="10"/>
          </p:nvPr>
        </p:nvSpPr>
        <p:spPr>
          <a:xfrm>
            <a:off x="2251779" y="2551015"/>
            <a:ext cx="8012808" cy="3414356"/>
          </a:xfrm>
        </p:spPr>
        <p:txBody>
          <a:bodyPr/>
          <a:lstStyle/>
          <a:p>
            <a:pPr marL="342900" indent="-342900">
              <a:buFont typeface="Arial" panose="020B0604020202020204" pitchFamily="34" charset="0"/>
              <a:buChar char="•"/>
            </a:pPr>
            <a:r>
              <a:rPr lang="en-US" sz="2000" dirty="0"/>
              <a:t>You are not alone </a:t>
            </a:r>
          </a:p>
          <a:p>
            <a:pPr marL="1200150" lvl="2" indent="-342900">
              <a:buFont typeface="Arial" panose="020B0604020202020204" pitchFamily="34" charset="0"/>
              <a:buChar char="•"/>
            </a:pPr>
            <a:r>
              <a:rPr lang="en-US" sz="2000" dirty="0"/>
              <a:t>Similar challenges across the board </a:t>
            </a:r>
          </a:p>
          <a:p>
            <a:pPr marL="120015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There are resources</a:t>
            </a:r>
          </a:p>
          <a:p>
            <a:pPr marL="1200150" lvl="2" indent="-342900">
              <a:buFont typeface="Arial" panose="020B0604020202020204" pitchFamily="34" charset="0"/>
              <a:buChar char="•"/>
            </a:pPr>
            <a:r>
              <a:rPr lang="en-US" sz="2000" dirty="0"/>
              <a:t>Diversity certification</a:t>
            </a:r>
          </a:p>
          <a:p>
            <a:pPr marL="1200150" lvl="2" indent="-342900">
              <a:buFont typeface="Arial" panose="020B0604020202020204" pitchFamily="34" charset="0"/>
              <a:buChar char="•"/>
            </a:pPr>
            <a:r>
              <a:rPr lang="en-US" sz="2000" dirty="0"/>
              <a:t>ODLC</a:t>
            </a:r>
          </a:p>
          <a:p>
            <a:pPr marL="120015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pendulum is swinging (slowly)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Starting is the hardest part </a:t>
            </a:r>
          </a:p>
          <a:p>
            <a:pPr marL="1200150" lvl="2" indent="-342900">
              <a:buFont typeface="Arial" panose="020B0604020202020204" pitchFamily="34" charset="0"/>
              <a:buChar char="•"/>
            </a:pPr>
            <a:r>
              <a:rPr lang="en-US" sz="2000" dirty="0"/>
              <a:t>Budget, buy in, time</a:t>
            </a:r>
          </a:p>
          <a:p>
            <a:pPr marL="120015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Rapid change is rarely sustained</a:t>
            </a:r>
          </a:p>
          <a:p>
            <a:pPr marL="1200150" lvl="2" indent="-342900">
              <a:buFont typeface="Arial" panose="020B0604020202020204" pitchFamily="34" charset="0"/>
              <a:buChar char="•"/>
            </a:pPr>
            <a:r>
              <a:rPr lang="en-US" sz="2000" dirty="0"/>
              <a:t>Look for easy wins</a:t>
            </a:r>
          </a:p>
        </p:txBody>
      </p:sp>
    </p:spTree>
    <p:extLst>
      <p:ext uri="{BB962C8B-B14F-4D97-AF65-F5344CB8AC3E}">
        <p14:creationId xmlns:p14="http://schemas.microsoft.com/office/powerpoint/2010/main" val="1390136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arlottesville, Virginia (VA) profile: population, maps, real estate,  averages, homes, statistics, relocation, travel, jobs, hospitals, schools,  crime, moving, houses, news, sex offen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668" y="540913"/>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aces in Charlottesville, Virginia (VA): White, Black, Hispanic, Asian.  Ancestries, Foreign-born residents, place of birth - Detailed St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003" y="540913"/>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97389" y="5105401"/>
            <a:ext cx="4169228" cy="646331"/>
          </a:xfrm>
          <a:prstGeom prst="rect">
            <a:avLst/>
          </a:prstGeom>
          <a:noFill/>
        </p:spPr>
        <p:txBody>
          <a:bodyPr wrap="square" rtlCol="0">
            <a:spAutoFit/>
          </a:bodyPr>
          <a:lstStyle/>
          <a:p>
            <a:pPr defTabSz="457200"/>
            <a:r>
              <a:rPr lang="en-US" dirty="0">
                <a:solidFill>
                  <a:srgbClr val="E57228"/>
                </a:solidFill>
                <a:latin typeface="Calibri"/>
              </a:rPr>
              <a:t>Demographics have seen minimal change in 20 years.</a:t>
            </a:r>
          </a:p>
        </p:txBody>
      </p:sp>
    </p:spTree>
    <p:extLst>
      <p:ext uri="{BB962C8B-B14F-4D97-AF65-F5344CB8AC3E}">
        <p14:creationId xmlns:p14="http://schemas.microsoft.com/office/powerpoint/2010/main" val="2379893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arlottesville, VA Population - 2023 Stats &amp; Trends | Neilsbe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772" y="863259"/>
            <a:ext cx="5466522" cy="36443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46087" y="5073525"/>
            <a:ext cx="4376057" cy="369332"/>
          </a:xfrm>
          <a:prstGeom prst="rect">
            <a:avLst/>
          </a:prstGeom>
          <a:noFill/>
        </p:spPr>
        <p:txBody>
          <a:bodyPr wrap="square" rtlCol="0">
            <a:spAutoFit/>
          </a:bodyPr>
          <a:lstStyle/>
          <a:p>
            <a:pPr defTabSz="457200"/>
            <a:r>
              <a:rPr lang="en-US" dirty="0">
                <a:solidFill>
                  <a:srgbClr val="E57228"/>
                </a:solidFill>
                <a:latin typeface="Calibri"/>
              </a:rPr>
              <a:t>Similar to may college towns</a:t>
            </a:r>
          </a:p>
        </p:txBody>
      </p:sp>
    </p:spTree>
    <p:extLst>
      <p:ext uri="{BB962C8B-B14F-4D97-AF65-F5344CB8AC3E}">
        <p14:creationId xmlns:p14="http://schemas.microsoft.com/office/powerpoint/2010/main" val="1158769505"/>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Matrix_Template_Arial_16x9">
  <a:themeElements>
    <a:clrScheme name="Duke 1">
      <a:dk1>
        <a:sysClr val="windowText" lastClr="000000"/>
      </a:dk1>
      <a:lt1>
        <a:sysClr val="window" lastClr="FFFFFF"/>
      </a:lt1>
      <a:dk2>
        <a:srgbClr val="023873"/>
      </a:dk2>
      <a:lt2>
        <a:srgbClr val="EEECE1"/>
      </a:lt2>
      <a:accent1>
        <a:srgbClr val="3C3C3B"/>
      </a:accent1>
      <a:accent2>
        <a:srgbClr val="BE322E"/>
      </a:accent2>
      <a:accent3>
        <a:srgbClr val="DD6822"/>
      </a:accent3>
      <a:accent4>
        <a:srgbClr val="ECB955"/>
      </a:accent4>
      <a:accent5>
        <a:srgbClr val="458AAA"/>
      </a:accent5>
      <a:accent6>
        <a:srgbClr val="9CA942"/>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UKE OPTION A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UVA GEN inside 6">
  <a:themeElements>
    <a:clrScheme name="UVA New Brand Colors - USE">
      <a:dk1>
        <a:srgbClr val="E57228"/>
      </a:dk1>
      <a:lt1>
        <a:srgbClr val="0E1011"/>
      </a:lt1>
      <a:dk2>
        <a:srgbClr val="FFFFFE"/>
      </a:dk2>
      <a:lt2>
        <a:srgbClr val="FDFCFB"/>
      </a:lt2>
      <a:accent1>
        <a:srgbClr val="123C63"/>
      </a:accent1>
      <a:accent2>
        <a:srgbClr val="005256"/>
      </a:accent2>
      <a:accent3>
        <a:srgbClr val="9E283F"/>
      </a:accent3>
      <a:accent4>
        <a:srgbClr val="DEB021"/>
      </a:accent4>
      <a:accent5>
        <a:srgbClr val="FFFFFE"/>
      </a:accent5>
      <a:accent6>
        <a:srgbClr val="FDFCFB"/>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VA_HS_ORTHO_Logo_PPT3_Template.potx" id="{003559B1-E020-44B3-AAE6-443A9AAF410B}" vid="{706DFC00-BC0A-438A-B6BF-39C70A022CC8}"/>
    </a:ext>
  </a:extLst>
</a:theme>
</file>

<file path=ppt/theme/theme5.xml><?xml version="1.0" encoding="utf-8"?>
<a:theme xmlns:a="http://schemas.openxmlformats.org/drawingml/2006/main" name="3_UVA GEN inside 6">
  <a:themeElements>
    <a:clrScheme name="UVA New Brand Colors - USE">
      <a:dk1>
        <a:srgbClr val="E57228"/>
      </a:dk1>
      <a:lt1>
        <a:srgbClr val="0E1011"/>
      </a:lt1>
      <a:dk2>
        <a:srgbClr val="FFFFFE"/>
      </a:dk2>
      <a:lt2>
        <a:srgbClr val="FDFCFB"/>
      </a:lt2>
      <a:accent1>
        <a:srgbClr val="123C63"/>
      </a:accent1>
      <a:accent2>
        <a:srgbClr val="005256"/>
      </a:accent2>
      <a:accent3>
        <a:srgbClr val="9E283F"/>
      </a:accent3>
      <a:accent4>
        <a:srgbClr val="DEB021"/>
      </a:accent4>
      <a:accent5>
        <a:srgbClr val="FFFFFE"/>
      </a:accent5>
      <a:accent6>
        <a:srgbClr val="FDFCF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VA_HS_ORTHO_Logo_PPT3_Template.potx" id="{003559B1-E020-44B3-AAE6-443A9AAF410B}" vid="{57EF96FC-406C-4AE2-8312-8ADF05F59BD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3.xml><?xml version="1.0" encoding="utf-8"?>
<ds:datastoreItem xmlns:ds="http://schemas.openxmlformats.org/officeDocument/2006/customXml" ds:itemID="{CEA9B47F-3DD8-4645-81DC-B88780643C07}">
  <ds:schemaRefs>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2006/metadata/properties"/>
    <ds:schemaRef ds:uri="http://purl.org/dc/dcmitype/"/>
    <ds:schemaRef ds:uri="http://purl.org/dc/elements/1.1/"/>
    <ds:schemaRef ds:uri="http://schemas.microsoft.com/office/infopath/2007/PartnerControls"/>
    <ds:schemaRef ds:uri="16c05727-aa75-4e4a-9b5f-8a80a1165891"/>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0</TotalTime>
  <Words>1124</Words>
  <Application>Microsoft Office PowerPoint</Application>
  <PresentationFormat>Widescreen</PresentationFormat>
  <Paragraphs>228</Paragraphs>
  <Slides>35</Slides>
  <Notes>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35</vt:i4>
      </vt:variant>
    </vt:vector>
  </HeadingPairs>
  <TitlesOfParts>
    <vt:vector size="51" baseType="lpstr">
      <vt:lpstr>Aharoni</vt:lpstr>
      <vt:lpstr>Arial</vt:lpstr>
      <vt:lpstr>Calibri</vt:lpstr>
      <vt:lpstr>Calibri Light</vt:lpstr>
      <vt:lpstr>Corbel</vt:lpstr>
      <vt:lpstr>Franklin Gothic Book</vt:lpstr>
      <vt:lpstr>Franklin Gothic Medium</vt:lpstr>
      <vt:lpstr>GT America</vt:lpstr>
      <vt:lpstr>ITC Franklin Gothic Book</vt:lpstr>
      <vt:lpstr>Posterama</vt:lpstr>
      <vt:lpstr>Wingdings</vt:lpstr>
      <vt:lpstr>Office Theme</vt:lpstr>
      <vt:lpstr>Matrix_Template_Arial_16x9</vt:lpstr>
      <vt:lpstr>DUKE OPTION A INSIDE PAGE</vt:lpstr>
      <vt:lpstr>2_UVA GEN inside 6</vt:lpstr>
      <vt:lpstr>3_UVA GEN inside 6</vt:lpstr>
      <vt:lpstr>How, when and why of DEI</vt:lpstr>
      <vt:lpstr>No financial disclosures</vt:lpstr>
      <vt:lpstr>PowerPoint Presentation</vt:lpstr>
      <vt:lpstr>Why are we here?</vt:lpstr>
      <vt:lpstr>Knowledge</vt:lpstr>
      <vt:lpstr>Support</vt:lpstr>
      <vt:lpstr>Encouragement</vt:lpstr>
      <vt:lpstr>PowerPoint Presentation</vt:lpstr>
      <vt:lpstr>PowerPoint Presentation</vt:lpstr>
      <vt:lpstr>PowerPoint Presentation</vt:lpstr>
      <vt:lpstr>Are we making any change?</vt:lpstr>
      <vt:lpstr>Faculty</vt:lpstr>
      <vt:lpstr>PowerPoint Presentation</vt:lpstr>
      <vt:lpstr>Residents</vt:lpstr>
      <vt:lpstr>Patient services</vt:lpstr>
      <vt:lpstr>PowerPoint Presentation</vt:lpstr>
      <vt:lpstr>Why Does This Matter?  Erica Taylor, MD MBA  Orthopaedic Surgeon Duke Health Integrated Practice CMO of DEI Vice Chair of EDI, Duke Orthopaedics  Founder, Orthopaedic Diversity Leadership Consortium  </vt:lpstr>
      <vt:lpstr>PowerPoint Presentation</vt:lpstr>
      <vt:lpstr>Evolution of DEI in Health Care</vt:lpstr>
      <vt:lpstr>PowerPoint Presentation</vt:lpstr>
      <vt:lpstr>PowerPoint Presentation</vt:lpstr>
      <vt:lpstr>PowerPoint Presentation</vt:lpstr>
      <vt:lpstr>PowerPoint Presentation</vt:lpstr>
      <vt:lpstr>PowerPoint Presentation</vt:lpstr>
      <vt:lpstr>PowerPoint Presentation</vt:lpstr>
      <vt:lpstr>“STRATEGY” </vt:lpstr>
      <vt:lpstr>PowerPoint Presentation</vt:lpstr>
      <vt:lpstr>PowerPoint Presentation</vt:lpstr>
      <vt:lpstr>Economic Benefits</vt:lpstr>
      <vt:lpstr>PowerPoint Presentation</vt:lpstr>
      <vt:lpstr>PowerPoint Presentation</vt:lpstr>
      <vt:lpstr>PowerPoint Presentation</vt:lpstr>
      <vt:lpstr>PowerPoint Presentation</vt:lpstr>
      <vt:lpstr>Reflection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2020-12-04T23:26:47Z</dcterms:created>
  <dcterms:modified xsi:type="dcterms:W3CDTF">2023-11-18T16:51:16Z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