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8" r:id="rId3"/>
  </p:sldMasterIdLst>
  <p:notesMasterIdLst>
    <p:notesMasterId r:id="rId45"/>
  </p:notesMasterIdLst>
  <p:sldIdLst>
    <p:sldId id="257" r:id="rId4"/>
    <p:sldId id="991" r:id="rId5"/>
    <p:sldId id="921" r:id="rId6"/>
    <p:sldId id="883" r:id="rId7"/>
    <p:sldId id="313" r:id="rId8"/>
    <p:sldId id="930" r:id="rId9"/>
    <p:sldId id="935" r:id="rId10"/>
    <p:sldId id="933" r:id="rId11"/>
    <p:sldId id="988" r:id="rId12"/>
    <p:sldId id="334" r:id="rId13"/>
    <p:sldId id="992" r:id="rId14"/>
    <p:sldId id="316" r:id="rId15"/>
    <p:sldId id="952" r:id="rId16"/>
    <p:sldId id="951" r:id="rId17"/>
    <p:sldId id="286" r:id="rId18"/>
    <p:sldId id="287" r:id="rId19"/>
    <p:sldId id="913" r:id="rId20"/>
    <p:sldId id="270" r:id="rId21"/>
    <p:sldId id="271" r:id="rId22"/>
    <p:sldId id="956" r:id="rId23"/>
    <p:sldId id="350" r:id="rId24"/>
    <p:sldId id="291" r:id="rId25"/>
    <p:sldId id="301" r:id="rId26"/>
    <p:sldId id="298" r:id="rId27"/>
    <p:sldId id="912" r:id="rId28"/>
    <p:sldId id="355" r:id="rId29"/>
    <p:sldId id="953" r:id="rId30"/>
    <p:sldId id="954" r:id="rId31"/>
    <p:sldId id="993" r:id="rId32"/>
    <p:sldId id="957" r:id="rId33"/>
    <p:sldId id="293" r:id="rId34"/>
    <p:sldId id="994" r:id="rId35"/>
    <p:sldId id="317" r:id="rId36"/>
    <p:sldId id="938" r:id="rId37"/>
    <p:sldId id="299" r:id="rId38"/>
    <p:sldId id="915" r:id="rId39"/>
    <p:sldId id="978" r:id="rId40"/>
    <p:sldId id="931" r:id="rId41"/>
    <p:sldId id="995" r:id="rId42"/>
    <p:sldId id="947" r:id="rId43"/>
    <p:sldId id="34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48" autoAdjust="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BAEEA-7C29-43B6-A448-7AD44CE9CC98}" type="doc">
      <dgm:prSet loTypeId="urn:microsoft.com/office/officeart/2005/8/layout/hProcess9" loCatId="process" qsTypeId="urn:microsoft.com/office/officeart/2005/8/quickstyle/simple1" qsCatId="simple" csTypeId="urn:microsoft.com/office/officeart/2005/8/colors/accent1_2" csCatId="accent1" phldr="1"/>
      <dgm:spPr/>
    </dgm:pt>
    <dgm:pt modelId="{8E8CDF90-DD78-4D3E-8FA1-D091B7B9A5C1}">
      <dgm:prSet phldrT="[Text]"/>
      <dgm:spPr>
        <a:solidFill>
          <a:schemeClr val="tx2"/>
        </a:solidFill>
      </dgm:spPr>
      <dgm:t>
        <a:bodyPr/>
        <a:lstStyle/>
        <a:p>
          <a:r>
            <a:rPr lang="en-US" dirty="0"/>
            <a:t>Public Health</a:t>
          </a:r>
        </a:p>
      </dgm:t>
    </dgm:pt>
    <dgm:pt modelId="{187D01CE-FD50-4B1C-A691-D351D669BF2B}" type="parTrans" cxnId="{287275D1-9D5B-413B-AF2C-714C12D05B7C}">
      <dgm:prSet/>
      <dgm:spPr/>
      <dgm:t>
        <a:bodyPr/>
        <a:lstStyle/>
        <a:p>
          <a:endParaRPr lang="en-US"/>
        </a:p>
      </dgm:t>
    </dgm:pt>
    <dgm:pt modelId="{9B5AE5A9-0A10-4E3B-8DE8-A69CF3328DA9}" type="sibTrans" cxnId="{287275D1-9D5B-413B-AF2C-714C12D05B7C}">
      <dgm:prSet/>
      <dgm:spPr/>
      <dgm:t>
        <a:bodyPr/>
        <a:lstStyle/>
        <a:p>
          <a:endParaRPr lang="en-US"/>
        </a:p>
      </dgm:t>
    </dgm:pt>
    <dgm:pt modelId="{48D90F0D-7609-44F8-8EAF-EADC5AE75726}">
      <dgm:prSet phldrT="[Text]"/>
      <dgm:spPr>
        <a:solidFill>
          <a:srgbClr val="FFC000"/>
        </a:solidFill>
      </dgm:spPr>
      <dgm:t>
        <a:bodyPr/>
        <a:lstStyle/>
        <a:p>
          <a:r>
            <a:rPr lang="en-US" dirty="0"/>
            <a:t>Genomics and Precision Health</a:t>
          </a:r>
        </a:p>
      </dgm:t>
    </dgm:pt>
    <dgm:pt modelId="{2FD86245-C721-4517-B9E5-9A17D6B6D7AE}" type="parTrans" cxnId="{372EA7F0-D6F5-4399-932A-2D9EC76B8344}">
      <dgm:prSet/>
      <dgm:spPr/>
      <dgm:t>
        <a:bodyPr/>
        <a:lstStyle/>
        <a:p>
          <a:endParaRPr lang="en-US"/>
        </a:p>
      </dgm:t>
    </dgm:pt>
    <dgm:pt modelId="{EABF4786-7102-4C5F-814C-1A5551EACA63}" type="sibTrans" cxnId="{372EA7F0-D6F5-4399-932A-2D9EC76B8344}">
      <dgm:prSet/>
      <dgm:spPr/>
      <dgm:t>
        <a:bodyPr/>
        <a:lstStyle/>
        <a:p>
          <a:endParaRPr lang="en-US"/>
        </a:p>
      </dgm:t>
    </dgm:pt>
    <dgm:pt modelId="{EE0D1A4F-81C9-47E1-B6A4-9EA18F20E540}">
      <dgm:prSet phldrT="[Text]"/>
      <dgm:spPr>
        <a:solidFill>
          <a:srgbClr val="00B050"/>
        </a:solidFill>
      </dgm:spPr>
      <dgm:t>
        <a:bodyPr/>
        <a:lstStyle/>
        <a:p>
          <a:r>
            <a:rPr lang="en-US" dirty="0"/>
            <a:t>Health Equity</a:t>
          </a:r>
        </a:p>
      </dgm:t>
    </dgm:pt>
    <dgm:pt modelId="{730B6251-A333-47FE-87B1-CBC62A8EBAD3}" type="parTrans" cxnId="{A5889FA8-2536-4AE3-8C9F-ACBD3B2A63F7}">
      <dgm:prSet/>
      <dgm:spPr/>
      <dgm:t>
        <a:bodyPr/>
        <a:lstStyle/>
        <a:p>
          <a:endParaRPr lang="en-US"/>
        </a:p>
      </dgm:t>
    </dgm:pt>
    <dgm:pt modelId="{D8EA20FA-8A9E-48EF-8B81-3688FD9C05E9}" type="sibTrans" cxnId="{A5889FA8-2536-4AE3-8C9F-ACBD3B2A63F7}">
      <dgm:prSet/>
      <dgm:spPr/>
      <dgm:t>
        <a:bodyPr/>
        <a:lstStyle/>
        <a:p>
          <a:endParaRPr lang="en-US"/>
        </a:p>
      </dgm:t>
    </dgm:pt>
    <dgm:pt modelId="{45C7718E-0960-4F6C-9242-BCB2AEFB15CF}" type="pres">
      <dgm:prSet presAssocID="{F93BAEEA-7C29-43B6-A448-7AD44CE9CC98}" presName="CompostProcess" presStyleCnt="0">
        <dgm:presLayoutVars>
          <dgm:dir/>
          <dgm:resizeHandles val="exact"/>
        </dgm:presLayoutVars>
      </dgm:prSet>
      <dgm:spPr/>
    </dgm:pt>
    <dgm:pt modelId="{A8A4C972-9485-46B5-B20D-124B2BA8D665}" type="pres">
      <dgm:prSet presAssocID="{F93BAEEA-7C29-43B6-A448-7AD44CE9CC98}" presName="arrow" presStyleLbl="bgShp" presStyleIdx="0" presStyleCnt="1"/>
      <dgm:spPr/>
    </dgm:pt>
    <dgm:pt modelId="{DBA56D65-E6FB-484F-B11E-CC876FB0DA82}" type="pres">
      <dgm:prSet presAssocID="{F93BAEEA-7C29-43B6-A448-7AD44CE9CC98}" presName="linearProcess" presStyleCnt="0"/>
      <dgm:spPr/>
    </dgm:pt>
    <dgm:pt modelId="{C69EA841-1B49-4558-AB63-D13B51830658}" type="pres">
      <dgm:prSet presAssocID="{8E8CDF90-DD78-4D3E-8FA1-D091B7B9A5C1}" presName="textNode" presStyleLbl="node1" presStyleIdx="0" presStyleCnt="3">
        <dgm:presLayoutVars>
          <dgm:bulletEnabled val="1"/>
        </dgm:presLayoutVars>
      </dgm:prSet>
      <dgm:spPr/>
      <dgm:t>
        <a:bodyPr/>
        <a:lstStyle/>
        <a:p>
          <a:endParaRPr lang="en-US"/>
        </a:p>
      </dgm:t>
    </dgm:pt>
    <dgm:pt modelId="{0BD6B9AA-EF57-4F41-99A9-0AF97BD56AC3}" type="pres">
      <dgm:prSet presAssocID="{9B5AE5A9-0A10-4E3B-8DE8-A69CF3328DA9}" presName="sibTrans" presStyleCnt="0"/>
      <dgm:spPr/>
    </dgm:pt>
    <dgm:pt modelId="{3F9107FF-82CB-42ED-AF03-1CA0E4CE7AEB}" type="pres">
      <dgm:prSet presAssocID="{48D90F0D-7609-44F8-8EAF-EADC5AE75726}" presName="textNode" presStyleLbl="node1" presStyleIdx="1" presStyleCnt="3">
        <dgm:presLayoutVars>
          <dgm:bulletEnabled val="1"/>
        </dgm:presLayoutVars>
      </dgm:prSet>
      <dgm:spPr/>
      <dgm:t>
        <a:bodyPr/>
        <a:lstStyle/>
        <a:p>
          <a:endParaRPr lang="en-US"/>
        </a:p>
      </dgm:t>
    </dgm:pt>
    <dgm:pt modelId="{8EADE1BF-60B2-42BF-A92F-78377A5EB643}" type="pres">
      <dgm:prSet presAssocID="{EABF4786-7102-4C5F-814C-1A5551EACA63}" presName="sibTrans" presStyleCnt="0"/>
      <dgm:spPr/>
    </dgm:pt>
    <dgm:pt modelId="{598E3823-1EF7-48FE-8087-7D899E748F36}" type="pres">
      <dgm:prSet presAssocID="{EE0D1A4F-81C9-47E1-B6A4-9EA18F20E540}" presName="textNode" presStyleLbl="node1" presStyleIdx="2" presStyleCnt="3">
        <dgm:presLayoutVars>
          <dgm:bulletEnabled val="1"/>
        </dgm:presLayoutVars>
      </dgm:prSet>
      <dgm:spPr/>
      <dgm:t>
        <a:bodyPr/>
        <a:lstStyle/>
        <a:p>
          <a:endParaRPr lang="en-US"/>
        </a:p>
      </dgm:t>
    </dgm:pt>
  </dgm:ptLst>
  <dgm:cxnLst>
    <dgm:cxn modelId="{1FF6E645-CF7C-4591-B549-BB623F189894}" type="presOf" srcId="{F93BAEEA-7C29-43B6-A448-7AD44CE9CC98}" destId="{45C7718E-0960-4F6C-9242-BCB2AEFB15CF}" srcOrd="0" destOrd="0" presId="urn:microsoft.com/office/officeart/2005/8/layout/hProcess9"/>
    <dgm:cxn modelId="{7344B1C3-CC76-4C5D-AC5D-E3126D3E818E}" type="presOf" srcId="{EE0D1A4F-81C9-47E1-B6A4-9EA18F20E540}" destId="{598E3823-1EF7-48FE-8087-7D899E748F36}" srcOrd="0" destOrd="0" presId="urn:microsoft.com/office/officeart/2005/8/layout/hProcess9"/>
    <dgm:cxn modelId="{EB01FCC6-CB6F-4123-ACDB-BE7A9A798F46}" type="presOf" srcId="{48D90F0D-7609-44F8-8EAF-EADC5AE75726}" destId="{3F9107FF-82CB-42ED-AF03-1CA0E4CE7AEB}" srcOrd="0" destOrd="0" presId="urn:microsoft.com/office/officeart/2005/8/layout/hProcess9"/>
    <dgm:cxn modelId="{A5889FA8-2536-4AE3-8C9F-ACBD3B2A63F7}" srcId="{F93BAEEA-7C29-43B6-A448-7AD44CE9CC98}" destId="{EE0D1A4F-81C9-47E1-B6A4-9EA18F20E540}" srcOrd="2" destOrd="0" parTransId="{730B6251-A333-47FE-87B1-CBC62A8EBAD3}" sibTransId="{D8EA20FA-8A9E-48EF-8B81-3688FD9C05E9}"/>
    <dgm:cxn modelId="{287275D1-9D5B-413B-AF2C-714C12D05B7C}" srcId="{F93BAEEA-7C29-43B6-A448-7AD44CE9CC98}" destId="{8E8CDF90-DD78-4D3E-8FA1-D091B7B9A5C1}" srcOrd="0" destOrd="0" parTransId="{187D01CE-FD50-4B1C-A691-D351D669BF2B}" sibTransId="{9B5AE5A9-0A10-4E3B-8DE8-A69CF3328DA9}"/>
    <dgm:cxn modelId="{D9B078B4-4549-4B7B-8475-C514CDCE9B23}" type="presOf" srcId="{8E8CDF90-DD78-4D3E-8FA1-D091B7B9A5C1}" destId="{C69EA841-1B49-4558-AB63-D13B51830658}" srcOrd="0" destOrd="0" presId="urn:microsoft.com/office/officeart/2005/8/layout/hProcess9"/>
    <dgm:cxn modelId="{372EA7F0-D6F5-4399-932A-2D9EC76B8344}" srcId="{F93BAEEA-7C29-43B6-A448-7AD44CE9CC98}" destId="{48D90F0D-7609-44F8-8EAF-EADC5AE75726}" srcOrd="1" destOrd="0" parTransId="{2FD86245-C721-4517-B9E5-9A17D6B6D7AE}" sibTransId="{EABF4786-7102-4C5F-814C-1A5551EACA63}"/>
    <dgm:cxn modelId="{F2FA7E75-D3C6-4C15-9A7D-9A5D22D5758C}" type="presParOf" srcId="{45C7718E-0960-4F6C-9242-BCB2AEFB15CF}" destId="{A8A4C972-9485-46B5-B20D-124B2BA8D665}" srcOrd="0" destOrd="0" presId="urn:microsoft.com/office/officeart/2005/8/layout/hProcess9"/>
    <dgm:cxn modelId="{BA816C2A-D136-4C6A-B365-DC0E94468C78}" type="presParOf" srcId="{45C7718E-0960-4F6C-9242-BCB2AEFB15CF}" destId="{DBA56D65-E6FB-484F-B11E-CC876FB0DA82}" srcOrd="1" destOrd="0" presId="urn:microsoft.com/office/officeart/2005/8/layout/hProcess9"/>
    <dgm:cxn modelId="{0F1F6B53-BC8A-4290-BB60-CAABA691FBA9}" type="presParOf" srcId="{DBA56D65-E6FB-484F-B11E-CC876FB0DA82}" destId="{C69EA841-1B49-4558-AB63-D13B51830658}" srcOrd="0" destOrd="0" presId="urn:microsoft.com/office/officeart/2005/8/layout/hProcess9"/>
    <dgm:cxn modelId="{4906AFE5-EE51-4C0D-856F-0C82A2B80F1A}" type="presParOf" srcId="{DBA56D65-E6FB-484F-B11E-CC876FB0DA82}" destId="{0BD6B9AA-EF57-4F41-99A9-0AF97BD56AC3}" srcOrd="1" destOrd="0" presId="urn:microsoft.com/office/officeart/2005/8/layout/hProcess9"/>
    <dgm:cxn modelId="{93F870B9-53F7-4C05-9E61-0DB0FB0FA954}" type="presParOf" srcId="{DBA56D65-E6FB-484F-B11E-CC876FB0DA82}" destId="{3F9107FF-82CB-42ED-AF03-1CA0E4CE7AEB}" srcOrd="2" destOrd="0" presId="urn:microsoft.com/office/officeart/2005/8/layout/hProcess9"/>
    <dgm:cxn modelId="{63F63665-B98D-4247-B1E1-3BEC26D18213}" type="presParOf" srcId="{DBA56D65-E6FB-484F-B11E-CC876FB0DA82}" destId="{8EADE1BF-60B2-42BF-A92F-78377A5EB643}" srcOrd="3" destOrd="0" presId="urn:microsoft.com/office/officeart/2005/8/layout/hProcess9"/>
    <dgm:cxn modelId="{C826E967-855B-44C8-A6F4-74B2E82A63EE}" type="presParOf" srcId="{DBA56D65-E6FB-484F-B11E-CC876FB0DA82}" destId="{598E3823-1EF7-48FE-8087-7D899E748F3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636F1-D6C1-408D-B2AF-D06A75B2F8A1}" type="doc">
      <dgm:prSet loTypeId="urn:microsoft.com/office/officeart/2005/8/layout/process4" loCatId="process" qsTypeId="urn:microsoft.com/office/officeart/2005/8/quickstyle/3d2" qsCatId="3D" csTypeId="urn:microsoft.com/office/officeart/2005/8/colors/colorful5" csCatId="colorful" phldr="1"/>
      <dgm:spPr/>
      <dgm:t>
        <a:bodyPr/>
        <a:lstStyle/>
        <a:p>
          <a:endParaRPr lang="en-US"/>
        </a:p>
      </dgm:t>
    </dgm:pt>
    <dgm:pt modelId="{F764BF60-EAF0-4E92-8C56-02BA684E996C}">
      <dgm:prSet phldrT="[Text]" custT="1"/>
      <dgm:spPr/>
      <dgm:t>
        <a:bodyPr/>
        <a:lstStyle/>
        <a:p>
          <a:r>
            <a:rPr lang="en-US" sz="3600" dirty="0">
              <a:effectLst/>
            </a:rPr>
            <a:t>Gene Identification</a:t>
          </a:r>
        </a:p>
      </dgm:t>
    </dgm:pt>
    <dgm:pt modelId="{8E4E6E34-D4B8-4819-AF7A-25B150EE8CD9}" type="parTrans" cxnId="{A67CFEFC-3832-487A-A4C2-7C11F2EA3973}">
      <dgm:prSet/>
      <dgm:spPr/>
      <dgm:t>
        <a:bodyPr/>
        <a:lstStyle/>
        <a:p>
          <a:endParaRPr lang="en-US"/>
        </a:p>
      </dgm:t>
    </dgm:pt>
    <dgm:pt modelId="{55A59AE2-409F-43F2-B326-D4300C2484E8}" type="sibTrans" cxnId="{A67CFEFC-3832-487A-A4C2-7C11F2EA3973}">
      <dgm:prSet/>
      <dgm:spPr/>
      <dgm:t>
        <a:bodyPr/>
        <a:lstStyle/>
        <a:p>
          <a:endParaRPr lang="en-US"/>
        </a:p>
      </dgm:t>
    </dgm:pt>
    <dgm:pt modelId="{DCFB87AB-9C4A-45C9-8C77-43EE4451B2CF}">
      <dgm:prSet phldrT="[Text]" custT="1"/>
      <dgm:spPr/>
      <dgm:t>
        <a:bodyPr/>
        <a:lstStyle/>
        <a:p>
          <a:r>
            <a:rPr lang="en-US" sz="2400" dirty="0">
              <a:effectLst/>
            </a:rPr>
            <a:t>Candidate Gene</a:t>
          </a:r>
        </a:p>
      </dgm:t>
    </dgm:pt>
    <dgm:pt modelId="{6E73EFCD-3A58-496D-A734-F074B4816809}" type="parTrans" cxnId="{28CE08D8-9A05-4BDB-9310-FC7B6BFC44D3}">
      <dgm:prSet/>
      <dgm:spPr/>
      <dgm:t>
        <a:bodyPr/>
        <a:lstStyle/>
        <a:p>
          <a:endParaRPr lang="en-US"/>
        </a:p>
      </dgm:t>
    </dgm:pt>
    <dgm:pt modelId="{6E653343-7407-4684-9FED-911E7DE4BCBD}" type="sibTrans" cxnId="{28CE08D8-9A05-4BDB-9310-FC7B6BFC44D3}">
      <dgm:prSet/>
      <dgm:spPr/>
      <dgm:t>
        <a:bodyPr/>
        <a:lstStyle/>
        <a:p>
          <a:endParaRPr lang="en-US"/>
        </a:p>
      </dgm:t>
    </dgm:pt>
    <dgm:pt modelId="{1B99D81D-5CE7-4B9F-A421-9DE0C86012E9}">
      <dgm:prSet phldrT="[Text]" custT="1"/>
      <dgm:spPr/>
      <dgm:t>
        <a:bodyPr/>
        <a:lstStyle/>
        <a:p>
          <a:r>
            <a:rPr lang="en-US" sz="2400" dirty="0">
              <a:effectLst/>
            </a:rPr>
            <a:t>Linkage</a:t>
          </a:r>
          <a:r>
            <a:rPr lang="en-US" sz="3100" dirty="0"/>
            <a:t> </a:t>
          </a:r>
        </a:p>
      </dgm:t>
    </dgm:pt>
    <dgm:pt modelId="{165425C1-5045-480C-9CB3-CB80D03FDD70}" type="parTrans" cxnId="{0438B639-1E0D-450E-AA17-C65E660CE412}">
      <dgm:prSet/>
      <dgm:spPr/>
      <dgm:t>
        <a:bodyPr/>
        <a:lstStyle/>
        <a:p>
          <a:endParaRPr lang="en-US"/>
        </a:p>
      </dgm:t>
    </dgm:pt>
    <dgm:pt modelId="{76B6EA5C-B65A-49DD-83F3-74344B8B6A0D}" type="sibTrans" cxnId="{0438B639-1E0D-450E-AA17-C65E660CE412}">
      <dgm:prSet/>
      <dgm:spPr/>
      <dgm:t>
        <a:bodyPr/>
        <a:lstStyle/>
        <a:p>
          <a:endParaRPr lang="en-US"/>
        </a:p>
      </dgm:t>
    </dgm:pt>
    <dgm:pt modelId="{347A5458-D6AC-43D0-AF4F-6F25B6F46D7E}">
      <dgm:prSet phldrT="[Text]" custT="1"/>
      <dgm:spPr/>
      <dgm:t>
        <a:bodyPr/>
        <a:lstStyle/>
        <a:p>
          <a:r>
            <a:rPr lang="en-US" sz="3600" dirty="0">
              <a:effectLst/>
            </a:rPr>
            <a:t>Fine Mapping</a:t>
          </a:r>
        </a:p>
      </dgm:t>
    </dgm:pt>
    <dgm:pt modelId="{57B656CF-0D65-4F5D-BBBA-61DFD1B563DA}" type="parTrans" cxnId="{438BEA9C-84EC-4872-86F6-A790F1F2693E}">
      <dgm:prSet/>
      <dgm:spPr/>
      <dgm:t>
        <a:bodyPr/>
        <a:lstStyle/>
        <a:p>
          <a:endParaRPr lang="en-US"/>
        </a:p>
      </dgm:t>
    </dgm:pt>
    <dgm:pt modelId="{7CE00DE7-BAC3-4AB9-AAFD-08EDA3A87053}" type="sibTrans" cxnId="{438BEA9C-84EC-4872-86F6-A790F1F2693E}">
      <dgm:prSet/>
      <dgm:spPr/>
      <dgm:t>
        <a:bodyPr/>
        <a:lstStyle/>
        <a:p>
          <a:endParaRPr lang="en-US"/>
        </a:p>
      </dgm:t>
    </dgm:pt>
    <dgm:pt modelId="{63AC9AD0-C61B-46A7-8312-6DF773881F44}">
      <dgm:prSet phldrT="[Text]" custT="1"/>
      <dgm:spPr/>
      <dgm:t>
        <a:bodyPr/>
        <a:lstStyle/>
        <a:p>
          <a:r>
            <a:rPr lang="en-US" sz="2400" dirty="0">
              <a:effectLst/>
            </a:rPr>
            <a:t>Identify ALL Variants</a:t>
          </a:r>
        </a:p>
      </dgm:t>
    </dgm:pt>
    <dgm:pt modelId="{648A5F21-45CF-4B70-A5F7-4F8456140775}" type="parTrans" cxnId="{1B79E159-6F96-4FC9-8B04-4A125FABD715}">
      <dgm:prSet/>
      <dgm:spPr/>
      <dgm:t>
        <a:bodyPr/>
        <a:lstStyle/>
        <a:p>
          <a:endParaRPr lang="en-US"/>
        </a:p>
      </dgm:t>
    </dgm:pt>
    <dgm:pt modelId="{EE8B4B17-ED6B-4AF9-A59D-770CBE04F199}" type="sibTrans" cxnId="{1B79E159-6F96-4FC9-8B04-4A125FABD715}">
      <dgm:prSet/>
      <dgm:spPr/>
      <dgm:t>
        <a:bodyPr/>
        <a:lstStyle/>
        <a:p>
          <a:endParaRPr lang="en-US"/>
        </a:p>
      </dgm:t>
    </dgm:pt>
    <dgm:pt modelId="{D1945090-9F25-4BBA-B4EE-C270B14206E5}">
      <dgm:prSet phldrT="[Text]" custT="1"/>
      <dgm:spPr/>
      <dgm:t>
        <a:bodyPr/>
        <a:lstStyle/>
        <a:p>
          <a:r>
            <a:rPr lang="en-US" sz="2400" dirty="0">
              <a:effectLst/>
            </a:rPr>
            <a:t>Determine Causal Variant</a:t>
          </a:r>
        </a:p>
      </dgm:t>
    </dgm:pt>
    <dgm:pt modelId="{7EF1342A-3A95-4CAC-8D98-B1248C5F91C0}" type="parTrans" cxnId="{A50519E2-D55B-4E5B-9CD4-C5B0432C763C}">
      <dgm:prSet/>
      <dgm:spPr/>
      <dgm:t>
        <a:bodyPr/>
        <a:lstStyle/>
        <a:p>
          <a:endParaRPr lang="en-US"/>
        </a:p>
      </dgm:t>
    </dgm:pt>
    <dgm:pt modelId="{1D21C2F6-4CDC-47C6-87AD-08FC8458EB1C}" type="sibTrans" cxnId="{A50519E2-D55B-4E5B-9CD4-C5B0432C763C}">
      <dgm:prSet/>
      <dgm:spPr/>
      <dgm:t>
        <a:bodyPr/>
        <a:lstStyle/>
        <a:p>
          <a:endParaRPr lang="en-US"/>
        </a:p>
      </dgm:t>
    </dgm:pt>
    <dgm:pt modelId="{CB3B4166-2E64-4BF2-B34C-D9EAF93D980B}">
      <dgm:prSet phldrT="[Text]" custT="1"/>
      <dgm:spPr/>
      <dgm:t>
        <a:bodyPr/>
        <a:lstStyle/>
        <a:p>
          <a:r>
            <a:rPr lang="en-US" sz="3600" dirty="0">
              <a:effectLst/>
            </a:rPr>
            <a:t>Functional Studies</a:t>
          </a:r>
        </a:p>
      </dgm:t>
    </dgm:pt>
    <dgm:pt modelId="{84CA3B95-36CE-42D8-A344-8CD8CE4C323E}" type="parTrans" cxnId="{54ED4497-62E8-4D26-BFE6-B6DFA2F572D5}">
      <dgm:prSet/>
      <dgm:spPr/>
      <dgm:t>
        <a:bodyPr/>
        <a:lstStyle/>
        <a:p>
          <a:endParaRPr lang="en-US"/>
        </a:p>
      </dgm:t>
    </dgm:pt>
    <dgm:pt modelId="{470AC2DB-DF42-4A6B-90E1-A44C5F492D3B}" type="sibTrans" cxnId="{54ED4497-62E8-4D26-BFE6-B6DFA2F572D5}">
      <dgm:prSet/>
      <dgm:spPr/>
      <dgm:t>
        <a:bodyPr/>
        <a:lstStyle/>
        <a:p>
          <a:endParaRPr lang="en-US"/>
        </a:p>
      </dgm:t>
    </dgm:pt>
    <dgm:pt modelId="{5F48F3BD-14D7-42E3-A205-C8336C924F51}">
      <dgm:prSet phldrT="[Text]" custT="1"/>
      <dgm:spPr/>
      <dgm:t>
        <a:bodyPr/>
        <a:lstStyle/>
        <a:p>
          <a:r>
            <a:rPr lang="en-US" sz="2400" dirty="0">
              <a:effectLst/>
            </a:rPr>
            <a:t>Biochemical Pathway</a:t>
          </a:r>
        </a:p>
      </dgm:t>
    </dgm:pt>
    <dgm:pt modelId="{9881F00B-1AC7-4A69-B906-474B49E5A9AE}" type="parTrans" cxnId="{FB312B6D-2119-4FA5-A651-919D5C72F045}">
      <dgm:prSet/>
      <dgm:spPr/>
      <dgm:t>
        <a:bodyPr/>
        <a:lstStyle/>
        <a:p>
          <a:endParaRPr lang="en-US"/>
        </a:p>
      </dgm:t>
    </dgm:pt>
    <dgm:pt modelId="{FEC5BB9A-EB67-43F5-897F-A1B5F8940123}" type="sibTrans" cxnId="{FB312B6D-2119-4FA5-A651-919D5C72F045}">
      <dgm:prSet/>
      <dgm:spPr/>
      <dgm:t>
        <a:bodyPr/>
        <a:lstStyle/>
        <a:p>
          <a:endParaRPr lang="en-US"/>
        </a:p>
      </dgm:t>
    </dgm:pt>
    <dgm:pt modelId="{F93408A6-D75F-4AB7-ACA3-AC68BDDE1EA0}">
      <dgm:prSet phldrT="[Text]" custT="1"/>
      <dgm:spPr/>
      <dgm:t>
        <a:bodyPr/>
        <a:lstStyle/>
        <a:p>
          <a:r>
            <a:rPr lang="en-US" sz="2400" dirty="0">
              <a:effectLst/>
            </a:rPr>
            <a:t>Disease Relevance</a:t>
          </a:r>
        </a:p>
      </dgm:t>
    </dgm:pt>
    <dgm:pt modelId="{84D7B146-4D4F-4A1C-94EF-1CE1C189A1AE}" type="parTrans" cxnId="{A90A776B-6809-40FA-93B5-7578D944C715}">
      <dgm:prSet/>
      <dgm:spPr/>
      <dgm:t>
        <a:bodyPr/>
        <a:lstStyle/>
        <a:p>
          <a:endParaRPr lang="en-US"/>
        </a:p>
      </dgm:t>
    </dgm:pt>
    <dgm:pt modelId="{9DAB428F-610C-453F-B70F-1C6FB8D43C49}" type="sibTrans" cxnId="{A90A776B-6809-40FA-93B5-7578D944C715}">
      <dgm:prSet/>
      <dgm:spPr/>
      <dgm:t>
        <a:bodyPr/>
        <a:lstStyle/>
        <a:p>
          <a:endParaRPr lang="en-US"/>
        </a:p>
      </dgm:t>
    </dgm:pt>
    <dgm:pt modelId="{49E45011-68F2-4E2D-A72B-B99384D11E7F}" type="pres">
      <dgm:prSet presAssocID="{4E6636F1-D6C1-408D-B2AF-D06A75B2F8A1}" presName="Name0" presStyleCnt="0">
        <dgm:presLayoutVars>
          <dgm:dir/>
          <dgm:animLvl val="lvl"/>
          <dgm:resizeHandles val="exact"/>
        </dgm:presLayoutVars>
      </dgm:prSet>
      <dgm:spPr/>
      <dgm:t>
        <a:bodyPr/>
        <a:lstStyle/>
        <a:p>
          <a:endParaRPr lang="en-US"/>
        </a:p>
      </dgm:t>
    </dgm:pt>
    <dgm:pt modelId="{EECC64FD-4C26-4AFC-9613-905C1BD4283E}" type="pres">
      <dgm:prSet presAssocID="{CB3B4166-2E64-4BF2-B34C-D9EAF93D980B}" presName="boxAndChildren" presStyleCnt="0"/>
      <dgm:spPr/>
    </dgm:pt>
    <dgm:pt modelId="{B3CD17C2-484B-4120-B7E2-577A24E106F6}" type="pres">
      <dgm:prSet presAssocID="{CB3B4166-2E64-4BF2-B34C-D9EAF93D980B}" presName="parentTextBox" presStyleLbl="node1" presStyleIdx="0" presStyleCnt="3"/>
      <dgm:spPr/>
      <dgm:t>
        <a:bodyPr/>
        <a:lstStyle/>
        <a:p>
          <a:endParaRPr lang="en-US"/>
        </a:p>
      </dgm:t>
    </dgm:pt>
    <dgm:pt modelId="{1645FEC7-157F-4805-9CF2-B60B8855B4E3}" type="pres">
      <dgm:prSet presAssocID="{CB3B4166-2E64-4BF2-B34C-D9EAF93D980B}" presName="entireBox" presStyleLbl="node1" presStyleIdx="0" presStyleCnt="3"/>
      <dgm:spPr/>
      <dgm:t>
        <a:bodyPr/>
        <a:lstStyle/>
        <a:p>
          <a:endParaRPr lang="en-US"/>
        </a:p>
      </dgm:t>
    </dgm:pt>
    <dgm:pt modelId="{CF98C4A1-47AA-43FB-9C42-F5C8631ED543}" type="pres">
      <dgm:prSet presAssocID="{CB3B4166-2E64-4BF2-B34C-D9EAF93D980B}" presName="descendantBox" presStyleCnt="0"/>
      <dgm:spPr/>
    </dgm:pt>
    <dgm:pt modelId="{A871B628-7BDF-4A08-8837-E3721CA18F13}" type="pres">
      <dgm:prSet presAssocID="{5F48F3BD-14D7-42E3-A205-C8336C924F51}" presName="childTextBox" presStyleLbl="fgAccFollowNode1" presStyleIdx="0" presStyleCnt="6">
        <dgm:presLayoutVars>
          <dgm:bulletEnabled val="1"/>
        </dgm:presLayoutVars>
      </dgm:prSet>
      <dgm:spPr/>
      <dgm:t>
        <a:bodyPr/>
        <a:lstStyle/>
        <a:p>
          <a:endParaRPr lang="en-US"/>
        </a:p>
      </dgm:t>
    </dgm:pt>
    <dgm:pt modelId="{9B38F9B1-951B-4E42-9829-8B982AE0D679}" type="pres">
      <dgm:prSet presAssocID="{F93408A6-D75F-4AB7-ACA3-AC68BDDE1EA0}" presName="childTextBox" presStyleLbl="fgAccFollowNode1" presStyleIdx="1" presStyleCnt="6">
        <dgm:presLayoutVars>
          <dgm:bulletEnabled val="1"/>
        </dgm:presLayoutVars>
      </dgm:prSet>
      <dgm:spPr/>
      <dgm:t>
        <a:bodyPr/>
        <a:lstStyle/>
        <a:p>
          <a:endParaRPr lang="en-US"/>
        </a:p>
      </dgm:t>
    </dgm:pt>
    <dgm:pt modelId="{EC342DC4-D8DE-4563-A700-8648B49EEB76}" type="pres">
      <dgm:prSet presAssocID="{7CE00DE7-BAC3-4AB9-AAFD-08EDA3A87053}" presName="sp" presStyleCnt="0"/>
      <dgm:spPr/>
    </dgm:pt>
    <dgm:pt modelId="{80E06520-6C03-4AF8-91D4-7918F1A32FAF}" type="pres">
      <dgm:prSet presAssocID="{347A5458-D6AC-43D0-AF4F-6F25B6F46D7E}" presName="arrowAndChildren" presStyleCnt="0"/>
      <dgm:spPr/>
    </dgm:pt>
    <dgm:pt modelId="{106879B8-C00F-48C8-B07B-98ADF9254E30}" type="pres">
      <dgm:prSet presAssocID="{347A5458-D6AC-43D0-AF4F-6F25B6F46D7E}" presName="parentTextArrow" presStyleLbl="node1" presStyleIdx="0" presStyleCnt="3"/>
      <dgm:spPr/>
      <dgm:t>
        <a:bodyPr/>
        <a:lstStyle/>
        <a:p>
          <a:endParaRPr lang="en-US"/>
        </a:p>
      </dgm:t>
    </dgm:pt>
    <dgm:pt modelId="{21E975D5-9C0D-4B21-80A3-797D61C2C736}" type="pres">
      <dgm:prSet presAssocID="{347A5458-D6AC-43D0-AF4F-6F25B6F46D7E}" presName="arrow" presStyleLbl="node1" presStyleIdx="1" presStyleCnt="3"/>
      <dgm:spPr/>
      <dgm:t>
        <a:bodyPr/>
        <a:lstStyle/>
        <a:p>
          <a:endParaRPr lang="en-US"/>
        </a:p>
      </dgm:t>
    </dgm:pt>
    <dgm:pt modelId="{C485E97D-35F9-421E-8A72-139402A87765}" type="pres">
      <dgm:prSet presAssocID="{347A5458-D6AC-43D0-AF4F-6F25B6F46D7E}" presName="descendantArrow" presStyleCnt="0"/>
      <dgm:spPr/>
    </dgm:pt>
    <dgm:pt modelId="{92B52531-B654-4418-8158-D10585E1F0DA}" type="pres">
      <dgm:prSet presAssocID="{63AC9AD0-C61B-46A7-8312-6DF773881F44}" presName="childTextArrow" presStyleLbl="fgAccFollowNode1" presStyleIdx="2" presStyleCnt="6">
        <dgm:presLayoutVars>
          <dgm:bulletEnabled val="1"/>
        </dgm:presLayoutVars>
      </dgm:prSet>
      <dgm:spPr/>
      <dgm:t>
        <a:bodyPr/>
        <a:lstStyle/>
        <a:p>
          <a:endParaRPr lang="en-US"/>
        </a:p>
      </dgm:t>
    </dgm:pt>
    <dgm:pt modelId="{F97D167F-7339-46D1-B628-DCB6B0E70E89}" type="pres">
      <dgm:prSet presAssocID="{D1945090-9F25-4BBA-B4EE-C270B14206E5}" presName="childTextArrow" presStyleLbl="fgAccFollowNode1" presStyleIdx="3" presStyleCnt="6">
        <dgm:presLayoutVars>
          <dgm:bulletEnabled val="1"/>
        </dgm:presLayoutVars>
      </dgm:prSet>
      <dgm:spPr/>
      <dgm:t>
        <a:bodyPr/>
        <a:lstStyle/>
        <a:p>
          <a:endParaRPr lang="en-US"/>
        </a:p>
      </dgm:t>
    </dgm:pt>
    <dgm:pt modelId="{A2023590-73FB-496B-B36E-C3AEEEA289F5}" type="pres">
      <dgm:prSet presAssocID="{55A59AE2-409F-43F2-B326-D4300C2484E8}" presName="sp" presStyleCnt="0"/>
      <dgm:spPr/>
    </dgm:pt>
    <dgm:pt modelId="{CAA09563-CF4C-441D-BB43-D856A216306A}" type="pres">
      <dgm:prSet presAssocID="{F764BF60-EAF0-4E92-8C56-02BA684E996C}" presName="arrowAndChildren" presStyleCnt="0"/>
      <dgm:spPr/>
    </dgm:pt>
    <dgm:pt modelId="{DB0F3603-27A6-420B-AE98-3767D69281C6}" type="pres">
      <dgm:prSet presAssocID="{F764BF60-EAF0-4E92-8C56-02BA684E996C}" presName="parentTextArrow" presStyleLbl="node1" presStyleIdx="1" presStyleCnt="3"/>
      <dgm:spPr/>
      <dgm:t>
        <a:bodyPr/>
        <a:lstStyle/>
        <a:p>
          <a:endParaRPr lang="en-US"/>
        </a:p>
      </dgm:t>
    </dgm:pt>
    <dgm:pt modelId="{88BF0BB9-DC16-40CF-89EC-592FAD101B89}" type="pres">
      <dgm:prSet presAssocID="{F764BF60-EAF0-4E92-8C56-02BA684E996C}" presName="arrow" presStyleLbl="node1" presStyleIdx="2" presStyleCnt="3"/>
      <dgm:spPr/>
      <dgm:t>
        <a:bodyPr/>
        <a:lstStyle/>
        <a:p>
          <a:endParaRPr lang="en-US"/>
        </a:p>
      </dgm:t>
    </dgm:pt>
    <dgm:pt modelId="{92069ABE-B07F-4371-81DB-77642C769E43}" type="pres">
      <dgm:prSet presAssocID="{F764BF60-EAF0-4E92-8C56-02BA684E996C}" presName="descendantArrow" presStyleCnt="0"/>
      <dgm:spPr/>
    </dgm:pt>
    <dgm:pt modelId="{C33B6DA1-68E6-4D9C-A120-ECFAD110AC16}" type="pres">
      <dgm:prSet presAssocID="{DCFB87AB-9C4A-45C9-8C77-43EE4451B2CF}" presName="childTextArrow" presStyleLbl="fgAccFollowNode1" presStyleIdx="4" presStyleCnt="6">
        <dgm:presLayoutVars>
          <dgm:bulletEnabled val="1"/>
        </dgm:presLayoutVars>
      </dgm:prSet>
      <dgm:spPr/>
      <dgm:t>
        <a:bodyPr/>
        <a:lstStyle/>
        <a:p>
          <a:endParaRPr lang="en-US"/>
        </a:p>
      </dgm:t>
    </dgm:pt>
    <dgm:pt modelId="{E985ED22-432E-412C-A2E5-BF204A840E11}" type="pres">
      <dgm:prSet presAssocID="{1B99D81D-5CE7-4B9F-A421-9DE0C86012E9}" presName="childTextArrow" presStyleLbl="fgAccFollowNode1" presStyleIdx="5" presStyleCnt="6">
        <dgm:presLayoutVars>
          <dgm:bulletEnabled val="1"/>
        </dgm:presLayoutVars>
      </dgm:prSet>
      <dgm:spPr/>
      <dgm:t>
        <a:bodyPr/>
        <a:lstStyle/>
        <a:p>
          <a:endParaRPr lang="en-US"/>
        </a:p>
      </dgm:t>
    </dgm:pt>
  </dgm:ptLst>
  <dgm:cxnLst>
    <dgm:cxn modelId="{A90A776B-6809-40FA-93B5-7578D944C715}" srcId="{CB3B4166-2E64-4BF2-B34C-D9EAF93D980B}" destId="{F93408A6-D75F-4AB7-ACA3-AC68BDDE1EA0}" srcOrd="1" destOrd="0" parTransId="{84D7B146-4D4F-4A1C-94EF-1CE1C189A1AE}" sibTransId="{9DAB428F-610C-453F-B70F-1C6FB8D43C49}"/>
    <dgm:cxn modelId="{D7C2F896-BBE9-4FF3-A7F3-77FC5BDB21FC}" type="presOf" srcId="{63AC9AD0-C61B-46A7-8312-6DF773881F44}" destId="{92B52531-B654-4418-8158-D10585E1F0DA}" srcOrd="0" destOrd="0" presId="urn:microsoft.com/office/officeart/2005/8/layout/process4"/>
    <dgm:cxn modelId="{AF9A90F6-3024-4CE7-8CC0-6463A2DE6424}" type="presOf" srcId="{CB3B4166-2E64-4BF2-B34C-D9EAF93D980B}" destId="{B3CD17C2-484B-4120-B7E2-577A24E106F6}" srcOrd="0" destOrd="0" presId="urn:microsoft.com/office/officeart/2005/8/layout/process4"/>
    <dgm:cxn modelId="{B05ACAA0-BCAD-4814-8795-493BD0B5E338}" type="presOf" srcId="{CB3B4166-2E64-4BF2-B34C-D9EAF93D980B}" destId="{1645FEC7-157F-4805-9CF2-B60B8855B4E3}" srcOrd="1" destOrd="0" presId="urn:microsoft.com/office/officeart/2005/8/layout/process4"/>
    <dgm:cxn modelId="{A67CFEFC-3832-487A-A4C2-7C11F2EA3973}" srcId="{4E6636F1-D6C1-408D-B2AF-D06A75B2F8A1}" destId="{F764BF60-EAF0-4E92-8C56-02BA684E996C}" srcOrd="0" destOrd="0" parTransId="{8E4E6E34-D4B8-4819-AF7A-25B150EE8CD9}" sibTransId="{55A59AE2-409F-43F2-B326-D4300C2484E8}"/>
    <dgm:cxn modelId="{28CE08D8-9A05-4BDB-9310-FC7B6BFC44D3}" srcId="{F764BF60-EAF0-4E92-8C56-02BA684E996C}" destId="{DCFB87AB-9C4A-45C9-8C77-43EE4451B2CF}" srcOrd="0" destOrd="0" parTransId="{6E73EFCD-3A58-496D-A734-F074B4816809}" sibTransId="{6E653343-7407-4684-9FED-911E7DE4BCBD}"/>
    <dgm:cxn modelId="{A50519E2-D55B-4E5B-9CD4-C5B0432C763C}" srcId="{347A5458-D6AC-43D0-AF4F-6F25B6F46D7E}" destId="{D1945090-9F25-4BBA-B4EE-C270B14206E5}" srcOrd="1" destOrd="0" parTransId="{7EF1342A-3A95-4CAC-8D98-B1248C5F91C0}" sibTransId="{1D21C2F6-4CDC-47C6-87AD-08FC8458EB1C}"/>
    <dgm:cxn modelId="{35658D67-86C9-4B3D-8429-452EA4F1BB19}" type="presOf" srcId="{347A5458-D6AC-43D0-AF4F-6F25B6F46D7E}" destId="{106879B8-C00F-48C8-B07B-98ADF9254E30}" srcOrd="0" destOrd="0" presId="urn:microsoft.com/office/officeart/2005/8/layout/process4"/>
    <dgm:cxn modelId="{6C1B22F6-B3A0-4DC6-BFB9-70E4282FE1B0}" type="presOf" srcId="{D1945090-9F25-4BBA-B4EE-C270B14206E5}" destId="{F97D167F-7339-46D1-B628-DCB6B0E70E89}" srcOrd="0" destOrd="0" presId="urn:microsoft.com/office/officeart/2005/8/layout/process4"/>
    <dgm:cxn modelId="{C96B41AB-896C-4E37-A8F1-CD77A3D6257C}" type="presOf" srcId="{347A5458-D6AC-43D0-AF4F-6F25B6F46D7E}" destId="{21E975D5-9C0D-4B21-80A3-797D61C2C736}" srcOrd="1" destOrd="0" presId="urn:microsoft.com/office/officeart/2005/8/layout/process4"/>
    <dgm:cxn modelId="{438BEA9C-84EC-4872-86F6-A790F1F2693E}" srcId="{4E6636F1-D6C1-408D-B2AF-D06A75B2F8A1}" destId="{347A5458-D6AC-43D0-AF4F-6F25B6F46D7E}" srcOrd="1" destOrd="0" parTransId="{57B656CF-0D65-4F5D-BBBA-61DFD1B563DA}" sibTransId="{7CE00DE7-BAC3-4AB9-AAFD-08EDA3A87053}"/>
    <dgm:cxn modelId="{048C28E1-579A-462C-B390-EE27507A72B1}" type="presOf" srcId="{1B99D81D-5CE7-4B9F-A421-9DE0C86012E9}" destId="{E985ED22-432E-412C-A2E5-BF204A840E11}" srcOrd="0" destOrd="0" presId="urn:microsoft.com/office/officeart/2005/8/layout/process4"/>
    <dgm:cxn modelId="{3C4304EF-2351-4199-97E4-9E8AB0A50673}" type="presOf" srcId="{F764BF60-EAF0-4E92-8C56-02BA684E996C}" destId="{DB0F3603-27A6-420B-AE98-3767D69281C6}" srcOrd="0" destOrd="0" presId="urn:microsoft.com/office/officeart/2005/8/layout/process4"/>
    <dgm:cxn modelId="{3123163A-A1B1-4F3F-8DBB-5286F2647808}" type="presOf" srcId="{5F48F3BD-14D7-42E3-A205-C8336C924F51}" destId="{A871B628-7BDF-4A08-8837-E3721CA18F13}" srcOrd="0" destOrd="0" presId="urn:microsoft.com/office/officeart/2005/8/layout/process4"/>
    <dgm:cxn modelId="{0438B639-1E0D-450E-AA17-C65E660CE412}" srcId="{F764BF60-EAF0-4E92-8C56-02BA684E996C}" destId="{1B99D81D-5CE7-4B9F-A421-9DE0C86012E9}" srcOrd="1" destOrd="0" parTransId="{165425C1-5045-480C-9CB3-CB80D03FDD70}" sibTransId="{76B6EA5C-B65A-49DD-83F3-74344B8B6A0D}"/>
    <dgm:cxn modelId="{FB312B6D-2119-4FA5-A651-919D5C72F045}" srcId="{CB3B4166-2E64-4BF2-B34C-D9EAF93D980B}" destId="{5F48F3BD-14D7-42E3-A205-C8336C924F51}" srcOrd="0" destOrd="0" parTransId="{9881F00B-1AC7-4A69-B906-474B49E5A9AE}" sibTransId="{FEC5BB9A-EB67-43F5-897F-A1B5F8940123}"/>
    <dgm:cxn modelId="{1B79E159-6F96-4FC9-8B04-4A125FABD715}" srcId="{347A5458-D6AC-43D0-AF4F-6F25B6F46D7E}" destId="{63AC9AD0-C61B-46A7-8312-6DF773881F44}" srcOrd="0" destOrd="0" parTransId="{648A5F21-45CF-4B70-A5F7-4F8456140775}" sibTransId="{EE8B4B17-ED6B-4AF9-A59D-770CBE04F199}"/>
    <dgm:cxn modelId="{1DC0898C-A770-4209-8690-CC87078E699D}" type="presOf" srcId="{DCFB87AB-9C4A-45C9-8C77-43EE4451B2CF}" destId="{C33B6DA1-68E6-4D9C-A120-ECFAD110AC16}" srcOrd="0" destOrd="0" presId="urn:microsoft.com/office/officeart/2005/8/layout/process4"/>
    <dgm:cxn modelId="{7A7A2CA6-DACB-46D7-8C1F-095035ED46E2}" type="presOf" srcId="{F764BF60-EAF0-4E92-8C56-02BA684E996C}" destId="{88BF0BB9-DC16-40CF-89EC-592FAD101B89}" srcOrd="1" destOrd="0" presId="urn:microsoft.com/office/officeart/2005/8/layout/process4"/>
    <dgm:cxn modelId="{824A6DF8-ED15-4D36-BC11-EF5F421C1A64}" type="presOf" srcId="{4E6636F1-D6C1-408D-B2AF-D06A75B2F8A1}" destId="{49E45011-68F2-4E2D-A72B-B99384D11E7F}" srcOrd="0" destOrd="0" presId="urn:microsoft.com/office/officeart/2005/8/layout/process4"/>
    <dgm:cxn modelId="{50CDEC41-45F2-4057-A292-7A8A30D412C5}" type="presOf" srcId="{F93408A6-D75F-4AB7-ACA3-AC68BDDE1EA0}" destId="{9B38F9B1-951B-4E42-9829-8B982AE0D679}" srcOrd="0" destOrd="0" presId="urn:microsoft.com/office/officeart/2005/8/layout/process4"/>
    <dgm:cxn modelId="{54ED4497-62E8-4D26-BFE6-B6DFA2F572D5}" srcId="{4E6636F1-D6C1-408D-B2AF-D06A75B2F8A1}" destId="{CB3B4166-2E64-4BF2-B34C-D9EAF93D980B}" srcOrd="2" destOrd="0" parTransId="{84CA3B95-36CE-42D8-A344-8CD8CE4C323E}" sibTransId="{470AC2DB-DF42-4A6B-90E1-A44C5F492D3B}"/>
    <dgm:cxn modelId="{942BE16E-6D6E-478F-8DB9-02C114B7225C}" type="presParOf" srcId="{49E45011-68F2-4E2D-A72B-B99384D11E7F}" destId="{EECC64FD-4C26-4AFC-9613-905C1BD4283E}" srcOrd="0" destOrd="0" presId="urn:microsoft.com/office/officeart/2005/8/layout/process4"/>
    <dgm:cxn modelId="{DD862CBF-94D6-4FDE-B6C7-29D60D6333D9}" type="presParOf" srcId="{EECC64FD-4C26-4AFC-9613-905C1BD4283E}" destId="{B3CD17C2-484B-4120-B7E2-577A24E106F6}" srcOrd="0" destOrd="0" presId="urn:microsoft.com/office/officeart/2005/8/layout/process4"/>
    <dgm:cxn modelId="{EF889354-44B3-4B2C-BC49-67C2C9588F4E}" type="presParOf" srcId="{EECC64FD-4C26-4AFC-9613-905C1BD4283E}" destId="{1645FEC7-157F-4805-9CF2-B60B8855B4E3}" srcOrd="1" destOrd="0" presId="urn:microsoft.com/office/officeart/2005/8/layout/process4"/>
    <dgm:cxn modelId="{B3F3B33B-BC85-4E7E-A7CF-4D4E1E31C2EF}" type="presParOf" srcId="{EECC64FD-4C26-4AFC-9613-905C1BD4283E}" destId="{CF98C4A1-47AA-43FB-9C42-F5C8631ED543}" srcOrd="2" destOrd="0" presId="urn:microsoft.com/office/officeart/2005/8/layout/process4"/>
    <dgm:cxn modelId="{E705587A-22F9-4D65-AFF8-6B24261C2DA2}" type="presParOf" srcId="{CF98C4A1-47AA-43FB-9C42-F5C8631ED543}" destId="{A871B628-7BDF-4A08-8837-E3721CA18F13}" srcOrd="0" destOrd="0" presId="urn:microsoft.com/office/officeart/2005/8/layout/process4"/>
    <dgm:cxn modelId="{04BC1656-7623-466A-8B09-877C7B0D49BE}" type="presParOf" srcId="{CF98C4A1-47AA-43FB-9C42-F5C8631ED543}" destId="{9B38F9B1-951B-4E42-9829-8B982AE0D679}" srcOrd="1" destOrd="0" presId="urn:microsoft.com/office/officeart/2005/8/layout/process4"/>
    <dgm:cxn modelId="{1D1266AA-DCE4-4F24-B853-1885678133FC}" type="presParOf" srcId="{49E45011-68F2-4E2D-A72B-B99384D11E7F}" destId="{EC342DC4-D8DE-4563-A700-8648B49EEB76}" srcOrd="1" destOrd="0" presId="urn:microsoft.com/office/officeart/2005/8/layout/process4"/>
    <dgm:cxn modelId="{A864D092-D598-4F42-8B38-F61E6802A676}" type="presParOf" srcId="{49E45011-68F2-4E2D-A72B-B99384D11E7F}" destId="{80E06520-6C03-4AF8-91D4-7918F1A32FAF}" srcOrd="2" destOrd="0" presId="urn:microsoft.com/office/officeart/2005/8/layout/process4"/>
    <dgm:cxn modelId="{11A14DDE-95A6-4363-9206-13A6F83B5906}" type="presParOf" srcId="{80E06520-6C03-4AF8-91D4-7918F1A32FAF}" destId="{106879B8-C00F-48C8-B07B-98ADF9254E30}" srcOrd="0" destOrd="0" presId="urn:microsoft.com/office/officeart/2005/8/layout/process4"/>
    <dgm:cxn modelId="{F3CEFA7D-DF17-4284-8C38-E1EF352F8F0C}" type="presParOf" srcId="{80E06520-6C03-4AF8-91D4-7918F1A32FAF}" destId="{21E975D5-9C0D-4B21-80A3-797D61C2C736}" srcOrd="1" destOrd="0" presId="urn:microsoft.com/office/officeart/2005/8/layout/process4"/>
    <dgm:cxn modelId="{1DE9CC75-3A1D-4214-BCB7-8B94C7900AE1}" type="presParOf" srcId="{80E06520-6C03-4AF8-91D4-7918F1A32FAF}" destId="{C485E97D-35F9-421E-8A72-139402A87765}" srcOrd="2" destOrd="0" presId="urn:microsoft.com/office/officeart/2005/8/layout/process4"/>
    <dgm:cxn modelId="{99B485BE-9382-4968-877F-97277407861D}" type="presParOf" srcId="{C485E97D-35F9-421E-8A72-139402A87765}" destId="{92B52531-B654-4418-8158-D10585E1F0DA}" srcOrd="0" destOrd="0" presId="urn:microsoft.com/office/officeart/2005/8/layout/process4"/>
    <dgm:cxn modelId="{93AC0ECF-2CBC-4EA7-A4F7-FCD1C869342B}" type="presParOf" srcId="{C485E97D-35F9-421E-8A72-139402A87765}" destId="{F97D167F-7339-46D1-B628-DCB6B0E70E89}" srcOrd="1" destOrd="0" presId="urn:microsoft.com/office/officeart/2005/8/layout/process4"/>
    <dgm:cxn modelId="{01D3BCF3-C545-41E4-8267-BD8E33B05D6A}" type="presParOf" srcId="{49E45011-68F2-4E2D-A72B-B99384D11E7F}" destId="{A2023590-73FB-496B-B36E-C3AEEEA289F5}" srcOrd="3" destOrd="0" presId="urn:microsoft.com/office/officeart/2005/8/layout/process4"/>
    <dgm:cxn modelId="{377D7FF7-1DBB-417B-A83D-0A03883D775A}" type="presParOf" srcId="{49E45011-68F2-4E2D-A72B-B99384D11E7F}" destId="{CAA09563-CF4C-441D-BB43-D856A216306A}" srcOrd="4" destOrd="0" presId="urn:microsoft.com/office/officeart/2005/8/layout/process4"/>
    <dgm:cxn modelId="{9AA77CF3-97BC-43B0-9D9B-77419A66978F}" type="presParOf" srcId="{CAA09563-CF4C-441D-BB43-D856A216306A}" destId="{DB0F3603-27A6-420B-AE98-3767D69281C6}" srcOrd="0" destOrd="0" presId="urn:microsoft.com/office/officeart/2005/8/layout/process4"/>
    <dgm:cxn modelId="{313379A1-6ED7-4807-AD22-D369AE6B578A}" type="presParOf" srcId="{CAA09563-CF4C-441D-BB43-D856A216306A}" destId="{88BF0BB9-DC16-40CF-89EC-592FAD101B89}" srcOrd="1" destOrd="0" presId="urn:microsoft.com/office/officeart/2005/8/layout/process4"/>
    <dgm:cxn modelId="{3A815826-B9C1-4F99-895F-CF86FC4867AF}" type="presParOf" srcId="{CAA09563-CF4C-441D-BB43-D856A216306A}" destId="{92069ABE-B07F-4371-81DB-77642C769E43}" srcOrd="2" destOrd="0" presId="urn:microsoft.com/office/officeart/2005/8/layout/process4"/>
    <dgm:cxn modelId="{25723866-8AD1-4D39-8BBA-135700EF0B08}" type="presParOf" srcId="{92069ABE-B07F-4371-81DB-77642C769E43}" destId="{C33B6DA1-68E6-4D9C-A120-ECFAD110AC16}" srcOrd="0" destOrd="0" presId="urn:microsoft.com/office/officeart/2005/8/layout/process4"/>
    <dgm:cxn modelId="{C9E54101-1004-44D1-8450-29FE4DEA2BBA}" type="presParOf" srcId="{92069ABE-B07F-4371-81DB-77642C769E43}" destId="{E985ED22-432E-412C-A2E5-BF204A840E1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161686-DA94-4504-9C8A-F1DDE1ADB0CB}"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2286A673-D0EE-4011-8A61-0530B4DC85F1}">
      <dgm:prSet phldrT="[Text]"/>
      <dgm:spPr/>
      <dgm:t>
        <a:bodyPr/>
        <a:lstStyle/>
        <a:p>
          <a:r>
            <a:rPr lang="en-US" dirty="0"/>
            <a:t>Biological</a:t>
          </a:r>
        </a:p>
      </dgm:t>
    </dgm:pt>
    <dgm:pt modelId="{05D6A15B-D99B-4007-9F60-34A19D8830AF}" type="parTrans" cxnId="{3B94F324-39E0-4DD0-912A-E58976C54201}">
      <dgm:prSet/>
      <dgm:spPr/>
      <dgm:t>
        <a:bodyPr/>
        <a:lstStyle/>
        <a:p>
          <a:endParaRPr lang="en-US"/>
        </a:p>
      </dgm:t>
    </dgm:pt>
    <dgm:pt modelId="{4B7578D9-9276-4EAA-8687-437C07CD5F6E}" type="sibTrans" cxnId="{3B94F324-39E0-4DD0-912A-E58976C54201}">
      <dgm:prSet/>
      <dgm:spPr/>
      <dgm:t>
        <a:bodyPr/>
        <a:lstStyle/>
        <a:p>
          <a:endParaRPr lang="en-US"/>
        </a:p>
      </dgm:t>
    </dgm:pt>
    <dgm:pt modelId="{7B65F523-00F3-4D52-9B3A-21C5DC7BF709}">
      <dgm:prSet phldrT="[Text]" custT="1"/>
      <dgm:spPr/>
      <dgm:t>
        <a:bodyPr/>
        <a:lstStyle/>
        <a:p>
          <a:r>
            <a:rPr lang="en-US" sz="2000" dirty="0"/>
            <a:t>Multi-Omics</a:t>
          </a:r>
        </a:p>
      </dgm:t>
    </dgm:pt>
    <dgm:pt modelId="{268E7012-69D1-4568-A6C4-436B7C91C89D}" type="parTrans" cxnId="{18F92B5D-D88F-4019-9AA3-B95AC13CB9AC}">
      <dgm:prSet/>
      <dgm:spPr/>
      <dgm:t>
        <a:bodyPr/>
        <a:lstStyle/>
        <a:p>
          <a:endParaRPr lang="en-US"/>
        </a:p>
      </dgm:t>
    </dgm:pt>
    <dgm:pt modelId="{6DAEC583-7055-4CC8-A54E-C0D5566047BD}" type="sibTrans" cxnId="{18F92B5D-D88F-4019-9AA3-B95AC13CB9AC}">
      <dgm:prSet/>
      <dgm:spPr/>
      <dgm:t>
        <a:bodyPr/>
        <a:lstStyle/>
        <a:p>
          <a:endParaRPr lang="en-US"/>
        </a:p>
      </dgm:t>
    </dgm:pt>
    <dgm:pt modelId="{3CD3D50F-0B1C-4AB4-AE08-8FA3F1FD68B1}">
      <dgm:prSet phldrT="[Text]"/>
      <dgm:spPr>
        <a:solidFill>
          <a:srgbClr val="FF0000"/>
        </a:solidFill>
      </dgm:spPr>
      <dgm:t>
        <a:bodyPr/>
        <a:lstStyle/>
        <a:p>
          <a:r>
            <a:rPr lang="en-US" dirty="0"/>
            <a:t>Social-Behavioral</a:t>
          </a:r>
        </a:p>
      </dgm:t>
    </dgm:pt>
    <dgm:pt modelId="{78672366-C43B-4C07-A855-F1FBBDB6FDFD}" type="parTrans" cxnId="{61144D2F-3714-4B3F-8CB3-BC440C35FE96}">
      <dgm:prSet/>
      <dgm:spPr/>
      <dgm:t>
        <a:bodyPr/>
        <a:lstStyle/>
        <a:p>
          <a:endParaRPr lang="en-US"/>
        </a:p>
      </dgm:t>
    </dgm:pt>
    <dgm:pt modelId="{F44B5460-100F-4FD3-9A5D-E3D9B6E42F72}" type="sibTrans" cxnId="{61144D2F-3714-4B3F-8CB3-BC440C35FE96}">
      <dgm:prSet/>
      <dgm:spPr/>
      <dgm:t>
        <a:bodyPr/>
        <a:lstStyle/>
        <a:p>
          <a:endParaRPr lang="en-US"/>
        </a:p>
      </dgm:t>
    </dgm:pt>
    <dgm:pt modelId="{0E97D863-BDE8-4BF1-827A-FCC5FF17A77F}">
      <dgm:prSet phldrT="[Text]" custT="1"/>
      <dgm:spPr/>
      <dgm:t>
        <a:bodyPr/>
        <a:lstStyle/>
        <a:p>
          <a:r>
            <a:rPr lang="en-US" sz="2000" dirty="0"/>
            <a:t>Tobacco</a:t>
          </a:r>
        </a:p>
      </dgm:t>
    </dgm:pt>
    <dgm:pt modelId="{96CEFB11-720A-45E2-9513-A9ACC94E5CC5}" type="parTrans" cxnId="{F83CC956-A755-402D-8274-F7044B4146D7}">
      <dgm:prSet/>
      <dgm:spPr/>
      <dgm:t>
        <a:bodyPr/>
        <a:lstStyle/>
        <a:p>
          <a:endParaRPr lang="en-US"/>
        </a:p>
      </dgm:t>
    </dgm:pt>
    <dgm:pt modelId="{DBDA921D-32F5-4A7B-870A-AC7E0EECB767}" type="sibTrans" cxnId="{F83CC956-A755-402D-8274-F7044B4146D7}">
      <dgm:prSet/>
      <dgm:spPr/>
      <dgm:t>
        <a:bodyPr/>
        <a:lstStyle/>
        <a:p>
          <a:endParaRPr lang="en-US"/>
        </a:p>
      </dgm:t>
    </dgm:pt>
    <dgm:pt modelId="{2DA18903-4C20-4B7D-AE08-70B4D11FE437}">
      <dgm:prSet phldrT="[Text]"/>
      <dgm:spPr>
        <a:solidFill>
          <a:schemeClr val="accent4">
            <a:lumMod val="75000"/>
          </a:schemeClr>
        </a:solidFill>
      </dgm:spPr>
      <dgm:t>
        <a:bodyPr/>
        <a:lstStyle/>
        <a:p>
          <a:r>
            <a:rPr lang="en-US" dirty="0"/>
            <a:t>Environmental</a:t>
          </a:r>
        </a:p>
      </dgm:t>
    </dgm:pt>
    <dgm:pt modelId="{4E2F098E-1165-48D5-B4DF-1F3CFE887A7F}" type="parTrans" cxnId="{DDF3EF6D-C122-4DAB-BB76-68D607BEB89F}">
      <dgm:prSet/>
      <dgm:spPr/>
      <dgm:t>
        <a:bodyPr/>
        <a:lstStyle/>
        <a:p>
          <a:endParaRPr lang="en-US"/>
        </a:p>
      </dgm:t>
    </dgm:pt>
    <dgm:pt modelId="{425025D0-AC40-4D12-AA97-35FA263D3A8B}" type="sibTrans" cxnId="{DDF3EF6D-C122-4DAB-BB76-68D607BEB89F}">
      <dgm:prSet/>
      <dgm:spPr/>
      <dgm:t>
        <a:bodyPr/>
        <a:lstStyle/>
        <a:p>
          <a:endParaRPr lang="en-US"/>
        </a:p>
      </dgm:t>
    </dgm:pt>
    <dgm:pt modelId="{1D3C52A1-0501-4DF7-94E9-029D91BE9EFF}">
      <dgm:prSet phldrT="[Text]" custT="1"/>
      <dgm:spPr/>
      <dgm:t>
        <a:bodyPr/>
        <a:lstStyle/>
        <a:p>
          <a:r>
            <a:rPr lang="en-US" sz="2000" dirty="0"/>
            <a:t>Built-Neighborhood</a:t>
          </a:r>
        </a:p>
      </dgm:t>
    </dgm:pt>
    <dgm:pt modelId="{DDFA561D-BECA-48CA-83A0-0D5973FD504C}" type="parTrans" cxnId="{BCD52A6F-ADBD-4CFD-B380-0A4C59534FE9}">
      <dgm:prSet/>
      <dgm:spPr/>
      <dgm:t>
        <a:bodyPr/>
        <a:lstStyle/>
        <a:p>
          <a:endParaRPr lang="en-US"/>
        </a:p>
      </dgm:t>
    </dgm:pt>
    <dgm:pt modelId="{2C5E5CF5-E404-4040-ADE2-D2076FEAECA3}" type="sibTrans" cxnId="{BCD52A6F-ADBD-4CFD-B380-0A4C59534FE9}">
      <dgm:prSet/>
      <dgm:spPr/>
      <dgm:t>
        <a:bodyPr/>
        <a:lstStyle/>
        <a:p>
          <a:endParaRPr lang="en-US"/>
        </a:p>
      </dgm:t>
    </dgm:pt>
    <dgm:pt modelId="{E87F1C60-E28C-4537-A924-FF2A6F2970B6}">
      <dgm:prSet phldrT="[Text]"/>
      <dgm:spPr>
        <a:solidFill>
          <a:srgbClr val="00B050"/>
        </a:solidFill>
      </dgm:spPr>
      <dgm:t>
        <a:bodyPr/>
        <a:lstStyle/>
        <a:p>
          <a:r>
            <a:rPr lang="en-US" dirty="0"/>
            <a:t>Clinical</a:t>
          </a:r>
        </a:p>
      </dgm:t>
    </dgm:pt>
    <dgm:pt modelId="{D7139480-D505-4191-800E-CB5C3641FEF5}" type="parTrans" cxnId="{C2C73FF8-EF92-42FC-A150-B2A8FA893B12}">
      <dgm:prSet/>
      <dgm:spPr/>
      <dgm:t>
        <a:bodyPr/>
        <a:lstStyle/>
        <a:p>
          <a:endParaRPr lang="en-US"/>
        </a:p>
      </dgm:t>
    </dgm:pt>
    <dgm:pt modelId="{F81B92AD-CE62-4FBA-97D1-B101C379E816}" type="sibTrans" cxnId="{C2C73FF8-EF92-42FC-A150-B2A8FA893B12}">
      <dgm:prSet/>
      <dgm:spPr/>
      <dgm:t>
        <a:bodyPr/>
        <a:lstStyle/>
        <a:p>
          <a:endParaRPr lang="en-US"/>
        </a:p>
      </dgm:t>
    </dgm:pt>
    <dgm:pt modelId="{C0645A1C-592E-4B24-B6F3-D9F53350314D}">
      <dgm:prSet phldrT="[Text]" custT="1"/>
      <dgm:spPr/>
      <dgm:t>
        <a:bodyPr/>
        <a:lstStyle/>
        <a:p>
          <a:r>
            <a:rPr lang="en-US" sz="2000" dirty="0"/>
            <a:t>EHR Data</a:t>
          </a:r>
        </a:p>
      </dgm:t>
    </dgm:pt>
    <dgm:pt modelId="{DF88AB08-6A1F-4A57-9499-38164FEF9493}" type="parTrans" cxnId="{BB417648-8DE4-4028-9633-07EC58572843}">
      <dgm:prSet/>
      <dgm:spPr/>
      <dgm:t>
        <a:bodyPr/>
        <a:lstStyle/>
        <a:p>
          <a:endParaRPr lang="en-US"/>
        </a:p>
      </dgm:t>
    </dgm:pt>
    <dgm:pt modelId="{803980ED-ADD2-46A9-A90A-89E05C1A7CBC}" type="sibTrans" cxnId="{BB417648-8DE4-4028-9633-07EC58572843}">
      <dgm:prSet/>
      <dgm:spPr/>
      <dgm:t>
        <a:bodyPr/>
        <a:lstStyle/>
        <a:p>
          <a:endParaRPr lang="en-US"/>
        </a:p>
      </dgm:t>
    </dgm:pt>
    <dgm:pt modelId="{5E642029-0266-45CA-BB38-26F860EA36C0}">
      <dgm:prSet phldrT="[Text]" custT="1"/>
      <dgm:spPr/>
      <dgm:t>
        <a:bodyPr/>
        <a:lstStyle/>
        <a:p>
          <a:r>
            <a:rPr lang="en-US" sz="2000" dirty="0"/>
            <a:t>Alcohol</a:t>
          </a:r>
        </a:p>
      </dgm:t>
    </dgm:pt>
    <dgm:pt modelId="{3AD2B4C7-7F6D-4A73-B2C7-AE3A136333B0}" type="parTrans" cxnId="{32F6EDC9-7065-44FD-8BA2-2C0F28E1167A}">
      <dgm:prSet/>
      <dgm:spPr/>
      <dgm:t>
        <a:bodyPr/>
        <a:lstStyle/>
        <a:p>
          <a:endParaRPr lang="en-US"/>
        </a:p>
      </dgm:t>
    </dgm:pt>
    <dgm:pt modelId="{06224C71-C05E-4FE9-A3DA-BDC50377C8F1}" type="sibTrans" cxnId="{32F6EDC9-7065-44FD-8BA2-2C0F28E1167A}">
      <dgm:prSet/>
      <dgm:spPr/>
      <dgm:t>
        <a:bodyPr/>
        <a:lstStyle/>
        <a:p>
          <a:endParaRPr lang="en-US"/>
        </a:p>
      </dgm:t>
    </dgm:pt>
    <dgm:pt modelId="{5B460669-9CD6-4BDC-813A-A7B6E99BD5D2}">
      <dgm:prSet phldrT="[Text]" custT="1"/>
      <dgm:spPr/>
      <dgm:t>
        <a:bodyPr/>
        <a:lstStyle/>
        <a:p>
          <a:r>
            <a:rPr lang="en-US" sz="2000" dirty="0"/>
            <a:t>Exercise</a:t>
          </a:r>
        </a:p>
      </dgm:t>
    </dgm:pt>
    <dgm:pt modelId="{B58DFC8A-D99B-4FD1-93CC-0AB0B2A2092B}" type="parTrans" cxnId="{44913829-6C03-4A74-AB13-07BE37C69232}">
      <dgm:prSet/>
      <dgm:spPr/>
      <dgm:t>
        <a:bodyPr/>
        <a:lstStyle/>
        <a:p>
          <a:endParaRPr lang="en-US"/>
        </a:p>
      </dgm:t>
    </dgm:pt>
    <dgm:pt modelId="{13CD74E0-BADD-4505-ADAD-585FD321BAEB}" type="sibTrans" cxnId="{44913829-6C03-4A74-AB13-07BE37C69232}">
      <dgm:prSet/>
      <dgm:spPr/>
      <dgm:t>
        <a:bodyPr/>
        <a:lstStyle/>
        <a:p>
          <a:endParaRPr lang="en-US"/>
        </a:p>
      </dgm:t>
    </dgm:pt>
    <dgm:pt modelId="{3303699B-D979-4164-8D62-726CDFB4F848}">
      <dgm:prSet phldrT="[Text]" custT="1"/>
      <dgm:spPr/>
      <dgm:t>
        <a:bodyPr/>
        <a:lstStyle/>
        <a:p>
          <a:r>
            <a:rPr lang="en-US" sz="2000" dirty="0"/>
            <a:t>Exposures (e.g. pollution)</a:t>
          </a:r>
        </a:p>
      </dgm:t>
    </dgm:pt>
    <dgm:pt modelId="{2EF6DEFD-5779-49BC-9D75-8044AE64BCFC}" type="parTrans" cxnId="{C92ABEF8-785D-4BC6-A729-074B3A9B0D72}">
      <dgm:prSet/>
      <dgm:spPr/>
      <dgm:t>
        <a:bodyPr/>
        <a:lstStyle/>
        <a:p>
          <a:endParaRPr lang="en-US"/>
        </a:p>
      </dgm:t>
    </dgm:pt>
    <dgm:pt modelId="{73DF934F-A5C4-4F4D-AAE5-3C436CF89BA0}" type="sibTrans" cxnId="{C92ABEF8-785D-4BC6-A729-074B3A9B0D72}">
      <dgm:prSet/>
      <dgm:spPr/>
      <dgm:t>
        <a:bodyPr/>
        <a:lstStyle/>
        <a:p>
          <a:endParaRPr lang="en-US"/>
        </a:p>
      </dgm:t>
    </dgm:pt>
    <dgm:pt modelId="{F802B6A7-DA26-4208-B68E-0C2DD9954641}">
      <dgm:prSet phldrT="[Text]"/>
      <dgm:spPr/>
      <dgm:t>
        <a:bodyPr/>
        <a:lstStyle/>
        <a:p>
          <a:endParaRPr lang="en-US" sz="1700" dirty="0"/>
        </a:p>
      </dgm:t>
    </dgm:pt>
    <dgm:pt modelId="{0ADB658F-1785-4D3A-A9D7-A85BEBCF4899}" type="parTrans" cxnId="{EB7459A9-A564-42DD-A9BE-1622C68884A2}">
      <dgm:prSet/>
      <dgm:spPr/>
      <dgm:t>
        <a:bodyPr/>
        <a:lstStyle/>
        <a:p>
          <a:endParaRPr lang="en-US"/>
        </a:p>
      </dgm:t>
    </dgm:pt>
    <dgm:pt modelId="{093800A5-BF7F-4B49-A623-0E645DA47D4A}" type="sibTrans" cxnId="{EB7459A9-A564-42DD-A9BE-1622C68884A2}">
      <dgm:prSet/>
      <dgm:spPr/>
      <dgm:t>
        <a:bodyPr/>
        <a:lstStyle/>
        <a:p>
          <a:endParaRPr lang="en-US"/>
        </a:p>
      </dgm:t>
    </dgm:pt>
    <dgm:pt modelId="{CE96EFDD-D186-4249-91DB-AC978AD139CB}">
      <dgm:prSet phldrT="[Text]" custT="1"/>
      <dgm:spPr/>
      <dgm:t>
        <a:bodyPr/>
        <a:lstStyle/>
        <a:p>
          <a:r>
            <a:rPr lang="en-US" sz="2000" dirty="0"/>
            <a:t>Biomarkers</a:t>
          </a:r>
        </a:p>
      </dgm:t>
    </dgm:pt>
    <dgm:pt modelId="{5DD6203B-40D6-49D8-82EB-8C62230EF211}" type="parTrans" cxnId="{D93A1A4C-E7E4-4EA3-9214-EA8CAB55563A}">
      <dgm:prSet/>
      <dgm:spPr/>
      <dgm:t>
        <a:bodyPr/>
        <a:lstStyle/>
        <a:p>
          <a:endParaRPr lang="en-US"/>
        </a:p>
      </dgm:t>
    </dgm:pt>
    <dgm:pt modelId="{0FE14608-40EB-4647-934D-328C7E9DE8CD}" type="sibTrans" cxnId="{D93A1A4C-E7E4-4EA3-9214-EA8CAB55563A}">
      <dgm:prSet/>
      <dgm:spPr/>
      <dgm:t>
        <a:bodyPr/>
        <a:lstStyle/>
        <a:p>
          <a:endParaRPr lang="en-US"/>
        </a:p>
      </dgm:t>
    </dgm:pt>
    <dgm:pt modelId="{3615A76C-E196-48E6-9BA8-74196F5D4FA7}">
      <dgm:prSet phldrT="[Text]" custT="1"/>
      <dgm:spPr/>
      <dgm:t>
        <a:bodyPr/>
        <a:lstStyle/>
        <a:p>
          <a:r>
            <a:rPr lang="en-US" sz="2000" dirty="0"/>
            <a:t>Quality of Care</a:t>
          </a:r>
        </a:p>
      </dgm:t>
    </dgm:pt>
    <dgm:pt modelId="{4988B860-A617-430D-8393-5C504C4E40AC}" type="parTrans" cxnId="{FE258E0B-5B21-4685-8A1B-8BCC8A21F0A1}">
      <dgm:prSet/>
      <dgm:spPr/>
      <dgm:t>
        <a:bodyPr/>
        <a:lstStyle/>
        <a:p>
          <a:endParaRPr lang="en-US"/>
        </a:p>
      </dgm:t>
    </dgm:pt>
    <dgm:pt modelId="{09346C6F-9C59-488A-BA0F-5CC010875681}" type="sibTrans" cxnId="{FE258E0B-5B21-4685-8A1B-8BCC8A21F0A1}">
      <dgm:prSet/>
      <dgm:spPr/>
      <dgm:t>
        <a:bodyPr/>
        <a:lstStyle/>
        <a:p>
          <a:endParaRPr lang="en-US"/>
        </a:p>
      </dgm:t>
    </dgm:pt>
    <dgm:pt modelId="{7B3C2FA0-E612-4787-84F9-67FBF15A4069}">
      <dgm:prSet phldrT="[Text]" custT="1"/>
      <dgm:spPr/>
      <dgm:t>
        <a:bodyPr/>
        <a:lstStyle/>
        <a:p>
          <a:r>
            <a:rPr lang="en-US" sz="2000" dirty="0"/>
            <a:t>Access to Care</a:t>
          </a:r>
        </a:p>
      </dgm:t>
    </dgm:pt>
    <dgm:pt modelId="{2EC55F4B-D7AE-47C9-9881-CA639E57D1E8}" type="parTrans" cxnId="{9AF9FECB-526A-40EF-B5AA-C9145AE617CD}">
      <dgm:prSet/>
      <dgm:spPr/>
      <dgm:t>
        <a:bodyPr/>
        <a:lstStyle/>
        <a:p>
          <a:endParaRPr lang="en-US"/>
        </a:p>
      </dgm:t>
    </dgm:pt>
    <dgm:pt modelId="{CFD6D3E2-6AEB-4773-8D21-FFCDC77E62D9}" type="sibTrans" cxnId="{9AF9FECB-526A-40EF-B5AA-C9145AE617CD}">
      <dgm:prSet/>
      <dgm:spPr/>
      <dgm:t>
        <a:bodyPr/>
        <a:lstStyle/>
        <a:p>
          <a:endParaRPr lang="en-US"/>
        </a:p>
      </dgm:t>
    </dgm:pt>
    <dgm:pt modelId="{39EB0F9C-B605-4FD0-A9A8-B9C5ADC7AF75}">
      <dgm:prSet phldrT="[Text]" custT="1"/>
      <dgm:spPr/>
      <dgm:t>
        <a:bodyPr/>
        <a:lstStyle/>
        <a:p>
          <a:r>
            <a:rPr lang="en-US" sz="2000" dirty="0"/>
            <a:t>Education</a:t>
          </a:r>
        </a:p>
      </dgm:t>
    </dgm:pt>
    <dgm:pt modelId="{492C0B1E-718D-445D-B12D-F4381E7C3149}" type="parTrans" cxnId="{DACDC42C-67CC-4E05-B76D-79B72266A751}">
      <dgm:prSet/>
      <dgm:spPr/>
      <dgm:t>
        <a:bodyPr/>
        <a:lstStyle/>
        <a:p>
          <a:endParaRPr lang="en-US"/>
        </a:p>
      </dgm:t>
    </dgm:pt>
    <dgm:pt modelId="{29744C5E-694D-43CB-9BC0-AD38E4F4F46F}" type="sibTrans" cxnId="{DACDC42C-67CC-4E05-B76D-79B72266A751}">
      <dgm:prSet/>
      <dgm:spPr/>
      <dgm:t>
        <a:bodyPr/>
        <a:lstStyle/>
        <a:p>
          <a:endParaRPr lang="en-US"/>
        </a:p>
      </dgm:t>
    </dgm:pt>
    <dgm:pt modelId="{84F0AD08-4D12-49E0-8819-DEBD9DE44008}">
      <dgm:prSet phldrT="[Text]" custT="1"/>
      <dgm:spPr/>
      <dgm:t>
        <a:bodyPr/>
        <a:lstStyle/>
        <a:p>
          <a:r>
            <a:rPr lang="en-US" sz="2000" dirty="0"/>
            <a:t>Poverty</a:t>
          </a:r>
        </a:p>
      </dgm:t>
    </dgm:pt>
    <dgm:pt modelId="{0C3FF103-C0E4-4FBC-818C-059652B9B68E}" type="parTrans" cxnId="{AD3CA223-F0B8-4E42-821E-A2147A89670A}">
      <dgm:prSet/>
      <dgm:spPr/>
      <dgm:t>
        <a:bodyPr/>
        <a:lstStyle/>
        <a:p>
          <a:endParaRPr lang="en-US"/>
        </a:p>
      </dgm:t>
    </dgm:pt>
    <dgm:pt modelId="{0914E6BA-CE08-4C74-917B-CB2698BB521C}" type="sibTrans" cxnId="{AD3CA223-F0B8-4E42-821E-A2147A89670A}">
      <dgm:prSet/>
      <dgm:spPr/>
      <dgm:t>
        <a:bodyPr/>
        <a:lstStyle/>
        <a:p>
          <a:endParaRPr lang="en-US"/>
        </a:p>
      </dgm:t>
    </dgm:pt>
    <dgm:pt modelId="{95250C2C-8B3D-4A96-8E83-1D21F5283FF2}" type="pres">
      <dgm:prSet presAssocID="{4A161686-DA94-4504-9C8A-F1DDE1ADB0CB}" presName="cycleMatrixDiagram" presStyleCnt="0">
        <dgm:presLayoutVars>
          <dgm:chMax val="1"/>
          <dgm:dir/>
          <dgm:animLvl val="lvl"/>
          <dgm:resizeHandles val="exact"/>
        </dgm:presLayoutVars>
      </dgm:prSet>
      <dgm:spPr/>
      <dgm:t>
        <a:bodyPr/>
        <a:lstStyle/>
        <a:p>
          <a:endParaRPr lang="en-US"/>
        </a:p>
      </dgm:t>
    </dgm:pt>
    <dgm:pt modelId="{7DF53C2A-3CA7-4511-A41A-1F9C2669AA79}" type="pres">
      <dgm:prSet presAssocID="{4A161686-DA94-4504-9C8A-F1DDE1ADB0CB}" presName="children" presStyleCnt="0"/>
      <dgm:spPr/>
    </dgm:pt>
    <dgm:pt modelId="{78978665-4679-4BD2-AE64-749C4F3EC07A}" type="pres">
      <dgm:prSet presAssocID="{4A161686-DA94-4504-9C8A-F1DDE1ADB0CB}" presName="child1group" presStyleCnt="0"/>
      <dgm:spPr/>
    </dgm:pt>
    <dgm:pt modelId="{DC3BBC1C-0CE8-4DED-9428-93542FEDA188}" type="pres">
      <dgm:prSet presAssocID="{4A161686-DA94-4504-9C8A-F1DDE1ADB0CB}" presName="child1" presStyleLbl="bgAcc1" presStyleIdx="0" presStyleCnt="4"/>
      <dgm:spPr/>
      <dgm:t>
        <a:bodyPr/>
        <a:lstStyle/>
        <a:p>
          <a:endParaRPr lang="en-US"/>
        </a:p>
      </dgm:t>
    </dgm:pt>
    <dgm:pt modelId="{657CE1E5-20F3-418E-87DA-E171F13498AD}" type="pres">
      <dgm:prSet presAssocID="{4A161686-DA94-4504-9C8A-F1DDE1ADB0CB}" presName="child1Text" presStyleLbl="bgAcc1" presStyleIdx="0" presStyleCnt="4">
        <dgm:presLayoutVars>
          <dgm:bulletEnabled val="1"/>
        </dgm:presLayoutVars>
      </dgm:prSet>
      <dgm:spPr/>
      <dgm:t>
        <a:bodyPr/>
        <a:lstStyle/>
        <a:p>
          <a:endParaRPr lang="en-US"/>
        </a:p>
      </dgm:t>
    </dgm:pt>
    <dgm:pt modelId="{033F0430-3D3F-4202-AF5A-764C117D0527}" type="pres">
      <dgm:prSet presAssocID="{4A161686-DA94-4504-9C8A-F1DDE1ADB0CB}" presName="child2group" presStyleCnt="0"/>
      <dgm:spPr/>
    </dgm:pt>
    <dgm:pt modelId="{4ACFE685-89EB-4AE3-BE21-7EBFF972B850}" type="pres">
      <dgm:prSet presAssocID="{4A161686-DA94-4504-9C8A-F1DDE1ADB0CB}" presName="child2" presStyleLbl="bgAcc1" presStyleIdx="1" presStyleCnt="4" custLinFactNeighborX="21216" custLinFactNeighborY="572"/>
      <dgm:spPr/>
      <dgm:t>
        <a:bodyPr/>
        <a:lstStyle/>
        <a:p>
          <a:endParaRPr lang="en-US"/>
        </a:p>
      </dgm:t>
    </dgm:pt>
    <dgm:pt modelId="{059F7F6D-4C9B-461C-82A1-EBF5BA01E1C0}" type="pres">
      <dgm:prSet presAssocID="{4A161686-DA94-4504-9C8A-F1DDE1ADB0CB}" presName="child2Text" presStyleLbl="bgAcc1" presStyleIdx="1" presStyleCnt="4">
        <dgm:presLayoutVars>
          <dgm:bulletEnabled val="1"/>
        </dgm:presLayoutVars>
      </dgm:prSet>
      <dgm:spPr/>
      <dgm:t>
        <a:bodyPr/>
        <a:lstStyle/>
        <a:p>
          <a:endParaRPr lang="en-US"/>
        </a:p>
      </dgm:t>
    </dgm:pt>
    <dgm:pt modelId="{4BB18CD1-C476-4E33-9E3C-4BF031AED546}" type="pres">
      <dgm:prSet presAssocID="{4A161686-DA94-4504-9C8A-F1DDE1ADB0CB}" presName="child3group" presStyleCnt="0"/>
      <dgm:spPr/>
    </dgm:pt>
    <dgm:pt modelId="{0D0FFFC8-4AD6-4580-BFBD-28BD6AF66486}" type="pres">
      <dgm:prSet presAssocID="{4A161686-DA94-4504-9C8A-F1DDE1ADB0CB}" presName="child3" presStyleLbl="bgAcc1" presStyleIdx="2" presStyleCnt="4" custScaleX="115749" custLinFactNeighborX="13431"/>
      <dgm:spPr/>
      <dgm:t>
        <a:bodyPr/>
        <a:lstStyle/>
        <a:p>
          <a:endParaRPr lang="en-US"/>
        </a:p>
      </dgm:t>
    </dgm:pt>
    <dgm:pt modelId="{42BC9DC7-8E13-460E-9D45-434848A353AD}" type="pres">
      <dgm:prSet presAssocID="{4A161686-DA94-4504-9C8A-F1DDE1ADB0CB}" presName="child3Text" presStyleLbl="bgAcc1" presStyleIdx="2" presStyleCnt="4">
        <dgm:presLayoutVars>
          <dgm:bulletEnabled val="1"/>
        </dgm:presLayoutVars>
      </dgm:prSet>
      <dgm:spPr/>
      <dgm:t>
        <a:bodyPr/>
        <a:lstStyle/>
        <a:p>
          <a:endParaRPr lang="en-US"/>
        </a:p>
      </dgm:t>
    </dgm:pt>
    <dgm:pt modelId="{769AF584-93CF-425F-9335-147FB9ADE09A}" type="pres">
      <dgm:prSet presAssocID="{4A161686-DA94-4504-9C8A-F1DDE1ADB0CB}" presName="child4group" presStyleCnt="0"/>
      <dgm:spPr/>
    </dgm:pt>
    <dgm:pt modelId="{8699B679-097B-4058-8C5B-B88410B79872}" type="pres">
      <dgm:prSet presAssocID="{4A161686-DA94-4504-9C8A-F1DDE1ADB0CB}" presName="child4" presStyleLbl="bgAcc1" presStyleIdx="3" presStyleCnt="4" custScaleX="129734"/>
      <dgm:spPr/>
      <dgm:t>
        <a:bodyPr/>
        <a:lstStyle/>
        <a:p>
          <a:endParaRPr lang="en-US"/>
        </a:p>
      </dgm:t>
    </dgm:pt>
    <dgm:pt modelId="{8D387976-AD29-40D7-9944-1F3488002870}" type="pres">
      <dgm:prSet presAssocID="{4A161686-DA94-4504-9C8A-F1DDE1ADB0CB}" presName="child4Text" presStyleLbl="bgAcc1" presStyleIdx="3" presStyleCnt="4">
        <dgm:presLayoutVars>
          <dgm:bulletEnabled val="1"/>
        </dgm:presLayoutVars>
      </dgm:prSet>
      <dgm:spPr/>
      <dgm:t>
        <a:bodyPr/>
        <a:lstStyle/>
        <a:p>
          <a:endParaRPr lang="en-US"/>
        </a:p>
      </dgm:t>
    </dgm:pt>
    <dgm:pt modelId="{A0C601A6-8DF7-4937-B3F6-BFD34D69F64A}" type="pres">
      <dgm:prSet presAssocID="{4A161686-DA94-4504-9C8A-F1DDE1ADB0CB}" presName="childPlaceholder" presStyleCnt="0"/>
      <dgm:spPr/>
    </dgm:pt>
    <dgm:pt modelId="{E4388A44-B414-4E44-8B8E-AC03A2B6BC9A}" type="pres">
      <dgm:prSet presAssocID="{4A161686-DA94-4504-9C8A-F1DDE1ADB0CB}" presName="circle" presStyleCnt="0"/>
      <dgm:spPr/>
    </dgm:pt>
    <dgm:pt modelId="{4964CBDE-1CBE-4DA6-99FF-B608D0521C8B}" type="pres">
      <dgm:prSet presAssocID="{4A161686-DA94-4504-9C8A-F1DDE1ADB0CB}" presName="quadrant1" presStyleLbl="node1" presStyleIdx="0" presStyleCnt="4">
        <dgm:presLayoutVars>
          <dgm:chMax val="1"/>
          <dgm:bulletEnabled val="1"/>
        </dgm:presLayoutVars>
      </dgm:prSet>
      <dgm:spPr/>
      <dgm:t>
        <a:bodyPr/>
        <a:lstStyle/>
        <a:p>
          <a:endParaRPr lang="en-US"/>
        </a:p>
      </dgm:t>
    </dgm:pt>
    <dgm:pt modelId="{AF1309FB-001F-41A8-BA10-8930AF66F70B}" type="pres">
      <dgm:prSet presAssocID="{4A161686-DA94-4504-9C8A-F1DDE1ADB0CB}" presName="quadrant2" presStyleLbl="node1" presStyleIdx="1" presStyleCnt="4">
        <dgm:presLayoutVars>
          <dgm:chMax val="1"/>
          <dgm:bulletEnabled val="1"/>
        </dgm:presLayoutVars>
      </dgm:prSet>
      <dgm:spPr/>
      <dgm:t>
        <a:bodyPr/>
        <a:lstStyle/>
        <a:p>
          <a:endParaRPr lang="en-US"/>
        </a:p>
      </dgm:t>
    </dgm:pt>
    <dgm:pt modelId="{397C554A-006F-4995-82AF-0B66E1FA80A6}" type="pres">
      <dgm:prSet presAssocID="{4A161686-DA94-4504-9C8A-F1DDE1ADB0CB}" presName="quadrant3" presStyleLbl="node1" presStyleIdx="2" presStyleCnt="4">
        <dgm:presLayoutVars>
          <dgm:chMax val="1"/>
          <dgm:bulletEnabled val="1"/>
        </dgm:presLayoutVars>
      </dgm:prSet>
      <dgm:spPr/>
      <dgm:t>
        <a:bodyPr/>
        <a:lstStyle/>
        <a:p>
          <a:endParaRPr lang="en-US"/>
        </a:p>
      </dgm:t>
    </dgm:pt>
    <dgm:pt modelId="{E7F0663E-FAB6-4123-B3BA-F8478752235B}" type="pres">
      <dgm:prSet presAssocID="{4A161686-DA94-4504-9C8A-F1DDE1ADB0CB}" presName="quadrant4" presStyleLbl="node1" presStyleIdx="3" presStyleCnt="4">
        <dgm:presLayoutVars>
          <dgm:chMax val="1"/>
          <dgm:bulletEnabled val="1"/>
        </dgm:presLayoutVars>
      </dgm:prSet>
      <dgm:spPr/>
      <dgm:t>
        <a:bodyPr/>
        <a:lstStyle/>
        <a:p>
          <a:endParaRPr lang="en-US"/>
        </a:p>
      </dgm:t>
    </dgm:pt>
    <dgm:pt modelId="{721C7DA5-6A83-41AF-B3BA-006003AFDAF6}" type="pres">
      <dgm:prSet presAssocID="{4A161686-DA94-4504-9C8A-F1DDE1ADB0CB}" presName="quadrantPlaceholder" presStyleCnt="0"/>
      <dgm:spPr/>
    </dgm:pt>
    <dgm:pt modelId="{B8AC1515-1E50-4213-AB8F-1F629575E360}" type="pres">
      <dgm:prSet presAssocID="{4A161686-DA94-4504-9C8A-F1DDE1ADB0CB}" presName="center1" presStyleLbl="fgShp" presStyleIdx="0" presStyleCnt="2"/>
      <dgm:spPr/>
    </dgm:pt>
    <dgm:pt modelId="{61C88C2D-61E7-444D-80C2-17069EBB20EB}" type="pres">
      <dgm:prSet presAssocID="{4A161686-DA94-4504-9C8A-F1DDE1ADB0CB}" presName="center2" presStyleLbl="fgShp" presStyleIdx="1" presStyleCnt="2"/>
      <dgm:spPr/>
    </dgm:pt>
  </dgm:ptLst>
  <dgm:cxnLst>
    <dgm:cxn modelId="{865DF053-A800-4559-A3A3-6D2D25F44310}" type="presOf" srcId="{4A161686-DA94-4504-9C8A-F1DDE1ADB0CB}" destId="{95250C2C-8B3D-4A96-8E83-1D21F5283FF2}" srcOrd="0" destOrd="0" presId="urn:microsoft.com/office/officeart/2005/8/layout/cycle4"/>
    <dgm:cxn modelId="{3BBF8FB4-A45D-4D3E-A894-4471A33AC6E3}" type="presOf" srcId="{7B65F523-00F3-4D52-9B3A-21C5DC7BF709}" destId="{DC3BBC1C-0CE8-4DED-9428-93542FEDA188}" srcOrd="0" destOrd="0" presId="urn:microsoft.com/office/officeart/2005/8/layout/cycle4"/>
    <dgm:cxn modelId="{222D961B-0915-4891-B72B-A93136639820}" type="presOf" srcId="{7B65F523-00F3-4D52-9B3A-21C5DC7BF709}" destId="{657CE1E5-20F3-418E-87DA-E171F13498AD}" srcOrd="1" destOrd="0" presId="urn:microsoft.com/office/officeart/2005/8/layout/cycle4"/>
    <dgm:cxn modelId="{5B639860-B6D6-4993-8DDC-9E10BA81E4F4}" type="presOf" srcId="{3CD3D50F-0B1C-4AB4-AE08-8FA3F1FD68B1}" destId="{AF1309FB-001F-41A8-BA10-8930AF66F70B}" srcOrd="0" destOrd="0" presId="urn:microsoft.com/office/officeart/2005/8/layout/cycle4"/>
    <dgm:cxn modelId="{18F92B5D-D88F-4019-9AA3-B95AC13CB9AC}" srcId="{2286A673-D0EE-4011-8A61-0530B4DC85F1}" destId="{7B65F523-00F3-4D52-9B3A-21C5DC7BF709}" srcOrd="0" destOrd="0" parTransId="{268E7012-69D1-4568-A6C4-436B7C91C89D}" sibTransId="{6DAEC583-7055-4CC8-A54E-C0D5566047BD}"/>
    <dgm:cxn modelId="{DDF3EF6D-C122-4DAB-BB76-68D607BEB89F}" srcId="{4A161686-DA94-4504-9C8A-F1DDE1ADB0CB}" destId="{2DA18903-4C20-4B7D-AE08-70B4D11FE437}" srcOrd="2" destOrd="0" parTransId="{4E2F098E-1165-48D5-B4DF-1F3CFE887A7F}" sibTransId="{425025D0-AC40-4D12-AA97-35FA263D3A8B}"/>
    <dgm:cxn modelId="{C92ABEF8-785D-4BC6-A729-074B3A9B0D72}" srcId="{2DA18903-4C20-4B7D-AE08-70B4D11FE437}" destId="{3303699B-D979-4164-8D62-726CDFB4F848}" srcOrd="1" destOrd="0" parTransId="{2EF6DEFD-5779-49BC-9D75-8044AE64BCFC}" sibTransId="{73DF934F-A5C4-4F4D-AAE5-3C436CF89BA0}"/>
    <dgm:cxn modelId="{6B77668F-4E54-480B-91F7-8C3E825E5A81}" type="presOf" srcId="{E87F1C60-E28C-4537-A924-FF2A6F2970B6}" destId="{E7F0663E-FAB6-4123-B3BA-F8478752235B}" srcOrd="0" destOrd="0" presId="urn:microsoft.com/office/officeart/2005/8/layout/cycle4"/>
    <dgm:cxn modelId="{BB417648-8DE4-4028-9633-07EC58572843}" srcId="{E87F1C60-E28C-4537-A924-FF2A6F2970B6}" destId="{C0645A1C-592E-4B24-B6F3-D9F53350314D}" srcOrd="0" destOrd="0" parTransId="{DF88AB08-6A1F-4A57-9499-38164FEF9493}" sibTransId="{803980ED-ADD2-46A9-A90A-89E05C1A7CBC}"/>
    <dgm:cxn modelId="{9AF9FECB-526A-40EF-B5AA-C9145AE617CD}" srcId="{E87F1C60-E28C-4537-A924-FF2A6F2970B6}" destId="{7B3C2FA0-E612-4787-84F9-67FBF15A4069}" srcOrd="3" destOrd="0" parTransId="{2EC55F4B-D7AE-47C9-9881-CA639E57D1E8}" sibTransId="{CFD6D3E2-6AEB-4773-8D21-FFCDC77E62D9}"/>
    <dgm:cxn modelId="{23D51869-E0CF-4EC0-AB8B-738C62027488}" type="presOf" srcId="{0E97D863-BDE8-4BF1-827A-FCC5FF17A77F}" destId="{4ACFE685-89EB-4AE3-BE21-7EBFF972B850}" srcOrd="0" destOrd="0" presId="urn:microsoft.com/office/officeart/2005/8/layout/cycle4"/>
    <dgm:cxn modelId="{C2C73FF8-EF92-42FC-A150-B2A8FA893B12}" srcId="{4A161686-DA94-4504-9C8A-F1DDE1ADB0CB}" destId="{E87F1C60-E28C-4537-A924-FF2A6F2970B6}" srcOrd="3" destOrd="0" parTransId="{D7139480-D505-4191-800E-CB5C3641FEF5}" sibTransId="{F81B92AD-CE62-4FBA-97D1-B101C379E816}"/>
    <dgm:cxn modelId="{65D442CA-953B-4CE9-B535-FB22E65C7E49}" type="presOf" srcId="{84F0AD08-4D12-49E0-8819-DEBD9DE44008}" destId="{4ACFE685-89EB-4AE3-BE21-7EBFF972B850}" srcOrd="0" destOrd="4" presId="urn:microsoft.com/office/officeart/2005/8/layout/cycle4"/>
    <dgm:cxn modelId="{61144D2F-3714-4B3F-8CB3-BC440C35FE96}" srcId="{4A161686-DA94-4504-9C8A-F1DDE1ADB0CB}" destId="{3CD3D50F-0B1C-4AB4-AE08-8FA3F1FD68B1}" srcOrd="1" destOrd="0" parTransId="{78672366-C43B-4C07-A855-F1FBBDB6FDFD}" sibTransId="{F44B5460-100F-4FD3-9A5D-E3D9B6E42F72}"/>
    <dgm:cxn modelId="{FE258E0B-5B21-4685-8A1B-8BCC8A21F0A1}" srcId="{E87F1C60-E28C-4537-A924-FF2A6F2970B6}" destId="{3615A76C-E196-48E6-9BA8-74196F5D4FA7}" srcOrd="2" destOrd="0" parTransId="{4988B860-A617-430D-8393-5C504C4E40AC}" sibTransId="{09346C6F-9C59-488A-BA0F-5CC010875681}"/>
    <dgm:cxn modelId="{D9F72CCD-2447-4195-98EB-534157EDD35B}" type="presOf" srcId="{1D3C52A1-0501-4DF7-94E9-029D91BE9EFF}" destId="{42BC9DC7-8E13-460E-9D45-434848A353AD}" srcOrd="1" destOrd="0" presId="urn:microsoft.com/office/officeart/2005/8/layout/cycle4"/>
    <dgm:cxn modelId="{95BD504A-5768-4A57-9D38-4EF82F22378C}" type="presOf" srcId="{7B3C2FA0-E612-4787-84F9-67FBF15A4069}" destId="{8D387976-AD29-40D7-9944-1F3488002870}" srcOrd="1" destOrd="3" presId="urn:microsoft.com/office/officeart/2005/8/layout/cycle4"/>
    <dgm:cxn modelId="{A2F64F53-4812-4008-B446-A5E7A1583EE7}" type="presOf" srcId="{3303699B-D979-4164-8D62-726CDFB4F848}" destId="{42BC9DC7-8E13-460E-9D45-434848A353AD}" srcOrd="1" destOrd="1" presId="urn:microsoft.com/office/officeart/2005/8/layout/cycle4"/>
    <dgm:cxn modelId="{BCD52A6F-ADBD-4CFD-B380-0A4C59534FE9}" srcId="{2DA18903-4C20-4B7D-AE08-70B4D11FE437}" destId="{1D3C52A1-0501-4DF7-94E9-029D91BE9EFF}" srcOrd="0" destOrd="0" parTransId="{DDFA561D-BECA-48CA-83A0-0D5973FD504C}" sibTransId="{2C5E5CF5-E404-4040-ADE2-D2076FEAECA3}"/>
    <dgm:cxn modelId="{44913829-6C03-4A74-AB13-07BE37C69232}" srcId="{3CD3D50F-0B1C-4AB4-AE08-8FA3F1FD68B1}" destId="{5B460669-9CD6-4BDC-813A-A7B6E99BD5D2}" srcOrd="2" destOrd="0" parTransId="{B58DFC8A-D99B-4FD1-93CC-0AB0B2A2092B}" sibTransId="{13CD74E0-BADD-4505-ADAD-585FD321BAEB}"/>
    <dgm:cxn modelId="{A3A9CCF4-3551-42DE-8F25-8198D0A9E721}" type="presOf" srcId="{1D3C52A1-0501-4DF7-94E9-029D91BE9EFF}" destId="{0D0FFFC8-4AD6-4580-BFBD-28BD6AF66486}" srcOrd="0" destOrd="0" presId="urn:microsoft.com/office/officeart/2005/8/layout/cycle4"/>
    <dgm:cxn modelId="{4F91154D-A93C-4B78-A5F6-D422C0A649CC}" type="presOf" srcId="{3303699B-D979-4164-8D62-726CDFB4F848}" destId="{0D0FFFC8-4AD6-4580-BFBD-28BD6AF66486}" srcOrd="0" destOrd="1" presId="urn:microsoft.com/office/officeart/2005/8/layout/cycle4"/>
    <dgm:cxn modelId="{08FD4A5A-3A2D-4534-A1B1-2E3CC48BA2E3}" type="presOf" srcId="{C0645A1C-592E-4B24-B6F3-D9F53350314D}" destId="{8699B679-097B-4058-8C5B-B88410B79872}" srcOrd="0" destOrd="0" presId="urn:microsoft.com/office/officeart/2005/8/layout/cycle4"/>
    <dgm:cxn modelId="{F83CC956-A755-402D-8274-F7044B4146D7}" srcId="{3CD3D50F-0B1C-4AB4-AE08-8FA3F1FD68B1}" destId="{0E97D863-BDE8-4BF1-827A-FCC5FF17A77F}" srcOrd="0" destOrd="0" parTransId="{96CEFB11-720A-45E2-9513-A9ACC94E5CC5}" sibTransId="{DBDA921D-32F5-4A7B-870A-AC7E0EECB767}"/>
    <dgm:cxn modelId="{6F743FF7-BC51-4A04-BE7E-89BA5DA77574}" type="presOf" srcId="{0E97D863-BDE8-4BF1-827A-FCC5FF17A77F}" destId="{059F7F6D-4C9B-461C-82A1-EBF5BA01E1C0}" srcOrd="1" destOrd="0" presId="urn:microsoft.com/office/officeart/2005/8/layout/cycle4"/>
    <dgm:cxn modelId="{11958ED4-2CE6-4C69-89E6-1DDA0FAB803B}" type="presOf" srcId="{39EB0F9C-B605-4FD0-A9A8-B9C5ADC7AF75}" destId="{059F7F6D-4C9B-461C-82A1-EBF5BA01E1C0}" srcOrd="1" destOrd="3" presId="urn:microsoft.com/office/officeart/2005/8/layout/cycle4"/>
    <dgm:cxn modelId="{04803188-D6C8-4D21-9E91-0A50E160AF8A}" type="presOf" srcId="{CE96EFDD-D186-4249-91DB-AC978AD139CB}" destId="{8699B679-097B-4058-8C5B-B88410B79872}" srcOrd="0" destOrd="1" presId="urn:microsoft.com/office/officeart/2005/8/layout/cycle4"/>
    <dgm:cxn modelId="{0653FFAC-552F-485D-AD3C-5DFCFA22BB14}" type="presOf" srcId="{39EB0F9C-B605-4FD0-A9A8-B9C5ADC7AF75}" destId="{4ACFE685-89EB-4AE3-BE21-7EBFF972B850}" srcOrd="0" destOrd="3" presId="urn:microsoft.com/office/officeart/2005/8/layout/cycle4"/>
    <dgm:cxn modelId="{3B94F324-39E0-4DD0-912A-E58976C54201}" srcId="{4A161686-DA94-4504-9C8A-F1DDE1ADB0CB}" destId="{2286A673-D0EE-4011-8A61-0530B4DC85F1}" srcOrd="0" destOrd="0" parTransId="{05D6A15B-D99B-4007-9F60-34A19D8830AF}" sibTransId="{4B7578D9-9276-4EAA-8687-437C07CD5F6E}"/>
    <dgm:cxn modelId="{4E4EB895-B743-43BC-8876-F5095EB3D530}" type="presOf" srcId="{5E642029-0266-45CA-BB38-26F860EA36C0}" destId="{059F7F6D-4C9B-461C-82A1-EBF5BA01E1C0}" srcOrd="1" destOrd="1" presId="urn:microsoft.com/office/officeart/2005/8/layout/cycle4"/>
    <dgm:cxn modelId="{E9AD71B7-3FF0-48D0-915B-C32CEBBDD8B8}" type="presOf" srcId="{5B460669-9CD6-4BDC-813A-A7B6E99BD5D2}" destId="{059F7F6D-4C9B-461C-82A1-EBF5BA01E1C0}" srcOrd="1" destOrd="2" presId="urn:microsoft.com/office/officeart/2005/8/layout/cycle4"/>
    <dgm:cxn modelId="{3E87A9FE-46BB-46C2-905F-048CE99C1047}" type="presOf" srcId="{F802B6A7-DA26-4208-B68E-0C2DD9954641}" destId="{42BC9DC7-8E13-460E-9D45-434848A353AD}" srcOrd="1" destOrd="2" presId="urn:microsoft.com/office/officeart/2005/8/layout/cycle4"/>
    <dgm:cxn modelId="{D93A1A4C-E7E4-4EA3-9214-EA8CAB55563A}" srcId="{E87F1C60-E28C-4537-A924-FF2A6F2970B6}" destId="{CE96EFDD-D186-4249-91DB-AC978AD139CB}" srcOrd="1" destOrd="0" parTransId="{5DD6203B-40D6-49D8-82EB-8C62230EF211}" sibTransId="{0FE14608-40EB-4647-934D-328C7E9DE8CD}"/>
    <dgm:cxn modelId="{32F6EDC9-7065-44FD-8BA2-2C0F28E1167A}" srcId="{3CD3D50F-0B1C-4AB4-AE08-8FA3F1FD68B1}" destId="{5E642029-0266-45CA-BB38-26F860EA36C0}" srcOrd="1" destOrd="0" parTransId="{3AD2B4C7-7F6D-4A73-B2C7-AE3A136333B0}" sibTransId="{06224C71-C05E-4FE9-A3DA-BDC50377C8F1}"/>
    <dgm:cxn modelId="{0BD4D189-FAC0-4E9B-93E9-3027D017A3BA}" type="presOf" srcId="{2DA18903-4C20-4B7D-AE08-70B4D11FE437}" destId="{397C554A-006F-4995-82AF-0B66E1FA80A6}" srcOrd="0" destOrd="0" presId="urn:microsoft.com/office/officeart/2005/8/layout/cycle4"/>
    <dgm:cxn modelId="{B2C9E229-BC7C-42F3-A7EB-03EDC2E0A581}" type="presOf" srcId="{2286A673-D0EE-4011-8A61-0530B4DC85F1}" destId="{4964CBDE-1CBE-4DA6-99FF-B608D0521C8B}" srcOrd="0" destOrd="0" presId="urn:microsoft.com/office/officeart/2005/8/layout/cycle4"/>
    <dgm:cxn modelId="{DACDC42C-67CC-4E05-B76D-79B72266A751}" srcId="{3CD3D50F-0B1C-4AB4-AE08-8FA3F1FD68B1}" destId="{39EB0F9C-B605-4FD0-A9A8-B9C5ADC7AF75}" srcOrd="3" destOrd="0" parTransId="{492C0B1E-718D-445D-B12D-F4381E7C3149}" sibTransId="{29744C5E-694D-43CB-9BC0-AD38E4F4F46F}"/>
    <dgm:cxn modelId="{903DDE12-91B1-47FA-ACD7-B603A16C098B}" type="presOf" srcId="{3615A76C-E196-48E6-9BA8-74196F5D4FA7}" destId="{8D387976-AD29-40D7-9944-1F3488002870}" srcOrd="1" destOrd="2" presId="urn:microsoft.com/office/officeart/2005/8/layout/cycle4"/>
    <dgm:cxn modelId="{CD777D1A-6170-4CE3-8966-2E98D8E0F364}" type="presOf" srcId="{CE96EFDD-D186-4249-91DB-AC978AD139CB}" destId="{8D387976-AD29-40D7-9944-1F3488002870}" srcOrd="1" destOrd="1" presId="urn:microsoft.com/office/officeart/2005/8/layout/cycle4"/>
    <dgm:cxn modelId="{7F6CA248-B520-4268-9EB3-53ED29A72B72}" type="presOf" srcId="{5E642029-0266-45CA-BB38-26F860EA36C0}" destId="{4ACFE685-89EB-4AE3-BE21-7EBFF972B850}" srcOrd="0" destOrd="1" presId="urn:microsoft.com/office/officeart/2005/8/layout/cycle4"/>
    <dgm:cxn modelId="{AD3CA223-F0B8-4E42-821E-A2147A89670A}" srcId="{3CD3D50F-0B1C-4AB4-AE08-8FA3F1FD68B1}" destId="{84F0AD08-4D12-49E0-8819-DEBD9DE44008}" srcOrd="4" destOrd="0" parTransId="{0C3FF103-C0E4-4FBC-818C-059652B9B68E}" sibTransId="{0914E6BA-CE08-4C74-917B-CB2698BB521C}"/>
    <dgm:cxn modelId="{DA904B29-0F66-47A3-9611-A86D515B17FE}" type="presOf" srcId="{84F0AD08-4D12-49E0-8819-DEBD9DE44008}" destId="{059F7F6D-4C9B-461C-82A1-EBF5BA01E1C0}" srcOrd="1" destOrd="4" presId="urn:microsoft.com/office/officeart/2005/8/layout/cycle4"/>
    <dgm:cxn modelId="{EC8C199F-3F1E-415F-8CB1-0CC2D698E4D2}" type="presOf" srcId="{7B3C2FA0-E612-4787-84F9-67FBF15A4069}" destId="{8699B679-097B-4058-8C5B-B88410B79872}" srcOrd="0" destOrd="3" presId="urn:microsoft.com/office/officeart/2005/8/layout/cycle4"/>
    <dgm:cxn modelId="{CBD7125A-49E6-4A32-A3E2-BDBF6703A339}" type="presOf" srcId="{5B460669-9CD6-4BDC-813A-A7B6E99BD5D2}" destId="{4ACFE685-89EB-4AE3-BE21-7EBFF972B850}" srcOrd="0" destOrd="2" presId="urn:microsoft.com/office/officeart/2005/8/layout/cycle4"/>
    <dgm:cxn modelId="{88D7B4B6-F059-4DEA-89AB-2FB7F99EFC51}" type="presOf" srcId="{3615A76C-E196-48E6-9BA8-74196F5D4FA7}" destId="{8699B679-097B-4058-8C5B-B88410B79872}" srcOrd="0" destOrd="2" presId="urn:microsoft.com/office/officeart/2005/8/layout/cycle4"/>
    <dgm:cxn modelId="{49679AAD-869F-4A8B-9472-E15A89ACD220}" type="presOf" srcId="{C0645A1C-592E-4B24-B6F3-D9F53350314D}" destId="{8D387976-AD29-40D7-9944-1F3488002870}" srcOrd="1" destOrd="0" presId="urn:microsoft.com/office/officeart/2005/8/layout/cycle4"/>
    <dgm:cxn modelId="{EB7459A9-A564-42DD-A9BE-1622C68884A2}" srcId="{2DA18903-4C20-4B7D-AE08-70B4D11FE437}" destId="{F802B6A7-DA26-4208-B68E-0C2DD9954641}" srcOrd="2" destOrd="0" parTransId="{0ADB658F-1785-4D3A-A9D7-A85BEBCF4899}" sibTransId="{093800A5-BF7F-4B49-A623-0E645DA47D4A}"/>
    <dgm:cxn modelId="{D3CA0106-FBB8-47D2-9976-6CAF5E1745FE}" type="presOf" srcId="{F802B6A7-DA26-4208-B68E-0C2DD9954641}" destId="{0D0FFFC8-4AD6-4580-BFBD-28BD6AF66486}" srcOrd="0" destOrd="2" presId="urn:microsoft.com/office/officeart/2005/8/layout/cycle4"/>
    <dgm:cxn modelId="{FDD63327-BD98-4B99-8CC5-38AB25B798C7}" type="presParOf" srcId="{95250C2C-8B3D-4A96-8E83-1D21F5283FF2}" destId="{7DF53C2A-3CA7-4511-A41A-1F9C2669AA79}" srcOrd="0" destOrd="0" presId="urn:microsoft.com/office/officeart/2005/8/layout/cycle4"/>
    <dgm:cxn modelId="{427492F0-68B6-41D3-BF96-A3CC0468D716}" type="presParOf" srcId="{7DF53C2A-3CA7-4511-A41A-1F9C2669AA79}" destId="{78978665-4679-4BD2-AE64-749C4F3EC07A}" srcOrd="0" destOrd="0" presId="urn:microsoft.com/office/officeart/2005/8/layout/cycle4"/>
    <dgm:cxn modelId="{8C966AF5-120D-497F-A73A-A94B6FA9301A}" type="presParOf" srcId="{78978665-4679-4BD2-AE64-749C4F3EC07A}" destId="{DC3BBC1C-0CE8-4DED-9428-93542FEDA188}" srcOrd="0" destOrd="0" presId="urn:microsoft.com/office/officeart/2005/8/layout/cycle4"/>
    <dgm:cxn modelId="{E113568B-847E-4AC3-A719-2935C91B0611}" type="presParOf" srcId="{78978665-4679-4BD2-AE64-749C4F3EC07A}" destId="{657CE1E5-20F3-418E-87DA-E171F13498AD}" srcOrd="1" destOrd="0" presId="urn:microsoft.com/office/officeart/2005/8/layout/cycle4"/>
    <dgm:cxn modelId="{AA3B4654-13E1-456C-875F-A0D483EA1AFF}" type="presParOf" srcId="{7DF53C2A-3CA7-4511-A41A-1F9C2669AA79}" destId="{033F0430-3D3F-4202-AF5A-764C117D0527}" srcOrd="1" destOrd="0" presId="urn:microsoft.com/office/officeart/2005/8/layout/cycle4"/>
    <dgm:cxn modelId="{99701EDD-F1D2-42F9-9BEA-79F6DD8FE3A3}" type="presParOf" srcId="{033F0430-3D3F-4202-AF5A-764C117D0527}" destId="{4ACFE685-89EB-4AE3-BE21-7EBFF972B850}" srcOrd="0" destOrd="0" presId="urn:microsoft.com/office/officeart/2005/8/layout/cycle4"/>
    <dgm:cxn modelId="{C4C2FB36-C1A8-4BC8-BA48-206DF9B06B77}" type="presParOf" srcId="{033F0430-3D3F-4202-AF5A-764C117D0527}" destId="{059F7F6D-4C9B-461C-82A1-EBF5BA01E1C0}" srcOrd="1" destOrd="0" presId="urn:microsoft.com/office/officeart/2005/8/layout/cycle4"/>
    <dgm:cxn modelId="{47541305-BF7A-421A-B1B5-0CC381925642}" type="presParOf" srcId="{7DF53C2A-3CA7-4511-A41A-1F9C2669AA79}" destId="{4BB18CD1-C476-4E33-9E3C-4BF031AED546}" srcOrd="2" destOrd="0" presId="urn:microsoft.com/office/officeart/2005/8/layout/cycle4"/>
    <dgm:cxn modelId="{2E0E138E-9072-40CF-AA69-7E19AECD596F}" type="presParOf" srcId="{4BB18CD1-C476-4E33-9E3C-4BF031AED546}" destId="{0D0FFFC8-4AD6-4580-BFBD-28BD6AF66486}" srcOrd="0" destOrd="0" presId="urn:microsoft.com/office/officeart/2005/8/layout/cycle4"/>
    <dgm:cxn modelId="{39B0DA41-D1D2-4691-8F84-2D97BF17FD5F}" type="presParOf" srcId="{4BB18CD1-C476-4E33-9E3C-4BF031AED546}" destId="{42BC9DC7-8E13-460E-9D45-434848A353AD}" srcOrd="1" destOrd="0" presId="urn:microsoft.com/office/officeart/2005/8/layout/cycle4"/>
    <dgm:cxn modelId="{62196F88-9033-4472-9A07-C96EA1D1FA9C}" type="presParOf" srcId="{7DF53C2A-3CA7-4511-A41A-1F9C2669AA79}" destId="{769AF584-93CF-425F-9335-147FB9ADE09A}" srcOrd="3" destOrd="0" presId="urn:microsoft.com/office/officeart/2005/8/layout/cycle4"/>
    <dgm:cxn modelId="{0F728101-3671-4F6C-8DD1-2B29B5AA11D1}" type="presParOf" srcId="{769AF584-93CF-425F-9335-147FB9ADE09A}" destId="{8699B679-097B-4058-8C5B-B88410B79872}" srcOrd="0" destOrd="0" presId="urn:microsoft.com/office/officeart/2005/8/layout/cycle4"/>
    <dgm:cxn modelId="{FA593AEE-C95D-4543-80D7-01065945C598}" type="presParOf" srcId="{769AF584-93CF-425F-9335-147FB9ADE09A}" destId="{8D387976-AD29-40D7-9944-1F3488002870}" srcOrd="1" destOrd="0" presId="urn:microsoft.com/office/officeart/2005/8/layout/cycle4"/>
    <dgm:cxn modelId="{A8681854-F25F-4FDF-830C-395DA5F05A48}" type="presParOf" srcId="{7DF53C2A-3CA7-4511-A41A-1F9C2669AA79}" destId="{A0C601A6-8DF7-4937-B3F6-BFD34D69F64A}" srcOrd="4" destOrd="0" presId="urn:microsoft.com/office/officeart/2005/8/layout/cycle4"/>
    <dgm:cxn modelId="{A90FEA35-58F9-4B5B-8CA1-A17EC6A47B5B}" type="presParOf" srcId="{95250C2C-8B3D-4A96-8E83-1D21F5283FF2}" destId="{E4388A44-B414-4E44-8B8E-AC03A2B6BC9A}" srcOrd="1" destOrd="0" presId="urn:microsoft.com/office/officeart/2005/8/layout/cycle4"/>
    <dgm:cxn modelId="{64197A68-9C39-4DA2-B0DB-4D0D685218AF}" type="presParOf" srcId="{E4388A44-B414-4E44-8B8E-AC03A2B6BC9A}" destId="{4964CBDE-1CBE-4DA6-99FF-B608D0521C8B}" srcOrd="0" destOrd="0" presId="urn:microsoft.com/office/officeart/2005/8/layout/cycle4"/>
    <dgm:cxn modelId="{136F78D6-E1E8-412A-832A-7AB6927FB913}" type="presParOf" srcId="{E4388A44-B414-4E44-8B8E-AC03A2B6BC9A}" destId="{AF1309FB-001F-41A8-BA10-8930AF66F70B}" srcOrd="1" destOrd="0" presId="urn:microsoft.com/office/officeart/2005/8/layout/cycle4"/>
    <dgm:cxn modelId="{EEE29CE6-4078-4328-A4BD-195DD975D0F9}" type="presParOf" srcId="{E4388A44-B414-4E44-8B8E-AC03A2B6BC9A}" destId="{397C554A-006F-4995-82AF-0B66E1FA80A6}" srcOrd="2" destOrd="0" presId="urn:microsoft.com/office/officeart/2005/8/layout/cycle4"/>
    <dgm:cxn modelId="{6D6CEE17-AA5C-4320-A5C2-C784F8C7C556}" type="presParOf" srcId="{E4388A44-B414-4E44-8B8E-AC03A2B6BC9A}" destId="{E7F0663E-FAB6-4123-B3BA-F8478752235B}" srcOrd="3" destOrd="0" presId="urn:microsoft.com/office/officeart/2005/8/layout/cycle4"/>
    <dgm:cxn modelId="{3F1A516B-0BF7-46C4-B7E9-FC53D4D1ED72}" type="presParOf" srcId="{E4388A44-B414-4E44-8B8E-AC03A2B6BC9A}" destId="{721C7DA5-6A83-41AF-B3BA-006003AFDAF6}" srcOrd="4" destOrd="0" presId="urn:microsoft.com/office/officeart/2005/8/layout/cycle4"/>
    <dgm:cxn modelId="{70D76772-FFE3-4E46-9A83-6E7E98B51006}" type="presParOf" srcId="{95250C2C-8B3D-4A96-8E83-1D21F5283FF2}" destId="{B8AC1515-1E50-4213-AB8F-1F629575E360}" srcOrd="2" destOrd="0" presId="urn:microsoft.com/office/officeart/2005/8/layout/cycle4"/>
    <dgm:cxn modelId="{76E2A043-43A2-42B6-85F8-24A1B378398B}" type="presParOf" srcId="{95250C2C-8B3D-4A96-8E83-1D21F5283FF2}" destId="{61C88C2D-61E7-444D-80C2-17069EBB20E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4C972-9485-46B5-B20D-124B2BA8D665}">
      <dsp:nvSpPr>
        <dsp:cNvPr id="0" name=""/>
        <dsp:cNvSpPr/>
      </dsp:nvSpPr>
      <dsp:spPr>
        <a:xfrm>
          <a:off x="614205" y="0"/>
          <a:ext cx="6960995" cy="16459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EA841-1B49-4558-AB63-D13B51830658}">
      <dsp:nvSpPr>
        <dsp:cNvPr id="0" name=""/>
        <dsp:cNvSpPr/>
      </dsp:nvSpPr>
      <dsp:spPr>
        <a:xfrm>
          <a:off x="203135" y="493776"/>
          <a:ext cx="2456821" cy="65836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Public Health</a:t>
          </a:r>
        </a:p>
      </dsp:txBody>
      <dsp:txXfrm>
        <a:off x="235274" y="525915"/>
        <a:ext cx="2392543" cy="594090"/>
      </dsp:txXfrm>
    </dsp:sp>
    <dsp:sp modelId="{3F9107FF-82CB-42ED-AF03-1CA0E4CE7AEB}">
      <dsp:nvSpPr>
        <dsp:cNvPr id="0" name=""/>
        <dsp:cNvSpPr/>
      </dsp:nvSpPr>
      <dsp:spPr>
        <a:xfrm>
          <a:off x="2866292" y="493776"/>
          <a:ext cx="2456821" cy="65836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Genomics and Precision Health</a:t>
          </a:r>
        </a:p>
      </dsp:txBody>
      <dsp:txXfrm>
        <a:off x="2898431" y="525915"/>
        <a:ext cx="2392543" cy="594090"/>
      </dsp:txXfrm>
    </dsp:sp>
    <dsp:sp modelId="{598E3823-1EF7-48FE-8087-7D899E748F36}">
      <dsp:nvSpPr>
        <dsp:cNvPr id="0" name=""/>
        <dsp:cNvSpPr/>
      </dsp:nvSpPr>
      <dsp:spPr>
        <a:xfrm>
          <a:off x="5529448" y="493776"/>
          <a:ext cx="2456821" cy="65836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Health Equity</a:t>
          </a:r>
        </a:p>
      </dsp:txBody>
      <dsp:txXfrm>
        <a:off x="5561587" y="525915"/>
        <a:ext cx="2392543" cy="594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5FEC7-157F-4805-9CF2-B60B8855B4E3}">
      <dsp:nvSpPr>
        <dsp:cNvPr id="0" name=""/>
        <dsp:cNvSpPr/>
      </dsp:nvSpPr>
      <dsp:spPr>
        <a:xfrm>
          <a:off x="0" y="3671025"/>
          <a:ext cx="8382000" cy="12049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effectLst/>
            </a:rPr>
            <a:t>Functional Studies</a:t>
          </a:r>
        </a:p>
      </dsp:txBody>
      <dsp:txXfrm>
        <a:off x="0" y="3671025"/>
        <a:ext cx="8382000" cy="650652"/>
      </dsp:txXfrm>
    </dsp:sp>
    <dsp:sp modelId="{A871B628-7BDF-4A08-8837-E3721CA18F13}">
      <dsp:nvSpPr>
        <dsp:cNvPr id="0" name=""/>
        <dsp:cNvSpPr/>
      </dsp:nvSpPr>
      <dsp:spPr>
        <a:xfrm>
          <a:off x="0" y="4297579"/>
          <a:ext cx="4191000" cy="55425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effectLst/>
            </a:rPr>
            <a:t>Biochemical Pathway</a:t>
          </a:r>
        </a:p>
      </dsp:txBody>
      <dsp:txXfrm>
        <a:off x="0" y="4297579"/>
        <a:ext cx="4191000" cy="554259"/>
      </dsp:txXfrm>
    </dsp:sp>
    <dsp:sp modelId="{9B38F9B1-951B-4E42-9829-8B982AE0D679}">
      <dsp:nvSpPr>
        <dsp:cNvPr id="0" name=""/>
        <dsp:cNvSpPr/>
      </dsp:nvSpPr>
      <dsp:spPr>
        <a:xfrm>
          <a:off x="4191000" y="4297579"/>
          <a:ext cx="4191000" cy="554259"/>
        </a:xfrm>
        <a:prstGeom prst="rect">
          <a:avLst/>
        </a:prstGeom>
        <a:solidFill>
          <a:schemeClr val="accent5">
            <a:tint val="40000"/>
            <a:alpha val="90000"/>
            <a:hueOff val="-1347952"/>
            <a:satOff val="-4566"/>
            <a:lumOff val="-586"/>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effectLst/>
            </a:rPr>
            <a:t>Disease Relevance</a:t>
          </a:r>
        </a:p>
      </dsp:txBody>
      <dsp:txXfrm>
        <a:off x="4191000" y="4297579"/>
        <a:ext cx="4191000" cy="554259"/>
      </dsp:txXfrm>
    </dsp:sp>
    <dsp:sp modelId="{21E975D5-9C0D-4B21-80A3-797D61C2C736}">
      <dsp:nvSpPr>
        <dsp:cNvPr id="0" name=""/>
        <dsp:cNvSpPr/>
      </dsp:nvSpPr>
      <dsp:spPr>
        <a:xfrm rot="10800000">
          <a:off x="0" y="1835943"/>
          <a:ext cx="8382000" cy="1853155"/>
        </a:xfrm>
        <a:prstGeom prst="upArrowCallou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effectLst/>
            </a:rPr>
            <a:t>Fine Mapping</a:t>
          </a:r>
        </a:p>
      </dsp:txBody>
      <dsp:txXfrm rot="-10800000">
        <a:off x="0" y="1835943"/>
        <a:ext cx="8382000" cy="650457"/>
      </dsp:txXfrm>
    </dsp:sp>
    <dsp:sp modelId="{92B52531-B654-4418-8158-D10585E1F0DA}">
      <dsp:nvSpPr>
        <dsp:cNvPr id="0" name=""/>
        <dsp:cNvSpPr/>
      </dsp:nvSpPr>
      <dsp:spPr>
        <a:xfrm>
          <a:off x="0" y="2486401"/>
          <a:ext cx="4191000" cy="554093"/>
        </a:xfrm>
        <a:prstGeom prst="rect">
          <a:avLst/>
        </a:prstGeom>
        <a:solidFill>
          <a:schemeClr val="accent5">
            <a:tint val="40000"/>
            <a:alpha val="90000"/>
            <a:hueOff val="-2695905"/>
            <a:satOff val="-9133"/>
            <a:lumOff val="-1171"/>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effectLst/>
            </a:rPr>
            <a:t>Identify ALL Variants</a:t>
          </a:r>
        </a:p>
      </dsp:txBody>
      <dsp:txXfrm>
        <a:off x="0" y="2486401"/>
        <a:ext cx="4191000" cy="554093"/>
      </dsp:txXfrm>
    </dsp:sp>
    <dsp:sp modelId="{F97D167F-7339-46D1-B628-DCB6B0E70E89}">
      <dsp:nvSpPr>
        <dsp:cNvPr id="0" name=""/>
        <dsp:cNvSpPr/>
      </dsp:nvSpPr>
      <dsp:spPr>
        <a:xfrm>
          <a:off x="4191000" y="2486401"/>
          <a:ext cx="4191000" cy="554093"/>
        </a:xfrm>
        <a:prstGeom prst="rect">
          <a:avLst/>
        </a:prstGeom>
        <a:solidFill>
          <a:schemeClr val="accent5">
            <a:tint val="40000"/>
            <a:alpha val="90000"/>
            <a:hueOff val="-4043857"/>
            <a:satOff val="-13699"/>
            <a:lumOff val="-1757"/>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effectLst/>
            </a:rPr>
            <a:t>Determine Causal Variant</a:t>
          </a:r>
        </a:p>
      </dsp:txBody>
      <dsp:txXfrm>
        <a:off x="4191000" y="2486401"/>
        <a:ext cx="4191000" cy="554093"/>
      </dsp:txXfrm>
    </dsp:sp>
    <dsp:sp modelId="{88BF0BB9-DC16-40CF-89EC-592FAD101B89}">
      <dsp:nvSpPr>
        <dsp:cNvPr id="0" name=""/>
        <dsp:cNvSpPr/>
      </dsp:nvSpPr>
      <dsp:spPr>
        <a:xfrm rot="10800000">
          <a:off x="0" y="862"/>
          <a:ext cx="8382000" cy="1853155"/>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effectLst/>
            </a:rPr>
            <a:t>Gene Identification</a:t>
          </a:r>
        </a:p>
      </dsp:txBody>
      <dsp:txXfrm rot="-10800000">
        <a:off x="0" y="862"/>
        <a:ext cx="8382000" cy="650457"/>
      </dsp:txXfrm>
    </dsp:sp>
    <dsp:sp modelId="{C33B6DA1-68E6-4D9C-A120-ECFAD110AC16}">
      <dsp:nvSpPr>
        <dsp:cNvPr id="0" name=""/>
        <dsp:cNvSpPr/>
      </dsp:nvSpPr>
      <dsp:spPr>
        <a:xfrm>
          <a:off x="0" y="651319"/>
          <a:ext cx="4191000" cy="554093"/>
        </a:xfrm>
        <a:prstGeom prst="rect">
          <a:avLst/>
        </a:prstGeom>
        <a:solidFill>
          <a:schemeClr val="accent5">
            <a:tint val="40000"/>
            <a:alpha val="90000"/>
            <a:hueOff val="-5391810"/>
            <a:satOff val="-18266"/>
            <a:lumOff val="-2342"/>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effectLst/>
            </a:rPr>
            <a:t>Candidate Gene</a:t>
          </a:r>
        </a:p>
      </dsp:txBody>
      <dsp:txXfrm>
        <a:off x="0" y="651319"/>
        <a:ext cx="4191000" cy="554093"/>
      </dsp:txXfrm>
    </dsp:sp>
    <dsp:sp modelId="{E985ED22-432E-412C-A2E5-BF204A840E11}">
      <dsp:nvSpPr>
        <dsp:cNvPr id="0" name=""/>
        <dsp:cNvSpPr/>
      </dsp:nvSpPr>
      <dsp:spPr>
        <a:xfrm>
          <a:off x="4191000" y="651319"/>
          <a:ext cx="4191000" cy="554093"/>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effectLst/>
            </a:rPr>
            <a:t>Linkage</a:t>
          </a:r>
          <a:r>
            <a:rPr lang="en-US" sz="3100" kern="1200" dirty="0"/>
            <a:t> </a:t>
          </a:r>
        </a:p>
      </dsp:txBody>
      <dsp:txXfrm>
        <a:off x="4191000" y="651319"/>
        <a:ext cx="4191000" cy="554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FFFC8-4AD6-4580-BFBD-28BD6AF66486}">
      <dsp:nvSpPr>
        <dsp:cNvPr id="0" name=""/>
        <dsp:cNvSpPr/>
      </dsp:nvSpPr>
      <dsp:spPr>
        <a:xfrm>
          <a:off x="5482269" y="3772204"/>
          <a:ext cx="3171980" cy="1775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Built-Neighborhood</a:t>
          </a:r>
        </a:p>
        <a:p>
          <a:pPr marL="228600" lvl="1" indent="-228600" algn="l" defTabSz="889000">
            <a:lnSpc>
              <a:spcPct val="90000"/>
            </a:lnSpc>
            <a:spcBef>
              <a:spcPct val="0"/>
            </a:spcBef>
            <a:spcAft>
              <a:spcPct val="15000"/>
            </a:spcAft>
            <a:buChar char="••"/>
          </a:pPr>
          <a:r>
            <a:rPr lang="en-US" sz="2000" kern="1200" dirty="0"/>
            <a:t>Exposures (e.g. pollution)</a:t>
          </a:r>
        </a:p>
        <a:p>
          <a:pPr marL="171450" lvl="1" indent="-171450" algn="l" defTabSz="755650">
            <a:lnSpc>
              <a:spcPct val="90000"/>
            </a:lnSpc>
            <a:spcBef>
              <a:spcPct val="0"/>
            </a:spcBef>
            <a:spcAft>
              <a:spcPct val="15000"/>
            </a:spcAft>
            <a:buChar char="••"/>
          </a:pPr>
          <a:endParaRPr lang="en-US" sz="1700" kern="1200" dirty="0"/>
        </a:p>
      </dsp:txBody>
      <dsp:txXfrm>
        <a:off x="6472857" y="4254987"/>
        <a:ext cx="2142398" cy="1253378"/>
      </dsp:txXfrm>
    </dsp:sp>
    <dsp:sp modelId="{8699B679-097B-4058-8C5B-B88410B79872}">
      <dsp:nvSpPr>
        <dsp:cNvPr id="0" name=""/>
        <dsp:cNvSpPr/>
      </dsp:nvSpPr>
      <dsp:spPr>
        <a:xfrm>
          <a:off x="451412" y="3772204"/>
          <a:ext cx="3555225" cy="1775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EHR Data</a:t>
          </a:r>
        </a:p>
        <a:p>
          <a:pPr marL="228600" lvl="1" indent="-228600" algn="l" defTabSz="889000">
            <a:lnSpc>
              <a:spcPct val="90000"/>
            </a:lnSpc>
            <a:spcBef>
              <a:spcPct val="0"/>
            </a:spcBef>
            <a:spcAft>
              <a:spcPct val="15000"/>
            </a:spcAft>
            <a:buChar char="••"/>
          </a:pPr>
          <a:r>
            <a:rPr lang="en-US" sz="2000" kern="1200" dirty="0"/>
            <a:t>Biomarkers</a:t>
          </a:r>
        </a:p>
        <a:p>
          <a:pPr marL="228600" lvl="1" indent="-228600" algn="l" defTabSz="889000">
            <a:lnSpc>
              <a:spcPct val="90000"/>
            </a:lnSpc>
            <a:spcBef>
              <a:spcPct val="0"/>
            </a:spcBef>
            <a:spcAft>
              <a:spcPct val="15000"/>
            </a:spcAft>
            <a:buChar char="••"/>
          </a:pPr>
          <a:r>
            <a:rPr lang="en-US" sz="2000" kern="1200" dirty="0"/>
            <a:t>Quality of Care</a:t>
          </a:r>
        </a:p>
        <a:p>
          <a:pPr marL="228600" lvl="1" indent="-228600" algn="l" defTabSz="889000">
            <a:lnSpc>
              <a:spcPct val="90000"/>
            </a:lnSpc>
            <a:spcBef>
              <a:spcPct val="0"/>
            </a:spcBef>
            <a:spcAft>
              <a:spcPct val="15000"/>
            </a:spcAft>
            <a:buChar char="••"/>
          </a:pPr>
          <a:r>
            <a:rPr lang="en-US" sz="2000" kern="1200" dirty="0"/>
            <a:t>Access to Care</a:t>
          </a:r>
        </a:p>
      </dsp:txBody>
      <dsp:txXfrm>
        <a:off x="490406" y="4254987"/>
        <a:ext cx="2410669" cy="1253378"/>
      </dsp:txXfrm>
    </dsp:sp>
    <dsp:sp modelId="{4ACFE685-89EB-4AE3-BE21-7EBFF972B850}">
      <dsp:nvSpPr>
        <dsp:cNvPr id="0" name=""/>
        <dsp:cNvSpPr/>
      </dsp:nvSpPr>
      <dsp:spPr>
        <a:xfrm>
          <a:off x="5911401" y="10153"/>
          <a:ext cx="2740395" cy="1775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Tobacco</a:t>
          </a:r>
        </a:p>
        <a:p>
          <a:pPr marL="228600" lvl="1" indent="-228600" algn="l" defTabSz="889000">
            <a:lnSpc>
              <a:spcPct val="90000"/>
            </a:lnSpc>
            <a:spcBef>
              <a:spcPct val="0"/>
            </a:spcBef>
            <a:spcAft>
              <a:spcPct val="15000"/>
            </a:spcAft>
            <a:buChar char="••"/>
          </a:pPr>
          <a:r>
            <a:rPr lang="en-US" sz="2000" kern="1200" dirty="0"/>
            <a:t>Alcohol</a:t>
          </a:r>
        </a:p>
        <a:p>
          <a:pPr marL="228600" lvl="1" indent="-228600" algn="l" defTabSz="889000">
            <a:lnSpc>
              <a:spcPct val="90000"/>
            </a:lnSpc>
            <a:spcBef>
              <a:spcPct val="0"/>
            </a:spcBef>
            <a:spcAft>
              <a:spcPct val="15000"/>
            </a:spcAft>
            <a:buChar char="••"/>
          </a:pPr>
          <a:r>
            <a:rPr lang="en-US" sz="2000" kern="1200" dirty="0"/>
            <a:t>Exercise</a:t>
          </a:r>
        </a:p>
        <a:p>
          <a:pPr marL="228600" lvl="1" indent="-228600" algn="l" defTabSz="889000">
            <a:lnSpc>
              <a:spcPct val="90000"/>
            </a:lnSpc>
            <a:spcBef>
              <a:spcPct val="0"/>
            </a:spcBef>
            <a:spcAft>
              <a:spcPct val="15000"/>
            </a:spcAft>
            <a:buChar char="••"/>
          </a:pPr>
          <a:r>
            <a:rPr lang="en-US" sz="2000" kern="1200" dirty="0"/>
            <a:t>Education</a:t>
          </a:r>
        </a:p>
        <a:p>
          <a:pPr marL="228600" lvl="1" indent="-228600" algn="l" defTabSz="889000">
            <a:lnSpc>
              <a:spcPct val="90000"/>
            </a:lnSpc>
            <a:spcBef>
              <a:spcPct val="0"/>
            </a:spcBef>
            <a:spcAft>
              <a:spcPct val="15000"/>
            </a:spcAft>
            <a:buChar char="••"/>
          </a:pPr>
          <a:r>
            <a:rPr lang="en-US" sz="2000" kern="1200" dirty="0"/>
            <a:t>Poverty</a:t>
          </a:r>
        </a:p>
      </dsp:txBody>
      <dsp:txXfrm>
        <a:off x="6772514" y="49147"/>
        <a:ext cx="1840289" cy="1253378"/>
      </dsp:txXfrm>
    </dsp:sp>
    <dsp:sp modelId="{DC3BBC1C-0CE8-4DED-9428-93542FEDA188}">
      <dsp:nvSpPr>
        <dsp:cNvPr id="0" name=""/>
        <dsp:cNvSpPr/>
      </dsp:nvSpPr>
      <dsp:spPr>
        <a:xfrm>
          <a:off x="858827" y="0"/>
          <a:ext cx="2740395" cy="1775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Multi-Omics</a:t>
          </a:r>
        </a:p>
      </dsp:txBody>
      <dsp:txXfrm>
        <a:off x="897821" y="38994"/>
        <a:ext cx="1840289" cy="1253378"/>
      </dsp:txXfrm>
    </dsp:sp>
    <dsp:sp modelId="{4964CBDE-1CBE-4DA6-99FF-B608D0521C8B}">
      <dsp:nvSpPr>
        <dsp:cNvPr id="0" name=""/>
        <dsp:cNvSpPr/>
      </dsp:nvSpPr>
      <dsp:spPr>
        <a:xfrm>
          <a:off x="1911319" y="316199"/>
          <a:ext cx="2402006" cy="240200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a:t>Biological</a:t>
          </a:r>
        </a:p>
      </dsp:txBody>
      <dsp:txXfrm>
        <a:off x="2614850" y="1019730"/>
        <a:ext cx="1698475" cy="1698475"/>
      </dsp:txXfrm>
    </dsp:sp>
    <dsp:sp modelId="{AF1309FB-001F-41A8-BA10-8930AF66F70B}">
      <dsp:nvSpPr>
        <dsp:cNvPr id="0" name=""/>
        <dsp:cNvSpPr/>
      </dsp:nvSpPr>
      <dsp:spPr>
        <a:xfrm rot="5400000">
          <a:off x="4424273" y="316199"/>
          <a:ext cx="2402006" cy="2402006"/>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a:t>Social-Behavioral</a:t>
          </a:r>
        </a:p>
      </dsp:txBody>
      <dsp:txXfrm rot="-5400000">
        <a:off x="4424273" y="1019730"/>
        <a:ext cx="1698475" cy="1698475"/>
      </dsp:txXfrm>
    </dsp:sp>
    <dsp:sp modelId="{397C554A-006F-4995-82AF-0B66E1FA80A6}">
      <dsp:nvSpPr>
        <dsp:cNvPr id="0" name=""/>
        <dsp:cNvSpPr/>
      </dsp:nvSpPr>
      <dsp:spPr>
        <a:xfrm rot="10800000">
          <a:off x="4424273" y="2829153"/>
          <a:ext cx="2402006" cy="2402006"/>
        </a:xfrm>
        <a:prstGeom prst="pieWedg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a:t>Environmental</a:t>
          </a:r>
        </a:p>
      </dsp:txBody>
      <dsp:txXfrm rot="10800000">
        <a:off x="4424273" y="2829153"/>
        <a:ext cx="1698475" cy="1698475"/>
      </dsp:txXfrm>
    </dsp:sp>
    <dsp:sp modelId="{E7F0663E-FAB6-4123-B3BA-F8478752235B}">
      <dsp:nvSpPr>
        <dsp:cNvPr id="0" name=""/>
        <dsp:cNvSpPr/>
      </dsp:nvSpPr>
      <dsp:spPr>
        <a:xfrm rot="16200000">
          <a:off x="1911319" y="2829153"/>
          <a:ext cx="2402006" cy="2402006"/>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a:t>Clinical</a:t>
          </a:r>
        </a:p>
      </dsp:txBody>
      <dsp:txXfrm rot="5400000">
        <a:off x="2614850" y="2829153"/>
        <a:ext cx="1698475" cy="1698475"/>
      </dsp:txXfrm>
    </dsp:sp>
    <dsp:sp modelId="{B8AC1515-1E50-4213-AB8F-1F629575E360}">
      <dsp:nvSpPr>
        <dsp:cNvPr id="0" name=""/>
        <dsp:cNvSpPr/>
      </dsp:nvSpPr>
      <dsp:spPr>
        <a:xfrm>
          <a:off x="3954134" y="2274417"/>
          <a:ext cx="829330" cy="72115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C88C2D-61E7-444D-80C2-17069EBB20EB}">
      <dsp:nvSpPr>
        <dsp:cNvPr id="0" name=""/>
        <dsp:cNvSpPr/>
      </dsp:nvSpPr>
      <dsp:spPr>
        <a:xfrm rot="10800000">
          <a:off x="3954134" y="2551785"/>
          <a:ext cx="829330" cy="72115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F017B-6529-43E4-9E0A-49308770F876}"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5AA19-A285-40C6-9A4D-0F7733540A0F}" type="slidenum">
              <a:rPr lang="en-US" smtClean="0"/>
              <a:t>‹#›</a:t>
            </a:fld>
            <a:endParaRPr lang="en-US"/>
          </a:p>
        </p:txBody>
      </p:sp>
    </p:spTree>
    <p:extLst>
      <p:ext uri="{BB962C8B-B14F-4D97-AF65-F5344CB8AC3E}">
        <p14:creationId xmlns:p14="http://schemas.microsoft.com/office/powerpoint/2010/main" val="320400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26% of Virginians live in rural communities, which covers nearly 88% of the state. </a:t>
            </a:r>
          </a:p>
        </p:txBody>
      </p:sp>
      <p:sp>
        <p:nvSpPr>
          <p:cNvPr id="4" name="Slide Number Placeholder 3"/>
          <p:cNvSpPr>
            <a:spLocks noGrp="1"/>
          </p:cNvSpPr>
          <p:nvPr>
            <p:ph type="sldNum" sz="quarter" idx="5"/>
          </p:nvPr>
        </p:nvSpPr>
        <p:spPr/>
        <p:txBody>
          <a:bodyPr/>
          <a:lstStyle/>
          <a:p>
            <a:fld id="{A985AA19-A285-40C6-9A4D-0F7733540A0F}" type="slidenum">
              <a:rPr lang="en-US" smtClean="0"/>
              <a:t>7</a:t>
            </a:fld>
            <a:endParaRPr lang="en-US"/>
          </a:p>
        </p:txBody>
      </p:sp>
    </p:spTree>
    <p:extLst>
      <p:ext uri="{BB962C8B-B14F-4D97-AF65-F5344CB8AC3E}">
        <p14:creationId xmlns:p14="http://schemas.microsoft.com/office/powerpoint/2010/main" val="86587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85AA19-A285-40C6-9A4D-0F7733540A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19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Integrative approach-</a:t>
            </a:r>
            <a:r>
              <a:rPr lang="en-US" baseline="0" dirty="0"/>
              <a:t> multi-omics offers opportunity to understand flow of information that underlies disease </a:t>
            </a:r>
          </a:p>
          <a:p>
            <a:endParaRPr lang="en-US" baseline="0" dirty="0"/>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Epigenomics</a:t>
            </a:r>
            <a:r>
              <a:rPr lang="en-US" sz="1200" b="0" i="0" kern="1200" dirty="0">
                <a:solidFill>
                  <a:schemeClr val="tx1"/>
                </a:solidFill>
                <a:effectLst/>
                <a:latin typeface="+mn-lt"/>
                <a:ea typeface="+mn-ea"/>
                <a:cs typeface="+mn-cs"/>
              </a:rPr>
              <a:t> focuses on genome-wide characterization of reversible modifications of DNA or DNA-associated proteins, such as DNA methylation or histone acetylation. Covalent modifications of DNA and histones are major regulators of gene transcription and subsequently of cellular fate.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Those modifications can be influenced both by genetic and environmental factors, can be long lasting, and are sometimes heritable </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Metabolomics</a:t>
            </a:r>
            <a:r>
              <a:rPr lang="en-US" sz="1200" b="0" i="0" kern="1200" dirty="0">
                <a:solidFill>
                  <a:schemeClr val="tx1"/>
                </a:solidFill>
                <a:effectLst/>
                <a:latin typeface="+mn-lt"/>
                <a:ea typeface="+mn-ea"/>
                <a:cs typeface="+mn-cs"/>
              </a:rPr>
              <a:t> simultaneously quantifies multiple small molecule types, such as amino acids, fatty acids, carbohydrates, or other products of cellular metabolic functions. Metabolite levels and relative ratios reflect metabolic function, and out of normal range perturbations are often indicative of disease. Quantitative measures of metabolite levels have made possible the discovery of novel genetic loci regulating small molecules, or their relative ratios, in plasma or other tissues</a:t>
            </a:r>
          </a:p>
          <a:p>
            <a:endParaRPr lang="en-US" baseline="0" dirty="0"/>
          </a:p>
          <a:p>
            <a:r>
              <a:rPr lang="en-US" b="1" baseline="0" dirty="0"/>
              <a:t>Genomics</a:t>
            </a:r>
            <a:r>
              <a:rPr lang="en-US" baseline="0" dirty="0"/>
              <a:t> </a:t>
            </a:r>
            <a:r>
              <a:rPr lang="en-US" sz="1200" b="0" i="0" kern="1200" dirty="0">
                <a:solidFill>
                  <a:schemeClr val="tx1"/>
                </a:solidFill>
                <a:effectLst/>
                <a:latin typeface="+mn-lt"/>
                <a:ea typeface="+mn-ea"/>
                <a:cs typeface="+mn-cs"/>
              </a:rPr>
              <a:t>focuses on identifying genetic variants associated with disease, response to treatment, or future patient prognosis. In such studies, thousands of individuals are genotyped for more than a million genetic markers, and statistically significant differences in minor allele frequencies between cases and controls are considered evidence of association.</a:t>
            </a:r>
            <a:endParaRPr lang="en-US" baseline="0" dirty="0"/>
          </a:p>
          <a:p>
            <a:endParaRPr lang="en-US" dirty="0"/>
          </a:p>
        </p:txBody>
      </p:sp>
      <p:sp>
        <p:nvSpPr>
          <p:cNvPr id="4" name="Slide Number Placeholder 3"/>
          <p:cNvSpPr>
            <a:spLocks noGrp="1"/>
          </p:cNvSpPr>
          <p:nvPr>
            <p:ph type="sldNum" sz="quarter" idx="10"/>
          </p:nvPr>
        </p:nvSpPr>
        <p:spPr/>
        <p:txBody>
          <a:bodyPr/>
          <a:lstStyle/>
          <a:p>
            <a:fld id="{432FD25B-C24F-49AF-8346-7F82CE2EE0FA}" type="slidenum">
              <a:rPr lang="en-US" smtClean="0"/>
              <a:t>10</a:t>
            </a:fld>
            <a:endParaRPr lang="en-US" dirty="0"/>
          </a:p>
        </p:txBody>
      </p:sp>
    </p:spTree>
    <p:extLst>
      <p:ext uri="{BB962C8B-B14F-4D97-AF65-F5344CB8AC3E}">
        <p14:creationId xmlns:p14="http://schemas.microsoft.com/office/powerpoint/2010/main" val="105588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Launched in October 1990 and completed in April 2003, the Human Genome Project’s signature accomplishment – generating the first sequence of the human genome – provided fundamental information about the human blueprint, which has since accelerated the study of human biology and improved the practice of medicine.</a:t>
            </a:r>
            <a:endParaRPr lang="en-US" dirty="0"/>
          </a:p>
          <a:p>
            <a:endParaRPr lang="en-US" dirty="0"/>
          </a:p>
        </p:txBody>
      </p:sp>
      <p:sp>
        <p:nvSpPr>
          <p:cNvPr id="4" name="Slide Number Placeholder 3"/>
          <p:cNvSpPr>
            <a:spLocks noGrp="1"/>
          </p:cNvSpPr>
          <p:nvPr>
            <p:ph type="sldNum" sz="quarter" idx="5"/>
          </p:nvPr>
        </p:nvSpPr>
        <p:spPr/>
        <p:txBody>
          <a:bodyPr/>
          <a:lstStyle/>
          <a:p>
            <a:fld id="{A985AA19-A285-40C6-9A4D-0F7733540A0F}" type="slidenum">
              <a:rPr lang="en-US" smtClean="0"/>
              <a:t>13</a:t>
            </a:fld>
            <a:endParaRPr lang="en-US"/>
          </a:p>
        </p:txBody>
      </p:sp>
    </p:spTree>
    <p:extLst>
      <p:ext uri="{BB962C8B-B14F-4D97-AF65-F5344CB8AC3E}">
        <p14:creationId xmlns:p14="http://schemas.microsoft.com/office/powerpoint/2010/main" val="249196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Launched in October 1990 and completed in April 2003, the Human Genome Project’s signature accomplishment – generating the first sequence of the human genome – provided fundamental information about the human blueprint, which has since accelerated the study of human biology and improved the practice of medicine.</a:t>
            </a:r>
            <a:endParaRPr lang="en-US" dirty="0"/>
          </a:p>
        </p:txBody>
      </p:sp>
      <p:sp>
        <p:nvSpPr>
          <p:cNvPr id="4" name="Slide Number Placeholder 3"/>
          <p:cNvSpPr>
            <a:spLocks noGrp="1"/>
          </p:cNvSpPr>
          <p:nvPr>
            <p:ph type="sldNum" sz="quarter" idx="5"/>
          </p:nvPr>
        </p:nvSpPr>
        <p:spPr/>
        <p:txBody>
          <a:bodyPr/>
          <a:lstStyle/>
          <a:p>
            <a:fld id="{A985AA19-A285-40C6-9A4D-0F7733540A0F}" type="slidenum">
              <a:rPr lang="en-US" smtClean="0"/>
              <a:t>14</a:t>
            </a:fld>
            <a:endParaRPr lang="en-US"/>
          </a:p>
        </p:txBody>
      </p:sp>
    </p:spTree>
    <p:extLst>
      <p:ext uri="{BB962C8B-B14F-4D97-AF65-F5344CB8AC3E}">
        <p14:creationId xmlns:p14="http://schemas.microsoft.com/office/powerpoint/2010/main" val="79048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a:t>
            </a:r>
            <a:r>
              <a:rPr lang="en-US" baseline="0" dirty="0"/>
              <a:t> What is a stroke, statistics of stroke ( 795,000 Americans will suffer a stroke, 1 out of 6 individuals globally will suffer a stroke in their lifetime, stroke is also the number one cause of long-term disability). 2. Recurrent strokes, how prevalent are they? What are the major types of stroke? Describe each and say which one you are focusing on.</a:t>
            </a:r>
            <a:endParaRPr lang="en-US" dirty="0"/>
          </a:p>
        </p:txBody>
      </p:sp>
      <p:sp>
        <p:nvSpPr>
          <p:cNvPr id="4" name="Slide Number Placeholder 3"/>
          <p:cNvSpPr>
            <a:spLocks noGrp="1"/>
          </p:cNvSpPr>
          <p:nvPr>
            <p:ph type="sldNum" sz="quarter" idx="10"/>
          </p:nvPr>
        </p:nvSpPr>
        <p:spPr/>
        <p:txBody>
          <a:bodyPr/>
          <a:lstStyle/>
          <a:p>
            <a:fld id="{7AD7B031-E9E8-4167-9DBA-1C0A113135FD}" type="slidenum">
              <a:rPr lang="en-US" smtClean="0"/>
              <a:t>18</a:t>
            </a:fld>
            <a:endParaRPr lang="en-US" dirty="0"/>
          </a:p>
        </p:txBody>
      </p:sp>
    </p:spTree>
    <p:extLst>
      <p:ext uri="{BB962C8B-B14F-4D97-AF65-F5344CB8AC3E}">
        <p14:creationId xmlns:p14="http://schemas.microsoft.com/office/powerpoint/2010/main" val="224416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p:spPr>
        <p:txBody>
          <a:bodyPr/>
          <a:lstStyle/>
          <a:p>
            <a:pPr eaLnBrk="1" hangingPunct="1"/>
            <a:r>
              <a:rPr lang="en-US" dirty="0"/>
              <a:t>Genome wide significance 5x 10 -8</a:t>
            </a:r>
          </a:p>
        </p:txBody>
      </p:sp>
      <p:sp>
        <p:nvSpPr>
          <p:cNvPr id="77827"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95B996-4763-4981-B536-05FA90BE2486}"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305581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[title of presentation]</a:t>
            </a:r>
          </a:p>
        </p:txBody>
      </p:sp>
      <p:sp>
        <p:nvSpPr>
          <p:cNvPr id="6" name="Rectangle 6"/>
          <p:cNvSpPr>
            <a:spLocks noGrp="1" noChangeArrowheads="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University of Virginia Health System</a:t>
            </a:r>
          </a:p>
        </p:txBody>
      </p:sp>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EB365-23AA-4866-A379-7D4C4BBDB1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173" name="Rectangle 2"/>
          <p:cNvSpPr>
            <a:spLocks noGrp="1" noRot="1" noChangeAspect="1" noChangeArrowheads="1" noTextEdit="1"/>
          </p:cNvSpPr>
          <p:nvPr>
            <p:ph type="sldImg"/>
          </p:nvPr>
        </p:nvSpPr>
        <p:spPr>
          <a:xfrm>
            <a:off x="685800" y="1143000"/>
            <a:ext cx="5486400" cy="3086100"/>
          </a:xfrm>
          <a:ln/>
        </p:spPr>
      </p:sp>
      <p:sp>
        <p:nvSpPr>
          <p:cNvPr id="13517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404269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075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10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00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799D8F-D599-4435-9093-77CEAC792F8F}"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255012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9D8F-D599-4435-9093-77CEAC792F8F}"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73587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9D8F-D599-4435-9093-77CEAC792F8F}"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185938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799D8F-D599-4435-9093-77CEAC792F8F}"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204226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799D8F-D599-4435-9093-77CEAC792F8F}"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307690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99D8F-D599-4435-9093-77CEAC792F8F}"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403719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9D8F-D599-4435-9093-77CEAC792F8F}"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162432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99D8F-D599-4435-9093-77CEAC792F8F}"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237868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5946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99D8F-D599-4435-9093-77CEAC792F8F}"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2826564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9D8F-D599-4435-9093-77CEAC792F8F}"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2610300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9D8F-D599-4435-9093-77CEAC792F8F}"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508D-B1E2-4CF9-BAEC-6181E980302C}" type="slidenum">
              <a:rPr lang="en-US" smtClean="0"/>
              <a:t>‹#›</a:t>
            </a:fld>
            <a:endParaRPr lang="en-US"/>
          </a:p>
        </p:txBody>
      </p:sp>
    </p:spTree>
    <p:extLst>
      <p:ext uri="{BB962C8B-B14F-4D97-AF65-F5344CB8AC3E}">
        <p14:creationId xmlns:p14="http://schemas.microsoft.com/office/powerpoint/2010/main" val="3713534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1"/>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914400">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a:defRPr/>
            </a:pPr>
            <a:fld id="{8F566989-C03E-4A17-864C-57B41BFB4D0D}"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983342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C3CD35-0DA7-41FA-935B-85DE8241F552}"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2652434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3CD35-0DA7-41FA-935B-85DE8241F552}"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33618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3CD35-0DA7-41FA-935B-85DE8241F552}"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861860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C3CD35-0DA7-41FA-935B-85DE8241F552}"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211304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C3CD35-0DA7-41FA-935B-85DE8241F552}"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262719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C3CD35-0DA7-41FA-935B-85DE8241F552}"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229598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8054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3CD35-0DA7-41FA-935B-85DE8241F552}"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3825564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3CD35-0DA7-41FA-935B-85DE8241F552}"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209956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3CD35-0DA7-41FA-935B-85DE8241F552}"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1794589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3CD35-0DA7-41FA-935B-85DE8241F552}"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2317136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3CD35-0DA7-41FA-935B-85DE8241F552}"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3B2E-DBFA-4092-8948-4A31B4AB8D7B}" type="slidenum">
              <a:rPr lang="en-US" smtClean="0"/>
              <a:t>‹#›</a:t>
            </a:fld>
            <a:endParaRPr lang="en-US"/>
          </a:p>
        </p:txBody>
      </p:sp>
    </p:spTree>
    <p:extLst>
      <p:ext uri="{BB962C8B-B14F-4D97-AF65-F5344CB8AC3E}">
        <p14:creationId xmlns:p14="http://schemas.microsoft.com/office/powerpoint/2010/main" val="144530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074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71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762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977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10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591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7E080-246B-1A4C-913E-1F38E7F87773}" type="datetimeFigureOut">
              <a:rPr lang="en-US" smtClean="0">
                <a:solidFill>
                  <a:prstClr val="black">
                    <a:tint val="75000"/>
                  </a:prstClr>
                </a:solidFill>
              </a:rPr>
              <a:pPr/>
              <a:t>4/19/2024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08F31-0241-2A4C-A782-FA0D652576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73964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99D8F-D599-4435-9093-77CEAC792F8F}" type="datetimeFigureOut">
              <a:rPr lang="en-US" smtClean="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3508D-B1E2-4CF9-BAEC-6181E980302C}" type="slidenum">
              <a:rPr lang="en-US" smtClean="0"/>
              <a:t>‹#›</a:t>
            </a:fld>
            <a:endParaRPr lang="en-US"/>
          </a:p>
        </p:txBody>
      </p:sp>
    </p:spTree>
    <p:extLst>
      <p:ext uri="{BB962C8B-B14F-4D97-AF65-F5344CB8AC3E}">
        <p14:creationId xmlns:p14="http://schemas.microsoft.com/office/powerpoint/2010/main" val="14465199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3CD35-0DA7-41FA-935B-85DE8241F552}" type="datetimeFigureOut">
              <a:rPr lang="en-US" smtClean="0"/>
              <a:t>4/19/2024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D3B2E-DBFA-4092-8948-4A31B4AB8D7B}" type="slidenum">
              <a:rPr lang="en-US" smtClean="0"/>
              <a:t>‹#›</a:t>
            </a:fld>
            <a:endParaRPr lang="en-US"/>
          </a:p>
        </p:txBody>
      </p:sp>
    </p:spTree>
    <p:extLst>
      <p:ext uri="{BB962C8B-B14F-4D97-AF65-F5344CB8AC3E}">
        <p14:creationId xmlns:p14="http://schemas.microsoft.com/office/powerpoint/2010/main" val="12487935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S Health Disparities, Equity Framework Reflects AAFP Efforts | AAFP">
            <a:extLst>
              <a:ext uri="{FF2B5EF4-FFF2-40B4-BE49-F238E27FC236}">
                <a16:creationId xmlns:a16="http://schemas.microsoft.com/office/drawing/2014/main" id="{F9178C0B-65C7-1E74-95A3-3FC1D0161E44}"/>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6179" r="6293"/>
          <a:stretch/>
        </p:blipFill>
        <p:spPr bwMode="auto">
          <a:xfrm>
            <a:off x="544010" y="5288872"/>
            <a:ext cx="1626924" cy="14897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44010" y="189710"/>
            <a:ext cx="11030673" cy="1489752"/>
          </a:xfrm>
        </p:spPr>
        <p:txBody>
          <a:bodyPr>
            <a:noAutofit/>
          </a:bodyPr>
          <a:lstStyle/>
          <a:p>
            <a:r>
              <a:rPr lang="en-US" sz="4200" b="1" dirty="0">
                <a:solidFill>
                  <a:srgbClr val="203864"/>
                </a:solidFill>
                <a:latin typeface="Calibri" panose="020F0502020204030204" pitchFamily="34" charset="0"/>
                <a:ea typeface="Calibri" panose="020F0502020204030204" pitchFamily="34" charset="0"/>
              </a:rPr>
              <a:t>Integrating Genomics and Public Health Approaches to Achieve Health Equity</a:t>
            </a:r>
            <a:endParaRPr lang="en-US" sz="4200" dirty="0">
              <a:latin typeface="Calibri" panose="020F0502020204030204" pitchFamily="34" charset="0"/>
            </a:endParaRPr>
          </a:p>
        </p:txBody>
      </p:sp>
      <p:sp>
        <p:nvSpPr>
          <p:cNvPr id="3" name="Subtitle 2"/>
          <p:cNvSpPr>
            <a:spLocks noGrp="1"/>
          </p:cNvSpPr>
          <p:nvPr>
            <p:ph type="subTitle" idx="1"/>
          </p:nvPr>
        </p:nvSpPr>
        <p:spPr>
          <a:xfrm>
            <a:off x="2122072" y="2750884"/>
            <a:ext cx="8074305" cy="3519531"/>
          </a:xfrm>
        </p:spPr>
        <p:txBody>
          <a:bodyPr>
            <a:noAutofit/>
          </a:bodyPr>
          <a:lstStyle/>
          <a:p>
            <a:endParaRPr lang="en-US" sz="1400" b="1" dirty="0">
              <a:solidFill>
                <a:srgbClr val="FFC000"/>
              </a:solidFill>
            </a:endParaRPr>
          </a:p>
          <a:p>
            <a:r>
              <a:rPr lang="en-US" b="1" dirty="0">
                <a:solidFill>
                  <a:schemeClr val="accent1">
                    <a:lumMod val="50000"/>
                  </a:schemeClr>
                </a:solidFill>
              </a:rPr>
              <a:t>Keith L. Keene, Ph.D.</a:t>
            </a:r>
          </a:p>
          <a:p>
            <a:r>
              <a:rPr lang="en-US" dirty="0">
                <a:solidFill>
                  <a:schemeClr val="accent1"/>
                </a:solidFill>
              </a:rPr>
              <a:t>Professor, Department of Public Health Sciences;</a:t>
            </a:r>
          </a:p>
          <a:p>
            <a:r>
              <a:rPr lang="en-US" dirty="0">
                <a:solidFill>
                  <a:schemeClr val="accent1"/>
                </a:solidFill>
              </a:rPr>
              <a:t>Resident Faculty, Center for Public Health Genomics </a:t>
            </a:r>
          </a:p>
          <a:p>
            <a:r>
              <a:rPr lang="en-US" dirty="0">
                <a:solidFill>
                  <a:schemeClr val="accent1"/>
                </a:solidFill>
              </a:rPr>
              <a:t>Director, Center for Health Equity and Precision Public Health</a:t>
            </a:r>
          </a:p>
          <a:p>
            <a:endParaRPr lang="en-US" b="1" dirty="0">
              <a:solidFill>
                <a:srgbClr val="FFC000"/>
              </a:solidFill>
            </a:endParaRPr>
          </a:p>
          <a:p>
            <a:r>
              <a:rPr lang="en-US" b="1" dirty="0">
                <a:solidFill>
                  <a:schemeClr val="accent2"/>
                </a:solidFill>
              </a:rPr>
              <a:t>2024 Johns Wooten Neurology Symposium </a:t>
            </a:r>
          </a:p>
          <a:p>
            <a:r>
              <a:rPr lang="en-US" dirty="0">
                <a:solidFill>
                  <a:schemeClr val="accent1"/>
                </a:solidFill>
              </a:rPr>
              <a:t>May 4, 2024</a:t>
            </a:r>
          </a:p>
          <a:p>
            <a:endParaRPr lang="en-US" sz="1000" b="1" dirty="0">
              <a:solidFill>
                <a:schemeClr val="accent1"/>
              </a:solidFill>
            </a:endParaRPr>
          </a:p>
          <a:p>
            <a:endParaRPr lang="en-US" dirty="0"/>
          </a:p>
          <a:p>
            <a:endParaRPr lang="en-US" sz="2000" dirty="0"/>
          </a:p>
        </p:txBody>
      </p:sp>
      <p:pic>
        <p:nvPicPr>
          <p:cNvPr id="5" name="Picture 2">
            <a:extLst>
              <a:ext uri="{FF2B5EF4-FFF2-40B4-BE49-F238E27FC236}">
                <a16:creationId xmlns:a16="http://schemas.microsoft.com/office/drawing/2014/main" id="{4BDFD354-C930-32D5-A2EC-41F858428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67" y="5885961"/>
            <a:ext cx="1166177" cy="76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07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551" b="37164"/>
          <a:stretch/>
        </p:blipFill>
        <p:spPr>
          <a:xfrm>
            <a:off x="2765659" y="3177100"/>
            <a:ext cx="6318902" cy="806254"/>
          </a:xfrm>
          <a:prstGeom prst="rect">
            <a:avLst/>
          </a:prstGeom>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029" y="854162"/>
            <a:ext cx="2833185" cy="2128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utoShape 4" descr="Image result for genomics"/>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4" name="Picture 3"/>
          <p:cNvPicPr>
            <a:picLocks noChangeAspect="1"/>
          </p:cNvPicPr>
          <p:nvPr/>
        </p:nvPicPr>
        <p:blipFill>
          <a:blip r:embed="rId5"/>
          <a:stretch>
            <a:fillRect/>
          </a:stretch>
        </p:blipFill>
        <p:spPr>
          <a:xfrm>
            <a:off x="8008388" y="859948"/>
            <a:ext cx="2284228" cy="207129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4193575" y="4531460"/>
            <a:ext cx="3355840" cy="2110739"/>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a:cxnSpLocks/>
          </p:cNvCxnSpPr>
          <p:nvPr/>
        </p:nvCxnSpPr>
        <p:spPr>
          <a:xfrm>
            <a:off x="4671464" y="2199402"/>
            <a:ext cx="457675" cy="334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7090144" y="1734225"/>
            <a:ext cx="918244" cy="85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rot="-960000" flipV="1">
            <a:off x="5871496" y="3947177"/>
            <a:ext cx="162413" cy="562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4182" y="2902298"/>
            <a:ext cx="1241520" cy="323165"/>
          </a:xfrm>
          <a:prstGeom prst="rect">
            <a:avLst/>
          </a:prstGeom>
          <a:noFill/>
        </p:spPr>
        <p:txBody>
          <a:bodyPr wrap="square" rtlCol="0">
            <a:spAutoFit/>
          </a:bodyPr>
          <a:lstStyle/>
          <a:p>
            <a:r>
              <a:rPr lang="en-US" sz="1500" b="1" dirty="0"/>
              <a:t>Epigenomics</a:t>
            </a:r>
          </a:p>
        </p:txBody>
      </p:sp>
      <p:sp>
        <p:nvSpPr>
          <p:cNvPr id="14" name="TextBox 13"/>
          <p:cNvSpPr txBox="1"/>
          <p:nvPr/>
        </p:nvSpPr>
        <p:spPr>
          <a:xfrm>
            <a:off x="4879989" y="2673549"/>
            <a:ext cx="24145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Complex Diseases</a:t>
            </a:r>
            <a:endParaRPr lang="en-US" sz="2700" dirty="0"/>
          </a:p>
        </p:txBody>
      </p:sp>
      <p:sp>
        <p:nvSpPr>
          <p:cNvPr id="5" name="Title 4">
            <a:extLst>
              <a:ext uri="{FF2B5EF4-FFF2-40B4-BE49-F238E27FC236}">
                <a16:creationId xmlns:a16="http://schemas.microsoft.com/office/drawing/2014/main" id="{C43CED9F-040A-4E02-930B-8A47723BC2D1}"/>
              </a:ext>
            </a:extLst>
          </p:cNvPr>
          <p:cNvSpPr>
            <a:spLocks noGrp="1"/>
          </p:cNvSpPr>
          <p:nvPr>
            <p:ph type="title"/>
          </p:nvPr>
        </p:nvSpPr>
        <p:spPr>
          <a:xfrm>
            <a:off x="2037500" y="152228"/>
            <a:ext cx="7886700" cy="562298"/>
          </a:xfrm>
        </p:spPr>
        <p:txBody>
          <a:bodyPr>
            <a:normAutofit/>
          </a:bodyPr>
          <a:lstStyle/>
          <a:p>
            <a:r>
              <a:rPr lang="en-US" sz="3200" b="1" dirty="0">
                <a:solidFill>
                  <a:schemeClr val="tx2"/>
                </a:solidFill>
              </a:rPr>
              <a:t>Research (Team Science) and Integrative Omics</a:t>
            </a:r>
          </a:p>
        </p:txBody>
      </p:sp>
    </p:spTree>
    <p:extLst>
      <p:ext uri="{BB962C8B-B14F-4D97-AF65-F5344CB8AC3E}">
        <p14:creationId xmlns:p14="http://schemas.microsoft.com/office/powerpoint/2010/main" val="401283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CEE3-72B4-E9A1-9857-515E49D43459}"/>
              </a:ext>
            </a:extLst>
          </p:cNvPr>
          <p:cNvSpPr>
            <a:spLocks noGrp="1"/>
          </p:cNvSpPr>
          <p:nvPr>
            <p:ph type="title"/>
          </p:nvPr>
        </p:nvSpPr>
        <p:spPr/>
        <p:txBody>
          <a:bodyPr/>
          <a:lstStyle/>
          <a:p>
            <a:endParaRPr lang="en-US"/>
          </a:p>
        </p:txBody>
      </p:sp>
      <p:pic>
        <p:nvPicPr>
          <p:cNvPr id="4098" name="Picture 2" descr="From genetic variation to precision medicine | Cambridge Prisms: Precision  Medicine | Cambridge Core">
            <a:extLst>
              <a:ext uri="{FF2B5EF4-FFF2-40B4-BE49-F238E27FC236}">
                <a16:creationId xmlns:a16="http://schemas.microsoft.com/office/drawing/2014/main" id="{8992007C-6E9A-50F0-C17A-B0D2E81195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941" y="171807"/>
            <a:ext cx="8679098" cy="648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1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0217"/>
          </a:xfrm>
        </p:spPr>
        <p:txBody>
          <a:bodyPr/>
          <a:lstStyle/>
          <a:p>
            <a:r>
              <a:rPr lang="en-US" b="1" dirty="0">
                <a:solidFill>
                  <a:schemeClr val="accent1">
                    <a:lumMod val="50000"/>
                  </a:schemeClr>
                </a:solidFill>
              </a:rPr>
              <a:t>General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4870959"/>
              </p:ext>
            </p:extLst>
          </p:nvPr>
        </p:nvGraphicFramePr>
        <p:xfrm>
          <a:off x="1981200" y="1600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11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23CE-2B75-641B-E38E-352AC7B9E3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F13647-0161-1160-A649-29D94836C0AF}"/>
              </a:ext>
            </a:extLst>
          </p:cNvPr>
          <p:cNvSpPr>
            <a:spLocks noGrp="1"/>
          </p:cNvSpPr>
          <p:nvPr>
            <p:ph idx="1"/>
          </p:nvPr>
        </p:nvSpPr>
        <p:spPr/>
        <p:txBody>
          <a:bodyPr/>
          <a:lstStyle/>
          <a:p>
            <a:endParaRPr lang="en-US" dirty="0"/>
          </a:p>
        </p:txBody>
      </p:sp>
      <p:pic>
        <p:nvPicPr>
          <p:cNvPr id="4098" name="Picture 2" descr="Research Roundup: The Human Genome Project is in All of Us' DNA | All of Us  Research Program | NIH">
            <a:extLst>
              <a:ext uri="{FF2B5EF4-FFF2-40B4-BE49-F238E27FC236}">
                <a16:creationId xmlns:a16="http://schemas.microsoft.com/office/drawing/2014/main" id="{062332CB-A9C7-AC88-401C-63975D0295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30" b="20808"/>
          <a:stretch/>
        </p:blipFill>
        <p:spPr bwMode="auto">
          <a:xfrm>
            <a:off x="1967346" y="543317"/>
            <a:ext cx="8337051" cy="5774356"/>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03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554A-4BDB-79BF-173C-74CC3C9ABF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58F50F-328C-62B4-C589-21625A138C1C}"/>
              </a:ext>
            </a:extLst>
          </p:cNvPr>
          <p:cNvSpPr>
            <a:spLocks noGrp="1"/>
          </p:cNvSpPr>
          <p:nvPr>
            <p:ph idx="1"/>
          </p:nvPr>
        </p:nvSpPr>
        <p:spPr/>
        <p:txBody>
          <a:bodyPr/>
          <a:lstStyle/>
          <a:p>
            <a:endParaRPr lang="en-US"/>
          </a:p>
        </p:txBody>
      </p:sp>
      <p:pic>
        <p:nvPicPr>
          <p:cNvPr id="3074" name="Picture 2" descr="Graph: Sequencing Cost Per Genome">
            <a:extLst>
              <a:ext uri="{FF2B5EF4-FFF2-40B4-BE49-F238E27FC236}">
                <a16:creationId xmlns:a16="http://schemas.microsoft.com/office/drawing/2014/main" id="{7BE8B1B3-297C-FD00-000C-27D57342FBD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17355" y="1122430"/>
            <a:ext cx="8669893" cy="487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4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92101"/>
            <a:ext cx="8610600" cy="1003300"/>
          </a:xfrm>
        </p:spPr>
        <p:txBody>
          <a:bodyPr>
            <a:normAutofit/>
          </a:bodyPr>
          <a:lstStyle/>
          <a:p>
            <a:r>
              <a:rPr lang="en-US" sz="3900" b="1" dirty="0">
                <a:solidFill>
                  <a:schemeClr val="accent1">
                    <a:lumMod val="50000"/>
                  </a:schemeClr>
                </a:solidFill>
              </a:rPr>
              <a:t>Genome-wide Association Study (GWAS)</a:t>
            </a:r>
          </a:p>
        </p:txBody>
      </p:sp>
      <p:sp>
        <p:nvSpPr>
          <p:cNvPr id="3" name="Content Placeholder 2"/>
          <p:cNvSpPr>
            <a:spLocks noGrp="1"/>
          </p:cNvSpPr>
          <p:nvPr>
            <p:ph sz="half" idx="2"/>
          </p:nvPr>
        </p:nvSpPr>
        <p:spPr>
          <a:xfrm>
            <a:off x="5562600" y="1371600"/>
            <a:ext cx="4038600" cy="4114800"/>
          </a:xfrm>
        </p:spPr>
        <p:txBody>
          <a:bodyPr>
            <a:normAutofit fontScale="92500"/>
          </a:bodyPr>
          <a:lstStyle/>
          <a:p>
            <a:r>
              <a:rPr lang="en-US" dirty="0">
                <a:solidFill>
                  <a:schemeClr val="accent1">
                    <a:lumMod val="50000"/>
                  </a:schemeClr>
                </a:solidFill>
              </a:rPr>
              <a:t>Allow for the interrogation of genetic variants (i.e. </a:t>
            </a:r>
            <a:r>
              <a:rPr lang="en-US" b="1" dirty="0">
                <a:solidFill>
                  <a:schemeClr val="accent1">
                    <a:lumMod val="50000"/>
                  </a:schemeClr>
                </a:solidFill>
              </a:rPr>
              <a:t>SNPs</a:t>
            </a:r>
            <a:r>
              <a:rPr lang="en-US" dirty="0">
                <a:solidFill>
                  <a:schemeClr val="accent1">
                    <a:lumMod val="50000"/>
                  </a:schemeClr>
                </a:solidFill>
              </a:rPr>
              <a:t>) spanning the entire genome for associations with disease phenotypes</a:t>
            </a:r>
          </a:p>
          <a:p>
            <a:endParaRPr lang="en-US" dirty="0"/>
          </a:p>
          <a:p>
            <a:pPr lvl="1"/>
            <a:r>
              <a:rPr lang="en-US" dirty="0">
                <a:solidFill>
                  <a:schemeClr val="accent1">
                    <a:lumMod val="50000"/>
                  </a:schemeClr>
                </a:solidFill>
              </a:rPr>
              <a:t>Requires no prior knowledge of gene (variant) function in relation to the disease of interest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2"/>
            <a:ext cx="335280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9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2087"/>
            <a:ext cx="8229600" cy="1143000"/>
          </a:xfrm>
        </p:spPr>
        <p:txBody>
          <a:bodyPr>
            <a:normAutofit/>
          </a:bodyPr>
          <a:lstStyle/>
          <a:p>
            <a:r>
              <a:rPr lang="en-US" sz="2000" b="1" dirty="0"/>
              <a:t>Principle of genome-wide association studies (GWAS)</a:t>
            </a:r>
          </a:p>
        </p:txBody>
      </p:sp>
      <p:pic>
        <p:nvPicPr>
          <p:cNvPr id="4" name="Picture 3" descr="F1_large.jpg"/>
          <p:cNvPicPr>
            <a:picLocks noChangeAspect="1"/>
          </p:cNvPicPr>
          <p:nvPr/>
        </p:nvPicPr>
        <p:blipFill>
          <a:blip r:embed="rId2" cstate="print"/>
          <a:stretch>
            <a:fillRect/>
          </a:stretch>
        </p:blipFill>
        <p:spPr>
          <a:xfrm>
            <a:off x="2609851" y="657227"/>
            <a:ext cx="6972300" cy="5583287"/>
          </a:xfrm>
          <a:prstGeom prst="rect">
            <a:avLst/>
          </a:prstGeom>
        </p:spPr>
      </p:pic>
      <p:sp>
        <p:nvSpPr>
          <p:cNvPr id="5" name="TextBox 4"/>
          <p:cNvSpPr txBox="1"/>
          <p:nvPr/>
        </p:nvSpPr>
        <p:spPr>
          <a:xfrm>
            <a:off x="4476752" y="6400802"/>
            <a:ext cx="2847975" cy="276999"/>
          </a:xfrm>
          <a:prstGeom prst="rect">
            <a:avLst/>
          </a:prstGeom>
          <a:noFill/>
        </p:spPr>
        <p:txBody>
          <a:bodyPr wrap="square" rtlCol="0">
            <a:spAutoFit/>
          </a:bodyPr>
          <a:lstStyle/>
          <a:p>
            <a:pPr defTabSz="914400">
              <a:defRPr/>
            </a:pPr>
            <a:r>
              <a:rPr lang="en-US" sz="1200" dirty="0">
                <a:solidFill>
                  <a:prstClr val="black"/>
                </a:solidFill>
                <a:latin typeface="Calibri"/>
              </a:rPr>
              <a:t>From </a:t>
            </a:r>
            <a:r>
              <a:rPr lang="en-US" sz="1200" dirty="0" err="1">
                <a:solidFill>
                  <a:prstClr val="black"/>
                </a:solidFill>
                <a:latin typeface="Calibri"/>
              </a:rPr>
              <a:t>Eur</a:t>
            </a:r>
            <a:r>
              <a:rPr lang="en-US" sz="1200" dirty="0">
                <a:solidFill>
                  <a:prstClr val="black"/>
                </a:solidFill>
                <a:latin typeface="Calibri"/>
              </a:rPr>
              <a:t> Heart J 2010; 31:918-925</a:t>
            </a:r>
          </a:p>
        </p:txBody>
      </p:sp>
    </p:spTree>
    <p:extLst>
      <p:ext uri="{BB962C8B-B14F-4D97-AF65-F5344CB8AC3E}">
        <p14:creationId xmlns:p14="http://schemas.microsoft.com/office/powerpoint/2010/main" val="196005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CA3BA4-9831-4A3B-BD68-CA7F737F7E7E}"/>
              </a:ext>
            </a:extLst>
          </p:cNvPr>
          <p:cNvPicPr>
            <a:picLocks noGrp="1" noChangeAspect="1"/>
          </p:cNvPicPr>
          <p:nvPr>
            <p:ph idx="1"/>
          </p:nvPr>
        </p:nvPicPr>
        <p:blipFill>
          <a:blip r:embed="rId2"/>
          <a:stretch>
            <a:fillRect/>
          </a:stretch>
        </p:blipFill>
        <p:spPr>
          <a:xfrm>
            <a:off x="1894578" y="882128"/>
            <a:ext cx="8677824" cy="5236770"/>
          </a:xfrm>
        </p:spPr>
      </p:pic>
    </p:spTree>
    <p:extLst>
      <p:ext uri="{BB962C8B-B14F-4D97-AF65-F5344CB8AC3E}">
        <p14:creationId xmlns:p14="http://schemas.microsoft.com/office/powerpoint/2010/main" val="83426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875" y="602042"/>
            <a:ext cx="4856006" cy="2058031"/>
          </a:xfrm>
          <a:prstGeom prst="rect">
            <a:avLst/>
          </a:prstGeom>
        </p:spPr>
      </p:pic>
      <p:sp>
        <p:nvSpPr>
          <p:cNvPr id="2" name="Title 1"/>
          <p:cNvSpPr>
            <a:spLocks noGrp="1"/>
          </p:cNvSpPr>
          <p:nvPr>
            <p:ph type="title"/>
          </p:nvPr>
        </p:nvSpPr>
        <p:spPr>
          <a:xfrm>
            <a:off x="2152650" y="86264"/>
            <a:ext cx="7886700" cy="707366"/>
          </a:xfrm>
        </p:spPr>
        <p:txBody>
          <a:bodyPr>
            <a:normAutofit/>
          </a:bodyPr>
          <a:lstStyle/>
          <a:p>
            <a:pPr algn="ctr"/>
            <a:r>
              <a:rPr lang="en-US" b="1" dirty="0">
                <a:solidFill>
                  <a:schemeClr val="tx2"/>
                </a:solidFill>
                <a:latin typeface="Calibri" panose="020F0502020204030204" pitchFamily="34" charset="0"/>
                <a:cs typeface="Times New Roman" panose="02020603050405020304" pitchFamily="18" charset="0"/>
              </a:rPr>
              <a:t>Stroke</a:t>
            </a:r>
          </a:p>
        </p:txBody>
      </p:sp>
      <p:sp>
        <p:nvSpPr>
          <p:cNvPr id="3" name="Content Placeholder 2"/>
          <p:cNvSpPr>
            <a:spLocks noGrp="1"/>
          </p:cNvSpPr>
          <p:nvPr>
            <p:ph idx="1"/>
          </p:nvPr>
        </p:nvSpPr>
        <p:spPr>
          <a:xfrm>
            <a:off x="335665" y="992041"/>
            <a:ext cx="11262167" cy="5644286"/>
          </a:xfrm>
        </p:spPr>
        <p:txBody>
          <a:bodyPr>
            <a:normAutofit/>
          </a:bodyPr>
          <a:lstStyle/>
          <a:p>
            <a:pPr marL="342900" indent="-342900" defTabSz="457200">
              <a:lnSpc>
                <a:spcPct val="100000"/>
              </a:lnSpc>
              <a:spcBef>
                <a:spcPct val="20000"/>
              </a:spcBef>
              <a:buFont typeface="Arial"/>
              <a:buChar char="•"/>
            </a:pPr>
            <a:r>
              <a:rPr lang="en-US" sz="2600" dirty="0">
                <a:solidFill>
                  <a:schemeClr val="tx2"/>
                </a:solidFill>
              </a:rPr>
              <a:t>5</a:t>
            </a:r>
            <a:r>
              <a:rPr lang="en-US" sz="2600" baseline="30000" dirty="0">
                <a:solidFill>
                  <a:schemeClr val="tx2"/>
                </a:solidFill>
              </a:rPr>
              <a:t>th</a:t>
            </a:r>
            <a:r>
              <a:rPr lang="en-US" sz="2600" dirty="0">
                <a:solidFill>
                  <a:schemeClr val="tx2"/>
                </a:solidFill>
              </a:rPr>
              <a:t> Leading cause of death in the United States</a:t>
            </a:r>
          </a:p>
          <a:p>
            <a:pPr marL="800100" lvl="1" indent="-342900" defTabSz="457200">
              <a:lnSpc>
                <a:spcPct val="100000"/>
              </a:lnSpc>
              <a:spcBef>
                <a:spcPct val="20000"/>
              </a:spcBef>
              <a:buFont typeface="Arial"/>
              <a:buChar char="•"/>
            </a:pPr>
            <a:r>
              <a:rPr lang="en-US" sz="2600" dirty="0">
                <a:solidFill>
                  <a:schemeClr val="tx2"/>
                </a:solidFill>
              </a:rPr>
              <a:t>Someone suffers a stroke every </a:t>
            </a:r>
            <a:r>
              <a:rPr lang="en-US" sz="2600" b="1" dirty="0">
                <a:solidFill>
                  <a:schemeClr val="tx2"/>
                </a:solidFill>
              </a:rPr>
              <a:t>40 seconds</a:t>
            </a:r>
          </a:p>
          <a:p>
            <a:pPr marL="800100" lvl="1" indent="-342900" defTabSz="457200">
              <a:lnSpc>
                <a:spcPct val="100000"/>
              </a:lnSpc>
              <a:spcBef>
                <a:spcPct val="20000"/>
              </a:spcBef>
              <a:buFont typeface="Arial"/>
              <a:buChar char="•"/>
            </a:pPr>
            <a:r>
              <a:rPr lang="en-US" sz="2600" dirty="0">
                <a:solidFill>
                  <a:schemeClr val="tx2"/>
                </a:solidFill>
              </a:rPr>
              <a:t>Every </a:t>
            </a:r>
            <a:r>
              <a:rPr lang="en-US" sz="2600" b="1" dirty="0">
                <a:solidFill>
                  <a:schemeClr val="tx2"/>
                </a:solidFill>
              </a:rPr>
              <a:t>4 minutes someone dies of stroke</a:t>
            </a:r>
          </a:p>
          <a:p>
            <a:pPr marL="342900" indent="-342900" defTabSz="457200">
              <a:lnSpc>
                <a:spcPct val="100000"/>
              </a:lnSpc>
              <a:spcBef>
                <a:spcPct val="20000"/>
              </a:spcBef>
              <a:buFont typeface="Arial"/>
              <a:buChar char="•"/>
            </a:pPr>
            <a:endParaRPr lang="en-US" sz="2600" dirty="0">
              <a:solidFill>
                <a:schemeClr val="tx2"/>
              </a:solidFill>
              <a:cs typeface="Times New Roman" panose="02020603050405020304" pitchFamily="18" charset="0"/>
            </a:endParaRPr>
          </a:p>
          <a:p>
            <a:pPr marL="342900" indent="-342900" defTabSz="457200">
              <a:lnSpc>
                <a:spcPct val="100000"/>
              </a:lnSpc>
              <a:spcBef>
                <a:spcPct val="20000"/>
              </a:spcBef>
              <a:buFont typeface="Arial"/>
              <a:buChar char="•"/>
            </a:pPr>
            <a:r>
              <a:rPr lang="en-US" sz="2600" dirty="0">
                <a:solidFill>
                  <a:schemeClr val="tx2"/>
                </a:solidFill>
              </a:rPr>
              <a:t>Number one cause of serious, long-term disability</a:t>
            </a:r>
          </a:p>
          <a:p>
            <a:pPr marL="342900" indent="-342900" defTabSz="457200">
              <a:lnSpc>
                <a:spcPct val="100000"/>
              </a:lnSpc>
              <a:spcBef>
                <a:spcPct val="20000"/>
              </a:spcBef>
              <a:buFont typeface="Arial"/>
              <a:buChar char="•"/>
            </a:pPr>
            <a:endParaRPr lang="en-US" sz="2600" dirty="0">
              <a:solidFill>
                <a:schemeClr val="tx2"/>
              </a:solidFill>
            </a:endParaRPr>
          </a:p>
          <a:p>
            <a:pPr marL="342900" indent="-342900" defTabSz="457200">
              <a:lnSpc>
                <a:spcPct val="100000"/>
              </a:lnSpc>
              <a:spcBef>
                <a:spcPct val="20000"/>
              </a:spcBef>
              <a:buFont typeface="Arial"/>
              <a:buChar char="•"/>
            </a:pPr>
            <a:r>
              <a:rPr lang="en-US" sz="2600" dirty="0">
                <a:solidFill>
                  <a:schemeClr val="tx2"/>
                </a:solidFill>
              </a:rPr>
              <a:t>40% of stroke survivors will suffer a recurrent stroke within 5 years of their first stroke</a:t>
            </a:r>
          </a:p>
          <a:p>
            <a:pPr marL="342900" indent="-342900" defTabSz="457200">
              <a:lnSpc>
                <a:spcPct val="100000"/>
              </a:lnSpc>
              <a:spcBef>
                <a:spcPct val="20000"/>
              </a:spcBef>
              <a:buFont typeface="Arial"/>
              <a:buChar char="•"/>
            </a:pPr>
            <a:endParaRPr lang="en-US" sz="2600" dirty="0">
              <a:solidFill>
                <a:schemeClr val="tx2"/>
              </a:solidFill>
            </a:endParaRPr>
          </a:p>
          <a:p>
            <a:pPr marL="342900" indent="-342900" defTabSz="457200">
              <a:lnSpc>
                <a:spcPct val="100000"/>
              </a:lnSpc>
              <a:spcBef>
                <a:spcPct val="20000"/>
              </a:spcBef>
              <a:buFont typeface="Arial"/>
              <a:buChar char="•"/>
            </a:pPr>
            <a:r>
              <a:rPr lang="en-US" sz="2600" dirty="0">
                <a:solidFill>
                  <a:schemeClr val="tx2"/>
                </a:solidFill>
              </a:rPr>
              <a:t>Complex disease</a:t>
            </a:r>
          </a:p>
          <a:p>
            <a:pPr marL="800100" lvl="1" indent="-342900" defTabSz="457200">
              <a:lnSpc>
                <a:spcPct val="100000"/>
              </a:lnSpc>
              <a:spcBef>
                <a:spcPct val="20000"/>
              </a:spcBef>
              <a:buFont typeface="Arial"/>
              <a:buChar char="•"/>
            </a:pPr>
            <a:r>
              <a:rPr lang="en-US" sz="2600" dirty="0">
                <a:solidFill>
                  <a:schemeClr val="tx2"/>
                </a:solidFill>
              </a:rPr>
              <a:t>h</a:t>
            </a:r>
            <a:r>
              <a:rPr lang="en-US" sz="2600" baseline="30000" dirty="0">
                <a:solidFill>
                  <a:schemeClr val="tx2"/>
                </a:solidFill>
              </a:rPr>
              <a:t>2</a:t>
            </a:r>
            <a:r>
              <a:rPr lang="en-US" sz="2600" dirty="0">
                <a:solidFill>
                  <a:schemeClr val="tx2"/>
                </a:solidFill>
              </a:rPr>
              <a:t>=  40%</a:t>
            </a:r>
          </a:p>
          <a:p>
            <a:pPr marL="800100" lvl="1" indent="-342900" defTabSz="457200">
              <a:lnSpc>
                <a:spcPct val="100000"/>
              </a:lnSpc>
              <a:spcBef>
                <a:spcPct val="20000"/>
              </a:spcBef>
              <a:buFont typeface="Arial"/>
              <a:buChar char="•"/>
            </a:pPr>
            <a:r>
              <a:rPr lang="en-US" sz="2600" dirty="0">
                <a:solidFill>
                  <a:schemeClr val="tx2"/>
                </a:solidFill>
              </a:rPr>
              <a:t>Modifiable risk factors: Hypertension, diabetes, smoking</a:t>
            </a:r>
          </a:p>
          <a:p>
            <a:pPr marL="0" indent="0" defTabSz="457200">
              <a:lnSpc>
                <a:spcPct val="100000"/>
              </a:lnSpc>
              <a:spcBef>
                <a:spcPct val="20000"/>
              </a:spcBef>
              <a:buNone/>
            </a:pPr>
            <a:endParaRPr lang="en-US" sz="2400" dirty="0"/>
          </a:p>
        </p:txBody>
      </p:sp>
    </p:spTree>
    <p:extLst>
      <p:ext uri="{BB962C8B-B14F-4D97-AF65-F5344CB8AC3E}">
        <p14:creationId xmlns:p14="http://schemas.microsoft.com/office/powerpoint/2010/main" val="417347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2EB25F-39B8-6CDB-89BA-ADBBF15B5205}"/>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B19AEE01-919C-4A51-1CC8-54386F596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9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BCE1-B80C-A070-AFB6-C8145083348E}"/>
              </a:ext>
            </a:extLst>
          </p:cNvPr>
          <p:cNvSpPr>
            <a:spLocks noGrp="1"/>
          </p:cNvSpPr>
          <p:nvPr>
            <p:ph type="title"/>
          </p:nvPr>
        </p:nvSpPr>
        <p:spPr/>
        <p:txBody>
          <a:bodyPr/>
          <a:lstStyle/>
          <a:p>
            <a:pPr algn="ctr"/>
            <a:r>
              <a:rPr lang="en-US" b="1" dirty="0">
                <a:solidFill>
                  <a:schemeClr val="accent1">
                    <a:lumMod val="50000"/>
                  </a:schemeClr>
                </a:solidFill>
              </a:rPr>
              <a:t>Disclosures</a:t>
            </a:r>
          </a:p>
        </p:txBody>
      </p:sp>
      <p:sp>
        <p:nvSpPr>
          <p:cNvPr id="3" name="Content Placeholder 2">
            <a:extLst>
              <a:ext uri="{FF2B5EF4-FFF2-40B4-BE49-F238E27FC236}">
                <a16:creationId xmlns:a16="http://schemas.microsoft.com/office/drawing/2014/main" id="{6FB43466-857F-400D-A19B-E165666811AC}"/>
              </a:ext>
            </a:extLst>
          </p:cNvPr>
          <p:cNvSpPr>
            <a:spLocks noGrp="1"/>
          </p:cNvSpPr>
          <p:nvPr>
            <p:ph idx="1"/>
          </p:nvPr>
        </p:nvSpPr>
        <p:spPr/>
        <p:txBody>
          <a:bodyPr/>
          <a:lstStyle/>
          <a:p>
            <a:r>
              <a:rPr lang="en-US" dirty="0">
                <a:solidFill>
                  <a:schemeClr val="accent1">
                    <a:lumMod val="50000"/>
                  </a:schemeClr>
                </a:solidFill>
              </a:rPr>
              <a:t>No conflicts of interest to report</a:t>
            </a:r>
          </a:p>
          <a:p>
            <a:endParaRPr lang="en-US" dirty="0">
              <a:solidFill>
                <a:schemeClr val="accent1">
                  <a:lumMod val="50000"/>
                </a:schemeClr>
              </a:solidFill>
            </a:endParaRPr>
          </a:p>
          <a:p>
            <a:endParaRPr lang="en-US" dirty="0">
              <a:solidFill>
                <a:schemeClr val="accent1">
                  <a:lumMod val="50000"/>
                </a:schemeClr>
              </a:solidFill>
            </a:endParaRPr>
          </a:p>
          <a:p>
            <a:r>
              <a:rPr lang="en-US" dirty="0">
                <a:solidFill>
                  <a:schemeClr val="accent1">
                    <a:lumMod val="50000"/>
                  </a:schemeClr>
                </a:solidFill>
              </a:rPr>
              <a:t>Funding provided by the National Institutes of Health, American Heart Association, Bristol Myers Squibb, and </a:t>
            </a:r>
            <a:r>
              <a:rPr lang="en-US" b="0" i="0" dirty="0">
                <a:solidFill>
                  <a:schemeClr val="accent1">
                    <a:lumMod val="50000"/>
                  </a:schemeClr>
                </a:solidFill>
                <a:effectLst/>
              </a:rPr>
              <a:t>Walking for My Life 5K Stroke Walk sponsored by Faith Christian Center International </a:t>
            </a:r>
            <a:endParaRPr lang="en-US" dirty="0">
              <a:solidFill>
                <a:schemeClr val="accent1">
                  <a:lumMod val="50000"/>
                </a:schemeClr>
              </a:solidFill>
            </a:endParaRPr>
          </a:p>
        </p:txBody>
      </p:sp>
    </p:spTree>
    <p:extLst>
      <p:ext uri="{BB962C8B-B14F-4D97-AF65-F5344CB8AC3E}">
        <p14:creationId xmlns:p14="http://schemas.microsoft.com/office/powerpoint/2010/main" val="260183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118"/>
            <a:ext cx="8229600" cy="1143000"/>
          </a:xfrm>
        </p:spPr>
        <p:txBody>
          <a:bodyPr/>
          <a:lstStyle/>
          <a:p>
            <a:r>
              <a:rPr lang="en-US" b="1" dirty="0">
                <a:solidFill>
                  <a:schemeClr val="accent1">
                    <a:lumMod val="50000"/>
                  </a:schemeClr>
                </a:solidFill>
              </a:rPr>
              <a:t>African American Stroke Statistics</a:t>
            </a:r>
          </a:p>
        </p:txBody>
      </p:sp>
      <p:sp>
        <p:nvSpPr>
          <p:cNvPr id="3" name="Content Placeholder 2"/>
          <p:cNvSpPr>
            <a:spLocks noGrp="1"/>
          </p:cNvSpPr>
          <p:nvPr>
            <p:ph sz="half" idx="2"/>
          </p:nvPr>
        </p:nvSpPr>
        <p:spPr>
          <a:xfrm>
            <a:off x="180109" y="1351481"/>
            <a:ext cx="11776364" cy="3200400"/>
          </a:xfrm>
        </p:spPr>
        <p:txBody>
          <a:bodyPr>
            <a:normAutofit/>
          </a:bodyPr>
          <a:lstStyle/>
          <a:p>
            <a:r>
              <a:rPr lang="en-US" b="1" i="1" dirty="0">
                <a:solidFill>
                  <a:schemeClr val="accent1">
                    <a:lumMod val="50000"/>
                  </a:schemeClr>
                </a:solidFill>
              </a:rPr>
              <a:t>African Americans are more impacted by stroke than any other racial group in the United States </a:t>
            </a:r>
          </a:p>
          <a:p>
            <a:pPr lvl="1"/>
            <a:r>
              <a:rPr lang="en-US" sz="2800" dirty="0">
                <a:solidFill>
                  <a:schemeClr val="accent1">
                    <a:lumMod val="50000"/>
                  </a:schemeClr>
                </a:solidFill>
              </a:rPr>
              <a:t>2x greater rate of first stroke</a:t>
            </a:r>
          </a:p>
          <a:p>
            <a:pPr lvl="1"/>
            <a:r>
              <a:rPr lang="en-US" sz="2800" dirty="0">
                <a:solidFill>
                  <a:schemeClr val="accent1">
                    <a:lumMod val="50000"/>
                  </a:schemeClr>
                </a:solidFill>
              </a:rPr>
              <a:t>Suffer strokes earlier in life</a:t>
            </a:r>
          </a:p>
          <a:p>
            <a:pPr lvl="1"/>
            <a:r>
              <a:rPr lang="en-US" sz="2800" dirty="0">
                <a:solidFill>
                  <a:schemeClr val="accent1">
                    <a:lumMod val="50000"/>
                  </a:schemeClr>
                </a:solidFill>
              </a:rPr>
              <a:t>More severe and disabling strokes compared with Caucasians </a:t>
            </a:r>
          </a:p>
          <a:p>
            <a:pPr lvl="1"/>
            <a:r>
              <a:rPr lang="en-US" sz="2800" dirty="0">
                <a:solidFill>
                  <a:schemeClr val="accent1">
                    <a:lumMod val="50000"/>
                  </a:schemeClr>
                </a:solidFill>
              </a:rPr>
              <a:t>Twice as likely to die from stroke</a:t>
            </a:r>
          </a:p>
        </p:txBody>
      </p:sp>
    </p:spTree>
    <p:extLst>
      <p:ext uri="{BB962C8B-B14F-4D97-AF65-F5344CB8AC3E}">
        <p14:creationId xmlns:p14="http://schemas.microsoft.com/office/powerpoint/2010/main" val="172897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C02117C-C651-4586-B45E-9821A2CCD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27176"/>
            <a:ext cx="8077200" cy="82867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a:extLst>
              <a:ext uri="{FF2B5EF4-FFF2-40B4-BE49-F238E27FC236}">
                <a16:creationId xmlns:a16="http://schemas.microsoft.com/office/drawing/2014/main" id="{C76AE137-00F6-4BA7-8E1C-C080B183C360}"/>
              </a:ext>
            </a:extLst>
          </p:cNvPr>
          <p:cNvPicPr>
            <a:picLocks noChangeAspect="1"/>
          </p:cNvPicPr>
          <p:nvPr/>
        </p:nvPicPr>
        <p:blipFill>
          <a:blip r:embed="rId3"/>
          <a:stretch>
            <a:fillRect/>
          </a:stretch>
        </p:blipFill>
        <p:spPr>
          <a:xfrm>
            <a:off x="1976176" y="1423397"/>
            <a:ext cx="6692202" cy="4234318"/>
          </a:xfrm>
          <a:prstGeom prst="rect">
            <a:avLst/>
          </a:prstGeom>
        </p:spPr>
      </p:pic>
      <p:sp>
        <p:nvSpPr>
          <p:cNvPr id="11" name="TextBox 10">
            <a:extLst>
              <a:ext uri="{FF2B5EF4-FFF2-40B4-BE49-F238E27FC236}">
                <a16:creationId xmlns:a16="http://schemas.microsoft.com/office/drawing/2014/main" id="{59F880FB-461F-46F7-9780-6DC87C3262F4}"/>
              </a:ext>
            </a:extLst>
          </p:cNvPr>
          <p:cNvSpPr txBox="1"/>
          <p:nvPr/>
        </p:nvSpPr>
        <p:spPr>
          <a:xfrm>
            <a:off x="2177143" y="5657715"/>
            <a:ext cx="8038681" cy="861774"/>
          </a:xfrm>
          <a:prstGeom prst="rect">
            <a:avLst/>
          </a:prstGeom>
          <a:noFill/>
        </p:spPr>
        <p:txBody>
          <a:bodyPr wrap="square" rtlCol="0">
            <a:spAutoFit/>
          </a:bodyPr>
          <a:lstStyle/>
          <a:p>
            <a:r>
              <a:rPr lang="en-US" dirty="0"/>
              <a:t>Aug 2020- largest GWAS of stroke in populations of African descent to date (3,734 cases- 18,317 controls from 13 cohorts) identified 24 loci  (16 validated)</a:t>
            </a:r>
          </a:p>
          <a:p>
            <a:r>
              <a:rPr lang="en-US" sz="1400" b="1" dirty="0">
                <a:solidFill>
                  <a:srgbClr val="7030A0"/>
                </a:solidFill>
              </a:rPr>
              <a:t>American Heart Association 2020 Stroke Progress and Innovation Award (3</a:t>
            </a:r>
            <a:r>
              <a:rPr lang="en-US" sz="1400" b="1" baseline="30000" dirty="0">
                <a:solidFill>
                  <a:srgbClr val="7030A0"/>
                </a:solidFill>
              </a:rPr>
              <a:t>rd</a:t>
            </a:r>
            <a:r>
              <a:rPr lang="en-US" sz="1400" b="1" dirty="0">
                <a:solidFill>
                  <a:srgbClr val="7030A0"/>
                </a:solidFill>
              </a:rPr>
              <a:t> Prize) </a:t>
            </a:r>
          </a:p>
        </p:txBody>
      </p:sp>
      <p:sp>
        <p:nvSpPr>
          <p:cNvPr id="2" name="TextBox 1">
            <a:extLst>
              <a:ext uri="{FF2B5EF4-FFF2-40B4-BE49-F238E27FC236}">
                <a16:creationId xmlns:a16="http://schemas.microsoft.com/office/drawing/2014/main" id="{B2FAD73B-2251-6D5F-51B6-0B0363B67D0B}"/>
              </a:ext>
            </a:extLst>
          </p:cNvPr>
          <p:cNvSpPr txBox="1"/>
          <p:nvPr/>
        </p:nvSpPr>
        <p:spPr>
          <a:xfrm>
            <a:off x="1976177" y="261416"/>
            <a:ext cx="8038681" cy="584775"/>
          </a:xfrm>
          <a:prstGeom prst="rect">
            <a:avLst/>
          </a:prstGeom>
          <a:noFill/>
        </p:spPr>
        <p:txBody>
          <a:bodyPr wrap="square" rtlCol="0">
            <a:spAutoFit/>
          </a:bodyPr>
          <a:lstStyle/>
          <a:p>
            <a:r>
              <a:rPr lang="en-US" b="1" dirty="0"/>
              <a:t>Consortium of Minority Population Genome-Wide Association Studies of Stroke</a:t>
            </a:r>
          </a:p>
          <a:p>
            <a:endParaRPr lang="en-US" sz="1400" b="1" dirty="0">
              <a:solidFill>
                <a:srgbClr val="7030A0"/>
              </a:solidFill>
            </a:endParaRPr>
          </a:p>
        </p:txBody>
      </p:sp>
    </p:spTree>
    <p:extLst>
      <p:ext uri="{BB962C8B-B14F-4D97-AF65-F5344CB8AC3E}">
        <p14:creationId xmlns:p14="http://schemas.microsoft.com/office/powerpoint/2010/main" val="400594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34" r="20769"/>
          <a:stretch/>
        </p:blipFill>
        <p:spPr bwMode="auto">
          <a:xfrm>
            <a:off x="1859281" y="304802"/>
            <a:ext cx="6054437" cy="586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0">
            <a:extLst>
              <a:ext uri="{FF2B5EF4-FFF2-40B4-BE49-F238E27FC236}">
                <a16:creationId xmlns:a16="http://schemas.microsoft.com/office/drawing/2014/main" id="{4698080D-C891-68FC-9BE8-1AD763A83D26}"/>
              </a:ext>
            </a:extLst>
          </p:cNvPr>
          <p:cNvSpPr>
            <a:spLocks noGrp="1"/>
          </p:cNvSpPr>
          <p:nvPr>
            <p:ph sz="half" idx="1"/>
          </p:nvPr>
        </p:nvSpPr>
        <p:spPr>
          <a:xfrm>
            <a:off x="7994998" y="1686561"/>
            <a:ext cx="2551083" cy="3688080"/>
          </a:xfrm>
        </p:spPr>
        <p:txBody>
          <a:bodyPr>
            <a:normAutofit/>
          </a:bodyPr>
          <a:lstStyle/>
          <a:p>
            <a:r>
              <a:rPr lang="en-US" sz="2000" dirty="0">
                <a:solidFill>
                  <a:srgbClr val="000000"/>
                </a:solidFill>
                <a:latin typeface="Arial" panose="020B0604020202020204" pitchFamily="34" charset="0"/>
                <a:ea typeface="Times New Roman" panose="02020603050405020304" pitchFamily="18" charset="0"/>
              </a:rPr>
              <a:t>Advanced methods- prs</a:t>
            </a:r>
          </a:p>
          <a:p>
            <a:r>
              <a:rPr lang="en-US" sz="2000" dirty="0">
                <a:solidFill>
                  <a:srgbClr val="FFC000"/>
                </a:solidFill>
                <a:latin typeface="Arial" panose="020B0604020202020204" pitchFamily="34" charset="0"/>
                <a:ea typeface="Times New Roman" panose="02020603050405020304" pitchFamily="18" charset="0"/>
              </a:rPr>
              <a:t>Replication across populations</a:t>
            </a:r>
          </a:p>
          <a:p>
            <a:r>
              <a:rPr lang="en-US" sz="2000" dirty="0">
                <a:solidFill>
                  <a:srgbClr val="000000"/>
                </a:solidFill>
                <a:latin typeface="Arial" panose="020B0604020202020204" pitchFamily="34" charset="0"/>
                <a:ea typeface="Times New Roman" panose="02020603050405020304" pitchFamily="18" charset="0"/>
              </a:rPr>
              <a:t>“Actionable Genes”</a:t>
            </a:r>
          </a:p>
          <a:p>
            <a:pPr lvl="1"/>
            <a:r>
              <a:rPr lang="en-US" sz="1600" dirty="0">
                <a:solidFill>
                  <a:srgbClr val="000000"/>
                </a:solidFill>
                <a:latin typeface="Arial" panose="020B0604020202020204" pitchFamily="34" charset="0"/>
                <a:ea typeface="Times New Roman" panose="02020603050405020304" pitchFamily="18" charset="0"/>
              </a:rPr>
              <a:t>Examples: Precision Health and Clinical Utility, Functional Genomics, etc.</a:t>
            </a:r>
            <a:endParaRPr lang="en-US" dirty="0"/>
          </a:p>
        </p:txBody>
      </p:sp>
    </p:spTree>
    <p:extLst>
      <p:ext uri="{BB962C8B-B14F-4D97-AF65-F5344CB8AC3E}">
        <p14:creationId xmlns:p14="http://schemas.microsoft.com/office/powerpoint/2010/main" val="321165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10836" y="140278"/>
            <a:ext cx="7398328" cy="3981450"/>
          </a:xfrm>
          <a:prstGeom prst="rect">
            <a:avLst/>
          </a:prstGeom>
        </p:spPr>
      </p:pic>
      <p:sp>
        <p:nvSpPr>
          <p:cNvPr id="5" name="Rectangle 4"/>
          <p:cNvSpPr/>
          <p:nvPr/>
        </p:nvSpPr>
        <p:spPr>
          <a:xfrm>
            <a:off x="2888649" y="2512289"/>
            <a:ext cx="2514600" cy="1145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7509164" y="748146"/>
            <a:ext cx="4682836" cy="3466515"/>
          </a:xfrm>
          <a:prstGeom prst="rect">
            <a:avLst/>
          </a:prstGeom>
        </p:spPr>
      </p:pic>
    </p:spTree>
    <p:extLst>
      <p:ext uri="{BB962C8B-B14F-4D97-AF65-F5344CB8AC3E}">
        <p14:creationId xmlns:p14="http://schemas.microsoft.com/office/powerpoint/2010/main" val="370674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28508" y="345726"/>
            <a:ext cx="4807528" cy="6166547"/>
          </a:xfrm>
          <a:prstGeom prst="rect">
            <a:avLst/>
          </a:prstGeom>
        </p:spPr>
      </p:pic>
      <p:pic>
        <p:nvPicPr>
          <p:cNvPr id="5" name="Picture 4"/>
          <p:cNvPicPr>
            <a:picLocks noChangeAspect="1"/>
          </p:cNvPicPr>
          <p:nvPr/>
        </p:nvPicPr>
        <p:blipFill>
          <a:blip r:embed="rId3"/>
          <a:stretch>
            <a:fillRect/>
          </a:stretch>
        </p:blipFill>
        <p:spPr>
          <a:xfrm>
            <a:off x="117766" y="192774"/>
            <a:ext cx="6158344" cy="1026425"/>
          </a:xfrm>
          <a:prstGeom prst="rect">
            <a:avLst/>
          </a:prstGeom>
        </p:spPr>
      </p:pic>
      <p:sp>
        <p:nvSpPr>
          <p:cNvPr id="2" name="Rectangle 1"/>
          <p:cNvSpPr/>
          <p:nvPr/>
        </p:nvSpPr>
        <p:spPr>
          <a:xfrm>
            <a:off x="6428508" y="1348439"/>
            <a:ext cx="4807528" cy="8544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2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E511-B10C-4DD3-B328-466853B20B71}"/>
              </a:ext>
            </a:extLst>
          </p:cNvPr>
          <p:cNvSpPr>
            <a:spLocks noGrp="1"/>
          </p:cNvSpPr>
          <p:nvPr>
            <p:ph type="title"/>
          </p:nvPr>
        </p:nvSpPr>
        <p:spPr>
          <a:xfrm>
            <a:off x="789709" y="314327"/>
            <a:ext cx="10224655" cy="863309"/>
          </a:xfrm>
        </p:spPr>
        <p:txBody>
          <a:bodyPr/>
          <a:lstStyle/>
          <a:p>
            <a:pPr algn="ctr"/>
            <a:r>
              <a:rPr lang="en-US" b="1" dirty="0">
                <a:solidFill>
                  <a:schemeClr val="accent1">
                    <a:lumMod val="50000"/>
                  </a:schemeClr>
                </a:solidFill>
              </a:rPr>
              <a:t>Changing Demographics</a:t>
            </a:r>
          </a:p>
        </p:txBody>
      </p:sp>
      <p:pic>
        <p:nvPicPr>
          <p:cNvPr id="1026" name="Picture 2">
            <a:extLst>
              <a:ext uri="{FF2B5EF4-FFF2-40B4-BE49-F238E27FC236}">
                <a16:creationId xmlns:a16="http://schemas.microsoft.com/office/drawing/2014/main" id="{300CEC0C-AF5B-49F4-8F1B-F83FD8D00C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9709" y="1027598"/>
            <a:ext cx="10224655" cy="575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51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CF13-FBF7-41DC-BFD7-CB05109C6E52}"/>
              </a:ext>
            </a:extLst>
          </p:cNvPr>
          <p:cNvSpPr>
            <a:spLocks noGrp="1"/>
          </p:cNvSpPr>
          <p:nvPr>
            <p:ph type="title"/>
          </p:nvPr>
        </p:nvSpPr>
        <p:spPr>
          <a:xfrm>
            <a:off x="1803700" y="365127"/>
            <a:ext cx="8235651" cy="1325563"/>
          </a:xfrm>
        </p:spPr>
        <p:txBody>
          <a:bodyPr/>
          <a:lstStyle/>
          <a:p>
            <a:r>
              <a:rPr lang="en-US" b="1" dirty="0">
                <a:solidFill>
                  <a:schemeClr val="tx2"/>
                </a:solidFill>
              </a:rPr>
              <a:t>Diversity and Inclusion is Essential</a:t>
            </a:r>
          </a:p>
        </p:txBody>
      </p:sp>
      <p:sp>
        <p:nvSpPr>
          <p:cNvPr id="3" name="Content Placeholder 2">
            <a:extLst>
              <a:ext uri="{FF2B5EF4-FFF2-40B4-BE49-F238E27FC236}">
                <a16:creationId xmlns:a16="http://schemas.microsoft.com/office/drawing/2014/main" id="{81F5A403-BFFE-4702-909F-9A96A0D7F692}"/>
              </a:ext>
            </a:extLst>
          </p:cNvPr>
          <p:cNvSpPr>
            <a:spLocks noGrp="1"/>
          </p:cNvSpPr>
          <p:nvPr>
            <p:ph idx="1"/>
          </p:nvPr>
        </p:nvSpPr>
        <p:spPr/>
        <p:txBody>
          <a:bodyPr>
            <a:normAutofit lnSpcReduction="10000"/>
          </a:bodyPr>
          <a:lstStyle/>
          <a:p>
            <a:pPr marL="0">
              <a:spcBef>
                <a:spcPts val="0"/>
              </a:spcBef>
            </a:pPr>
            <a:r>
              <a:rPr lang="en-US" b="1" dirty="0">
                <a:solidFill>
                  <a:schemeClr val="tx2"/>
                </a:solidFill>
                <a:latin typeface="Segoe UI" panose="020B0502040204020203" pitchFamily="34" charset="0"/>
                <a:ea typeface="Times New Roman" panose="02020603050405020304" pitchFamily="18" charset="0"/>
              </a:rPr>
              <a:t>Representation</a:t>
            </a:r>
            <a:r>
              <a:rPr lang="en-US" dirty="0">
                <a:solidFill>
                  <a:schemeClr val="tx2"/>
                </a:solidFill>
                <a:latin typeface="Segoe UI" panose="020B0502040204020203" pitchFamily="34" charset="0"/>
                <a:ea typeface="Times New Roman" panose="02020603050405020304" pitchFamily="18" charset="0"/>
              </a:rPr>
              <a:t>- having people who look and sound like the community they serve</a:t>
            </a:r>
            <a:endParaRPr lang="en-US" sz="2400" dirty="0">
              <a:solidFill>
                <a:schemeClr val="tx2"/>
              </a:solidFill>
              <a:latin typeface="Calibri" panose="020F0502020204030204" pitchFamily="34" charset="0"/>
              <a:ea typeface="Times New Roman" panose="02020603050405020304" pitchFamily="18" charset="0"/>
            </a:endParaRPr>
          </a:p>
          <a:p>
            <a:pPr marL="914400" lvl="2">
              <a:spcBef>
                <a:spcPts val="0"/>
              </a:spcBef>
            </a:pPr>
            <a:r>
              <a:rPr lang="en-US" sz="1600" dirty="0">
                <a:solidFill>
                  <a:schemeClr val="tx2"/>
                </a:solidFill>
                <a:latin typeface="Arial" panose="020B0604020202020204" pitchFamily="34" charset="0"/>
                <a:ea typeface="Times New Roman" panose="02020603050405020304" pitchFamily="18" charset="0"/>
              </a:rPr>
              <a:t>data show that minority patients have better outcomes when they receive their clinical care from individuals of their own race/ethnicity</a:t>
            </a:r>
          </a:p>
          <a:p>
            <a:pPr marL="685800" lvl="2" indent="0">
              <a:spcBef>
                <a:spcPts val="0"/>
              </a:spcBef>
              <a:buNone/>
            </a:pPr>
            <a:endParaRPr lang="en-US" sz="1600" dirty="0">
              <a:solidFill>
                <a:schemeClr val="tx2"/>
              </a:solidFill>
              <a:latin typeface="Calibri" panose="020F0502020204030204" pitchFamily="34" charset="0"/>
              <a:ea typeface="Calibri" panose="020F0502020204030204" pitchFamily="34" charset="0"/>
            </a:endParaRPr>
          </a:p>
          <a:p>
            <a:pPr marL="0">
              <a:spcBef>
                <a:spcPts val="0"/>
              </a:spcBef>
            </a:pPr>
            <a:r>
              <a:rPr lang="en-US" b="1" dirty="0">
                <a:solidFill>
                  <a:schemeClr val="tx2"/>
                </a:solidFill>
                <a:latin typeface="Segoe UI" panose="020B0502040204020203" pitchFamily="34" charset="0"/>
                <a:ea typeface="Times New Roman" panose="02020603050405020304" pitchFamily="18" charset="0"/>
              </a:rPr>
              <a:t>Participation</a:t>
            </a:r>
            <a:r>
              <a:rPr lang="en-US" dirty="0">
                <a:solidFill>
                  <a:schemeClr val="tx2"/>
                </a:solidFill>
                <a:latin typeface="Segoe UI" panose="020B0502040204020203" pitchFamily="34" charset="0"/>
                <a:ea typeface="Times New Roman" panose="02020603050405020304" pitchFamily="18" charset="0"/>
              </a:rPr>
              <a:t>- increased diversity in research and clinical trial studies</a:t>
            </a:r>
            <a:endParaRPr lang="en-US" sz="2400" dirty="0">
              <a:solidFill>
                <a:schemeClr val="tx2"/>
              </a:solidFill>
              <a:latin typeface="Calibri" panose="020F0502020204030204" pitchFamily="34" charset="0"/>
              <a:ea typeface="Calibri" panose="020F0502020204030204" pitchFamily="34" charset="0"/>
            </a:endParaRPr>
          </a:p>
          <a:p>
            <a:pPr marL="0" indent="0">
              <a:spcBef>
                <a:spcPts val="0"/>
              </a:spcBef>
              <a:buNone/>
            </a:pPr>
            <a:endParaRPr lang="en-US" sz="2400" dirty="0">
              <a:solidFill>
                <a:schemeClr val="tx2"/>
              </a:solidFill>
              <a:latin typeface="Calibri" panose="020F0502020204030204" pitchFamily="34" charset="0"/>
              <a:ea typeface="Calibri" panose="020F0502020204030204" pitchFamily="34" charset="0"/>
            </a:endParaRPr>
          </a:p>
          <a:p>
            <a:pPr marL="0">
              <a:spcBef>
                <a:spcPts val="0"/>
              </a:spcBef>
            </a:pPr>
            <a:r>
              <a:rPr lang="en-US" b="1" dirty="0">
                <a:solidFill>
                  <a:schemeClr val="tx2"/>
                </a:solidFill>
                <a:latin typeface="Segoe UI" panose="020B0502040204020203" pitchFamily="34" charset="0"/>
                <a:ea typeface="Times New Roman" panose="02020603050405020304" pitchFamily="18" charset="0"/>
              </a:rPr>
              <a:t>Translation</a:t>
            </a:r>
            <a:r>
              <a:rPr lang="en-US" dirty="0">
                <a:solidFill>
                  <a:schemeClr val="tx2"/>
                </a:solidFill>
                <a:latin typeface="Segoe UI" panose="020B0502040204020203" pitchFamily="34" charset="0"/>
                <a:ea typeface="Times New Roman" panose="02020603050405020304" pitchFamily="18" charset="0"/>
              </a:rPr>
              <a:t>- generating data/results that are relevant/applicable to diverse populations</a:t>
            </a:r>
            <a:endParaRPr lang="en-US" sz="2400" dirty="0">
              <a:solidFill>
                <a:schemeClr val="tx2"/>
              </a:solidFill>
              <a:latin typeface="Calibri" panose="020F0502020204030204" pitchFamily="34" charset="0"/>
              <a:ea typeface="Calibri" panose="020F0502020204030204" pitchFamily="34" charset="0"/>
            </a:endParaRPr>
          </a:p>
          <a:p>
            <a:pPr marL="0" indent="0">
              <a:spcBef>
                <a:spcPts val="0"/>
              </a:spcBef>
              <a:buNone/>
            </a:pPr>
            <a:endParaRPr lang="en-US" sz="2400" dirty="0">
              <a:solidFill>
                <a:schemeClr val="tx2"/>
              </a:solidFill>
              <a:latin typeface="Calibri" panose="020F0502020204030204" pitchFamily="34" charset="0"/>
              <a:ea typeface="Calibri" panose="020F0502020204030204" pitchFamily="34" charset="0"/>
            </a:endParaRPr>
          </a:p>
          <a:p>
            <a:r>
              <a:rPr lang="en-US" b="1" dirty="0">
                <a:solidFill>
                  <a:schemeClr val="tx2"/>
                </a:solidFill>
                <a:latin typeface="Segoe UI" panose="020B0502040204020203" pitchFamily="34" charset="0"/>
                <a:ea typeface="Times New Roman" panose="02020603050405020304" pitchFamily="18" charset="0"/>
              </a:rPr>
              <a:t>Elimination</a:t>
            </a:r>
            <a:r>
              <a:rPr lang="en-US" dirty="0">
                <a:solidFill>
                  <a:schemeClr val="tx2"/>
                </a:solidFill>
                <a:latin typeface="Segoe UI" panose="020B0502040204020203" pitchFamily="34" charset="0"/>
                <a:ea typeface="Times New Roman" panose="02020603050405020304" pitchFamily="18" charset="0"/>
              </a:rPr>
              <a:t>- curing disease, eliminating disparities and other barriers </a:t>
            </a:r>
          </a:p>
          <a:p>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028001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74638"/>
            <a:ext cx="11222182" cy="1143000"/>
          </a:xfrm>
        </p:spPr>
        <p:txBody>
          <a:bodyPr>
            <a:normAutofit fontScale="90000"/>
          </a:bodyPr>
          <a:lstStyle/>
          <a:p>
            <a:r>
              <a:rPr lang="en-US" b="1" dirty="0">
                <a:solidFill>
                  <a:schemeClr val="accent1">
                    <a:lumMod val="50000"/>
                  </a:schemeClr>
                </a:solidFill>
              </a:rPr>
              <a:t>Vitamin Intervention for Stroke Prevention (VISP) Trial</a:t>
            </a:r>
          </a:p>
        </p:txBody>
      </p:sp>
      <p:sp>
        <p:nvSpPr>
          <p:cNvPr id="3" name="Content Placeholder 2"/>
          <p:cNvSpPr>
            <a:spLocks noGrp="1"/>
          </p:cNvSpPr>
          <p:nvPr>
            <p:ph idx="1"/>
          </p:nvPr>
        </p:nvSpPr>
        <p:spPr/>
        <p:txBody>
          <a:bodyPr>
            <a:normAutofit fontScale="92500" lnSpcReduction="10000"/>
          </a:bodyPr>
          <a:lstStyle/>
          <a:p>
            <a:r>
              <a:rPr lang="en-US" dirty="0">
                <a:solidFill>
                  <a:schemeClr val="accent1">
                    <a:lumMod val="50000"/>
                  </a:schemeClr>
                </a:solidFill>
              </a:rPr>
              <a:t>Multi-center, double-blind, randomized, controlled clinical trial</a:t>
            </a:r>
          </a:p>
          <a:p>
            <a:endParaRPr lang="en-US" dirty="0">
              <a:solidFill>
                <a:schemeClr val="accent1">
                  <a:lumMod val="50000"/>
                </a:schemeClr>
              </a:solidFill>
            </a:endParaRPr>
          </a:p>
          <a:p>
            <a:r>
              <a:rPr lang="en-US" dirty="0">
                <a:solidFill>
                  <a:schemeClr val="accent1">
                    <a:lumMod val="50000"/>
                  </a:schemeClr>
                </a:solidFill>
              </a:rPr>
              <a:t>Designed to determine if vitamin supplementation reduced recurrent cerebral infarction, nonfatal myocardial infarction or mortality</a:t>
            </a:r>
          </a:p>
          <a:p>
            <a:endParaRPr lang="en-US" dirty="0">
              <a:solidFill>
                <a:schemeClr val="accent1">
                  <a:lumMod val="50000"/>
                </a:schemeClr>
              </a:solidFill>
            </a:endParaRPr>
          </a:p>
          <a:p>
            <a:r>
              <a:rPr lang="en-US" dirty="0">
                <a:solidFill>
                  <a:schemeClr val="accent1">
                    <a:lumMod val="50000"/>
                  </a:schemeClr>
                </a:solidFill>
              </a:rPr>
              <a:t>Enrolled ischemic stroke patients</a:t>
            </a:r>
          </a:p>
          <a:p>
            <a:pPr lvl="1"/>
            <a:r>
              <a:rPr lang="en-US" dirty="0">
                <a:solidFill>
                  <a:schemeClr val="accent1">
                    <a:lumMod val="50000"/>
                  </a:schemeClr>
                </a:solidFill>
              </a:rPr>
              <a:t>3-120 days after stroke</a:t>
            </a:r>
          </a:p>
          <a:p>
            <a:pPr lvl="1"/>
            <a:r>
              <a:rPr lang="en-US" dirty="0">
                <a:solidFill>
                  <a:schemeClr val="accent1">
                    <a:lumMod val="50000"/>
                  </a:schemeClr>
                </a:solidFill>
              </a:rPr>
              <a:t>Follow for 2 years</a:t>
            </a:r>
          </a:p>
          <a:p>
            <a:pPr lvl="1"/>
            <a:r>
              <a:rPr lang="en-US" dirty="0">
                <a:solidFill>
                  <a:schemeClr val="accent1">
                    <a:lumMod val="50000"/>
                  </a:schemeClr>
                </a:solidFill>
              </a:rPr>
              <a:t>Age ≥ 35</a:t>
            </a:r>
          </a:p>
          <a:p>
            <a:pPr lvl="1"/>
            <a:r>
              <a:rPr lang="en-US" dirty="0">
                <a:solidFill>
                  <a:schemeClr val="accent1">
                    <a:lumMod val="50000"/>
                  </a:schemeClr>
                </a:solidFill>
              </a:rPr>
              <a:t>Modified Rankin ≤ 3</a:t>
            </a:r>
          </a:p>
          <a:p>
            <a:pPr lvl="1"/>
            <a:r>
              <a:rPr lang="en-US" dirty="0">
                <a:solidFill>
                  <a:schemeClr val="accent1">
                    <a:lumMod val="50000"/>
                  </a:schemeClr>
                </a:solidFill>
              </a:rPr>
              <a:t>Homocysteine levels above the 25</a:t>
            </a:r>
            <a:r>
              <a:rPr lang="en-US" baseline="30000" dirty="0">
                <a:solidFill>
                  <a:schemeClr val="accent1">
                    <a:lumMod val="50000"/>
                  </a:schemeClr>
                </a:solidFill>
              </a:rPr>
              <a:t>th</a:t>
            </a:r>
            <a:r>
              <a:rPr lang="en-US" dirty="0">
                <a:solidFill>
                  <a:schemeClr val="accent1">
                    <a:lumMod val="50000"/>
                  </a:schemeClr>
                </a:solidFill>
              </a:rPr>
              <a:t> percentile</a:t>
            </a:r>
          </a:p>
          <a:p>
            <a:endParaRPr lang="en-US" dirty="0"/>
          </a:p>
        </p:txBody>
      </p:sp>
    </p:spTree>
    <p:extLst>
      <p:ext uri="{BB962C8B-B14F-4D97-AF65-F5344CB8AC3E}">
        <p14:creationId xmlns:p14="http://schemas.microsoft.com/office/powerpoint/2010/main" val="2420502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30" y="351711"/>
            <a:ext cx="7239000" cy="1143000"/>
          </a:xfrm>
        </p:spPr>
        <p:txBody>
          <a:bodyPr>
            <a:normAutofit/>
          </a:bodyPr>
          <a:lstStyle/>
          <a:p>
            <a:r>
              <a:rPr lang="en-US" b="1" dirty="0">
                <a:solidFill>
                  <a:schemeClr val="accent1">
                    <a:lumMod val="50000"/>
                  </a:schemeClr>
                </a:solidFill>
              </a:rPr>
              <a:t>VISP Genotypic Data*</a:t>
            </a:r>
          </a:p>
        </p:txBody>
      </p:sp>
      <p:graphicFrame>
        <p:nvGraphicFramePr>
          <p:cNvPr id="10" name="Table 9"/>
          <p:cNvGraphicFramePr>
            <a:graphicFrameLocks noGrp="1"/>
          </p:cNvGraphicFramePr>
          <p:nvPr>
            <p:extLst>
              <p:ext uri="{D42A27DB-BD31-4B8C-83A1-F6EECF244321}">
                <p14:modId xmlns:p14="http://schemas.microsoft.com/office/powerpoint/2010/main" val="1449348144"/>
              </p:ext>
            </p:extLst>
          </p:nvPr>
        </p:nvGraphicFramePr>
        <p:xfrm>
          <a:off x="1052945" y="1506142"/>
          <a:ext cx="6300158" cy="2503170"/>
        </p:xfrm>
        <a:graphic>
          <a:graphicData uri="http://schemas.openxmlformats.org/drawingml/2006/table">
            <a:tbl>
              <a:tblPr firstRow="1" bandRow="1">
                <a:tableStyleId>{5C22544A-7EE6-4342-B048-85BDC9FD1C3A}</a:tableStyleId>
              </a:tblPr>
              <a:tblGrid>
                <a:gridCol w="1575039">
                  <a:extLst>
                    <a:ext uri="{9D8B030D-6E8A-4147-A177-3AD203B41FA5}">
                      <a16:colId xmlns:a16="http://schemas.microsoft.com/office/drawing/2014/main" val="20000"/>
                    </a:ext>
                  </a:extLst>
                </a:gridCol>
                <a:gridCol w="1840662">
                  <a:extLst>
                    <a:ext uri="{9D8B030D-6E8A-4147-A177-3AD203B41FA5}">
                      <a16:colId xmlns:a16="http://schemas.microsoft.com/office/drawing/2014/main" val="20001"/>
                    </a:ext>
                  </a:extLst>
                </a:gridCol>
                <a:gridCol w="1706016">
                  <a:extLst>
                    <a:ext uri="{9D8B030D-6E8A-4147-A177-3AD203B41FA5}">
                      <a16:colId xmlns:a16="http://schemas.microsoft.com/office/drawing/2014/main" val="933069425"/>
                    </a:ext>
                  </a:extLst>
                </a:gridCol>
                <a:gridCol w="1178441">
                  <a:extLst>
                    <a:ext uri="{9D8B030D-6E8A-4147-A177-3AD203B41FA5}">
                      <a16:colId xmlns:a16="http://schemas.microsoft.com/office/drawing/2014/main" val="20002"/>
                    </a:ext>
                  </a:extLst>
                </a:gridCol>
              </a:tblGrid>
              <a:tr h="427990">
                <a:tc>
                  <a:txBody>
                    <a:bodyPr/>
                    <a:lstStyle/>
                    <a:p>
                      <a:pPr algn="ctr"/>
                      <a:r>
                        <a:rPr lang="en-US" sz="1800" dirty="0"/>
                        <a:t>Sex</a:t>
                      </a:r>
                    </a:p>
                  </a:txBody>
                  <a:tcPr/>
                </a:tc>
                <a:tc gridSpan="3">
                  <a:txBody>
                    <a:bodyPr/>
                    <a:lstStyle/>
                    <a:p>
                      <a:pPr algn="ctr"/>
                      <a:r>
                        <a:rPr lang="en-US" sz="1800" dirty="0"/>
                        <a:t>Race</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91210">
                <a:tc>
                  <a:txBody>
                    <a:bodyPr/>
                    <a:lstStyle/>
                    <a:p>
                      <a:pPr algn="ctr"/>
                      <a:endParaRPr lang="en-US" sz="1800" dirty="0"/>
                    </a:p>
                  </a:txBody>
                  <a:tcPr/>
                </a:tc>
                <a:tc>
                  <a:txBody>
                    <a:bodyPr/>
                    <a:lstStyle/>
                    <a:p>
                      <a:pPr algn="ctr"/>
                      <a:r>
                        <a:rPr lang="en-US" sz="1800" b="1" dirty="0"/>
                        <a:t>European American</a:t>
                      </a:r>
                    </a:p>
                  </a:txBody>
                  <a:tcPr/>
                </a:tc>
                <a:tc>
                  <a:txBody>
                    <a:bodyPr/>
                    <a:lstStyle/>
                    <a:p>
                      <a:pPr algn="ctr"/>
                      <a:r>
                        <a:rPr lang="en-US" sz="1800" b="1" dirty="0"/>
                        <a:t>African American</a:t>
                      </a:r>
                    </a:p>
                  </a:txBody>
                  <a:tcPr/>
                </a:tc>
                <a:tc>
                  <a:txBody>
                    <a:bodyPr/>
                    <a:lstStyle/>
                    <a:p>
                      <a:pPr algn="ctr"/>
                      <a:r>
                        <a:rPr lang="en-US" sz="1800" b="1" dirty="0"/>
                        <a:t>Other</a:t>
                      </a:r>
                    </a:p>
                  </a:txBody>
                  <a:tcPr/>
                </a:tc>
                <a:extLst>
                  <a:ext uri="{0D108BD9-81ED-4DB2-BD59-A6C34878D82A}">
                    <a16:rowId xmlns:a16="http://schemas.microsoft.com/office/drawing/2014/main" val="10001"/>
                  </a:ext>
                </a:extLst>
              </a:tr>
              <a:tr h="427990">
                <a:tc>
                  <a:txBody>
                    <a:bodyPr/>
                    <a:lstStyle/>
                    <a:p>
                      <a:pPr algn="ctr"/>
                      <a:r>
                        <a:rPr lang="en-US" sz="1800" b="1" dirty="0"/>
                        <a:t>Female</a:t>
                      </a:r>
                    </a:p>
                  </a:txBody>
                  <a:tcPr/>
                </a:tc>
                <a:tc>
                  <a:txBody>
                    <a:bodyPr/>
                    <a:lstStyle/>
                    <a:p>
                      <a:pPr algn="ctr"/>
                      <a:r>
                        <a:rPr lang="en-US" sz="1800" dirty="0"/>
                        <a:t>604</a:t>
                      </a:r>
                    </a:p>
                  </a:txBody>
                  <a:tcPr/>
                </a:tc>
                <a:tc>
                  <a:txBody>
                    <a:bodyPr/>
                    <a:lstStyle/>
                    <a:p>
                      <a:pPr algn="ctr"/>
                      <a:r>
                        <a:rPr lang="en-US" sz="1800" dirty="0"/>
                        <a:t>116</a:t>
                      </a:r>
                    </a:p>
                  </a:txBody>
                  <a:tcPr/>
                </a:tc>
                <a:tc>
                  <a:txBody>
                    <a:bodyPr/>
                    <a:lstStyle/>
                    <a:p>
                      <a:pPr algn="ctr"/>
                      <a:r>
                        <a:rPr lang="en-US" sz="1800" dirty="0"/>
                        <a:t>45</a:t>
                      </a:r>
                    </a:p>
                  </a:txBody>
                  <a:tcPr/>
                </a:tc>
                <a:extLst>
                  <a:ext uri="{0D108BD9-81ED-4DB2-BD59-A6C34878D82A}">
                    <a16:rowId xmlns:a16="http://schemas.microsoft.com/office/drawing/2014/main" val="10002"/>
                  </a:ext>
                </a:extLst>
              </a:tr>
              <a:tr h="427990">
                <a:tc>
                  <a:txBody>
                    <a:bodyPr/>
                    <a:lstStyle/>
                    <a:p>
                      <a:pPr algn="ctr"/>
                      <a:r>
                        <a:rPr lang="en-US" sz="1800" b="1" dirty="0"/>
                        <a:t>Male</a:t>
                      </a:r>
                    </a:p>
                  </a:txBody>
                  <a:tcPr/>
                </a:tc>
                <a:tc>
                  <a:txBody>
                    <a:bodyPr/>
                    <a:lstStyle/>
                    <a:p>
                      <a:pPr algn="ctr"/>
                      <a:r>
                        <a:rPr lang="en-US" sz="1800" dirty="0"/>
                        <a:t>1121</a:t>
                      </a:r>
                    </a:p>
                  </a:txBody>
                  <a:tcPr/>
                </a:tc>
                <a:tc>
                  <a:txBody>
                    <a:bodyPr/>
                    <a:lstStyle/>
                    <a:p>
                      <a:pPr algn="ctr"/>
                      <a:r>
                        <a:rPr lang="en-US" sz="1800" dirty="0"/>
                        <a:t>142</a:t>
                      </a:r>
                    </a:p>
                  </a:txBody>
                  <a:tcPr/>
                </a:tc>
                <a:tc>
                  <a:txBody>
                    <a:bodyPr/>
                    <a:lstStyle/>
                    <a:p>
                      <a:pPr algn="ctr"/>
                      <a:r>
                        <a:rPr lang="en-US" sz="1800" dirty="0"/>
                        <a:t>72</a:t>
                      </a:r>
                    </a:p>
                  </a:txBody>
                  <a:tcPr/>
                </a:tc>
                <a:extLst>
                  <a:ext uri="{0D108BD9-81ED-4DB2-BD59-A6C34878D82A}">
                    <a16:rowId xmlns:a16="http://schemas.microsoft.com/office/drawing/2014/main" val="10003"/>
                  </a:ext>
                </a:extLst>
              </a:tr>
              <a:tr h="427990">
                <a:tc>
                  <a:txBody>
                    <a:bodyPr/>
                    <a:lstStyle/>
                    <a:p>
                      <a:pPr algn="ctr"/>
                      <a:r>
                        <a:rPr lang="en-US" sz="1800" b="1" dirty="0"/>
                        <a:t>Total</a:t>
                      </a:r>
                    </a:p>
                  </a:txBody>
                  <a:tcPr/>
                </a:tc>
                <a:tc>
                  <a:txBody>
                    <a:bodyPr/>
                    <a:lstStyle/>
                    <a:p>
                      <a:pPr algn="ctr"/>
                      <a:r>
                        <a:rPr lang="en-US" sz="1800" dirty="0"/>
                        <a:t>1725</a:t>
                      </a:r>
                    </a:p>
                  </a:txBody>
                  <a:tcPr/>
                </a:tc>
                <a:tc>
                  <a:txBody>
                    <a:bodyPr/>
                    <a:lstStyle/>
                    <a:p>
                      <a:pPr algn="ctr"/>
                      <a:r>
                        <a:rPr lang="en-US" sz="1800" dirty="0"/>
                        <a:t>258</a:t>
                      </a:r>
                    </a:p>
                  </a:txBody>
                  <a:tcPr/>
                </a:tc>
                <a:tc>
                  <a:txBody>
                    <a:bodyPr/>
                    <a:lstStyle/>
                    <a:p>
                      <a:pPr algn="ctr"/>
                      <a:r>
                        <a:rPr lang="en-US" sz="1800" dirty="0"/>
                        <a:t>117</a:t>
                      </a:r>
                    </a:p>
                  </a:txBody>
                  <a:tcPr/>
                </a:tc>
                <a:extLst>
                  <a:ext uri="{0D108BD9-81ED-4DB2-BD59-A6C34878D82A}">
                    <a16:rowId xmlns:a16="http://schemas.microsoft.com/office/drawing/2014/main" val="10004"/>
                  </a:ext>
                </a:extLst>
              </a:tr>
            </a:tbl>
          </a:graphicData>
        </a:graphic>
      </p:graphicFrame>
      <p:sp>
        <p:nvSpPr>
          <p:cNvPr id="11" name="TextBox 10"/>
          <p:cNvSpPr txBox="1"/>
          <p:nvPr/>
        </p:nvSpPr>
        <p:spPr>
          <a:xfrm>
            <a:off x="3048000" y="4191001"/>
            <a:ext cx="6172201" cy="246221"/>
          </a:xfrm>
          <a:prstGeom prst="rect">
            <a:avLst/>
          </a:prstGeom>
          <a:noFill/>
        </p:spPr>
        <p:txBody>
          <a:bodyPr wrap="square" rtlCol="0">
            <a:spAutoFit/>
          </a:bodyPr>
          <a:lstStyle/>
          <a:p>
            <a:r>
              <a:rPr lang="en-US" sz="1000" dirty="0"/>
              <a:t>*Genotyped on the Illumina HumanOmni1-Quad-v1 array</a:t>
            </a:r>
          </a:p>
        </p:txBody>
      </p:sp>
      <p:sp>
        <p:nvSpPr>
          <p:cNvPr id="3" name="Rectangle 2"/>
          <p:cNvSpPr/>
          <p:nvPr/>
        </p:nvSpPr>
        <p:spPr>
          <a:xfrm>
            <a:off x="815731" y="4800600"/>
            <a:ext cx="9666800" cy="1477328"/>
          </a:xfrm>
          <a:prstGeom prst="rect">
            <a:avLst/>
          </a:prstGeom>
        </p:spPr>
        <p:txBody>
          <a:bodyPr wrap="square">
            <a:spAutoFit/>
          </a:bodyPr>
          <a:lstStyle/>
          <a:p>
            <a:r>
              <a:rPr lang="en-US" dirty="0"/>
              <a:t>RFA-HG-08-004 Genome-wide Association Studies of </a:t>
            </a:r>
            <a:r>
              <a:rPr lang="en-US" b="1" i="1" dirty="0"/>
              <a:t>Treatment Response </a:t>
            </a:r>
            <a:r>
              <a:rPr lang="en-US" dirty="0"/>
              <a:t>in Randomized Clinical Trials – Study Investigators (U01) </a:t>
            </a:r>
          </a:p>
          <a:p>
            <a:endParaRPr lang="en-US" dirty="0"/>
          </a:p>
          <a:p>
            <a:r>
              <a:rPr lang="en-US" b="1" dirty="0"/>
              <a:t>Pharmacogenomic studies in VISP: results &amp; implications for clinical trial </a:t>
            </a:r>
          </a:p>
          <a:p>
            <a:r>
              <a:rPr lang="en-US" b="1" dirty="0"/>
              <a:t>Design</a:t>
            </a:r>
            <a:r>
              <a:rPr lang="en-US" dirty="0"/>
              <a:t>. Joint PIs: Michèle M. Sale, Ph.D.  and Bradford B. Worrall, M.D. </a:t>
            </a:r>
          </a:p>
        </p:txBody>
      </p:sp>
      <p:pic>
        <p:nvPicPr>
          <p:cNvPr id="6" name="Picture 5" descr="Pic_BradWorrall.PNG"/>
          <p:cNvPicPr>
            <a:picLocks noChangeAspect="1"/>
          </p:cNvPicPr>
          <p:nvPr/>
        </p:nvPicPr>
        <p:blipFill rotWithShape="1">
          <a:blip r:embed="rId2" cstate="print"/>
          <a:srcRect/>
          <a:stretch/>
        </p:blipFill>
        <p:spPr>
          <a:xfrm>
            <a:off x="10357097" y="3207482"/>
            <a:ext cx="1427369" cy="1655269"/>
          </a:xfrm>
          <a:prstGeom prst="rect">
            <a:avLst/>
          </a:prstGeom>
        </p:spPr>
      </p:pic>
      <p:pic>
        <p:nvPicPr>
          <p:cNvPr id="7" name="Picture 6" descr="Pic_MSale.PNG"/>
          <p:cNvPicPr>
            <a:picLocks noChangeAspect="1"/>
          </p:cNvPicPr>
          <p:nvPr/>
        </p:nvPicPr>
        <p:blipFill>
          <a:blip r:embed="rId3" cstate="print"/>
          <a:stretch>
            <a:fillRect/>
          </a:stretch>
        </p:blipFill>
        <p:spPr>
          <a:xfrm>
            <a:off x="10445373" y="5226129"/>
            <a:ext cx="1339093" cy="1440657"/>
          </a:xfrm>
          <a:prstGeom prst="rect">
            <a:avLst/>
          </a:prstGeom>
        </p:spPr>
      </p:pic>
    </p:spTree>
    <p:extLst>
      <p:ext uri="{BB962C8B-B14F-4D97-AF65-F5344CB8AC3E}">
        <p14:creationId xmlns:p14="http://schemas.microsoft.com/office/powerpoint/2010/main" val="1967939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mp.coxph.assoc.manhattan.v2.png"/>
          <p:cNvPicPr>
            <a:picLocks noChangeAspect="1"/>
          </p:cNvPicPr>
          <p:nvPr/>
        </p:nvPicPr>
        <p:blipFill rotWithShape="1">
          <a:blip r:embed="rId2" cstate="print"/>
          <a:srcRect b="65732"/>
          <a:stretch/>
        </p:blipFill>
        <p:spPr>
          <a:xfrm>
            <a:off x="1826581" y="1255593"/>
            <a:ext cx="8538838" cy="2926080"/>
          </a:xfrm>
          <a:prstGeom prst="rect">
            <a:avLst/>
          </a:prstGeom>
        </p:spPr>
      </p:pic>
      <p:sp>
        <p:nvSpPr>
          <p:cNvPr id="2" name="Title 1"/>
          <p:cNvSpPr>
            <a:spLocks noGrp="1"/>
          </p:cNvSpPr>
          <p:nvPr>
            <p:ph type="title"/>
          </p:nvPr>
        </p:nvSpPr>
        <p:spPr>
          <a:xfrm>
            <a:off x="1787969" y="157832"/>
            <a:ext cx="8516203" cy="878489"/>
          </a:xfrm>
        </p:spPr>
        <p:txBody>
          <a:bodyPr>
            <a:normAutofit/>
          </a:bodyPr>
          <a:lstStyle/>
          <a:p>
            <a:pPr algn="ctr"/>
            <a:r>
              <a:rPr lang="en-US" sz="4000" b="1" dirty="0">
                <a:solidFill>
                  <a:schemeClr val="tx2"/>
                </a:solidFill>
              </a:rPr>
              <a:t>Recurrent stroke survival analysis (GWAS)</a:t>
            </a:r>
          </a:p>
        </p:txBody>
      </p:sp>
      <p:sp>
        <p:nvSpPr>
          <p:cNvPr id="6" name="Oval 5"/>
          <p:cNvSpPr/>
          <p:nvPr/>
        </p:nvSpPr>
        <p:spPr>
          <a:xfrm>
            <a:off x="2730620" y="2747513"/>
            <a:ext cx="171450" cy="457200"/>
          </a:xfrm>
          <a:prstGeom prst="ellipse">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B3A25D1B-260A-2958-52D0-006CED790D7C}"/>
              </a:ext>
            </a:extLst>
          </p:cNvPr>
          <p:cNvPicPr>
            <a:picLocks noChangeAspect="1"/>
          </p:cNvPicPr>
          <p:nvPr/>
        </p:nvPicPr>
        <p:blipFill>
          <a:blip r:embed="rId3"/>
          <a:stretch>
            <a:fillRect/>
          </a:stretch>
        </p:blipFill>
        <p:spPr>
          <a:xfrm>
            <a:off x="1928524" y="3749307"/>
            <a:ext cx="4614516" cy="2950862"/>
          </a:xfrm>
          <a:prstGeom prst="rect">
            <a:avLst/>
          </a:prstGeom>
        </p:spPr>
      </p:pic>
      <p:pic>
        <p:nvPicPr>
          <p:cNvPr id="8" name="Picture 7">
            <a:extLst>
              <a:ext uri="{FF2B5EF4-FFF2-40B4-BE49-F238E27FC236}">
                <a16:creationId xmlns:a16="http://schemas.microsoft.com/office/drawing/2014/main" id="{AB8319E8-C2FE-A103-B42C-AAF6D4415FB5}"/>
              </a:ext>
            </a:extLst>
          </p:cNvPr>
          <p:cNvPicPr>
            <a:picLocks noChangeAspect="1"/>
          </p:cNvPicPr>
          <p:nvPr/>
        </p:nvPicPr>
        <p:blipFill>
          <a:blip r:embed="rId4"/>
          <a:stretch>
            <a:fillRect/>
          </a:stretch>
        </p:blipFill>
        <p:spPr>
          <a:xfrm>
            <a:off x="6644640" y="3865180"/>
            <a:ext cx="3962604" cy="2521080"/>
          </a:xfrm>
          <a:prstGeom prst="rect">
            <a:avLst/>
          </a:prstGeom>
        </p:spPr>
      </p:pic>
      <p:sp>
        <p:nvSpPr>
          <p:cNvPr id="4" name="TextBox 3">
            <a:extLst>
              <a:ext uri="{FF2B5EF4-FFF2-40B4-BE49-F238E27FC236}">
                <a16:creationId xmlns:a16="http://schemas.microsoft.com/office/drawing/2014/main" id="{D4D9E697-4296-8B89-C5E2-81FDD207483A}"/>
              </a:ext>
            </a:extLst>
          </p:cNvPr>
          <p:cNvSpPr txBox="1"/>
          <p:nvPr/>
        </p:nvSpPr>
        <p:spPr>
          <a:xfrm>
            <a:off x="5818095" y="6386260"/>
            <a:ext cx="4706471" cy="369332"/>
          </a:xfrm>
          <a:prstGeom prst="rect">
            <a:avLst/>
          </a:prstGeom>
          <a:noFill/>
        </p:spPr>
        <p:txBody>
          <a:bodyPr wrap="square" rtlCol="0">
            <a:spAutoFit/>
          </a:bodyPr>
          <a:lstStyle/>
          <a:p>
            <a:r>
              <a:rPr lang="en-US" sz="600" dirty="0"/>
              <a:t>(under review) Frontiers Diversity in Genetic Risk of Recurrent Stroke: A Genome-Wide Association Study Meta-Analysis. Chad M. Aldridge, Nicole D. Armstrong, N. Abimbola Sunmonu, Deepak Palakshappa, Arne Lindgren, Annie Pedersen, Tara </a:t>
            </a:r>
            <a:r>
              <a:rPr lang="en-US" sz="600" dirty="0" err="1"/>
              <a:t>Stanne</a:t>
            </a:r>
            <a:r>
              <a:rPr lang="en-US" sz="600" dirty="0"/>
              <a:t>, Christina </a:t>
            </a:r>
            <a:r>
              <a:rPr lang="en-US" sz="600" dirty="0" err="1"/>
              <a:t>Jern</a:t>
            </a:r>
            <a:r>
              <a:rPr lang="en-US" sz="600" dirty="0"/>
              <a:t>, Jane Maguire, Fang-Chi Hsu, Keith L. Keene, Michele Sale, Marguerite R. Irvin, Bradford B. Worrall</a:t>
            </a:r>
            <a:endParaRPr lang="en-US" dirty="0"/>
          </a:p>
        </p:txBody>
      </p:sp>
    </p:spTree>
    <p:extLst>
      <p:ext uri="{BB962C8B-B14F-4D97-AF65-F5344CB8AC3E}">
        <p14:creationId xmlns:p14="http://schemas.microsoft.com/office/powerpoint/2010/main" val="272697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711" y="177744"/>
            <a:ext cx="11239018" cy="6397922"/>
          </a:xfrm>
        </p:spPr>
        <p:txBody>
          <a:bodyPr>
            <a:normAutofit lnSpcReduction="10000"/>
          </a:bodyPr>
          <a:lstStyle/>
          <a:p>
            <a:pPr marL="0" indent="0" algn="just">
              <a:buNone/>
            </a:pPr>
            <a:r>
              <a:rPr lang="en-US" dirty="0">
                <a:solidFill>
                  <a:schemeClr val="tx2"/>
                </a:solidFill>
              </a:rPr>
              <a:t>The University of Virginia </a:t>
            </a:r>
            <a:r>
              <a:rPr lang="en-US" b="1" dirty="0">
                <a:solidFill>
                  <a:schemeClr val="tx2"/>
                </a:solidFill>
              </a:rPr>
              <a:t>Center for Health Equity and Precision Public Health (CHEPPH)</a:t>
            </a:r>
            <a:r>
              <a:rPr lang="en-US" dirty="0">
                <a:solidFill>
                  <a:schemeClr val="tx2"/>
                </a:solidFill>
              </a:rPr>
              <a:t> is an interdisciplinary center devoted to integrating Precision Medicine, Public Health, and Health Informatics approaches to improve the health and well-being of </a:t>
            </a:r>
            <a:r>
              <a:rPr lang="en-US" b="1" dirty="0">
                <a:solidFill>
                  <a:schemeClr val="tx2"/>
                </a:solidFill>
              </a:rPr>
              <a:t>rural</a:t>
            </a:r>
            <a:r>
              <a:rPr lang="en-US" dirty="0">
                <a:solidFill>
                  <a:schemeClr val="tx2"/>
                </a:solidFill>
              </a:rPr>
              <a:t>, economically  challenged, and racial/ethnic-minority populations.</a:t>
            </a:r>
          </a:p>
          <a:p>
            <a:pPr marL="0" indent="0" algn="just">
              <a:buNone/>
            </a:pPr>
            <a:endParaRPr lang="en-US" dirty="0">
              <a:solidFill>
                <a:schemeClr val="tx2"/>
              </a:solidFill>
            </a:endParaRPr>
          </a:p>
          <a:p>
            <a:pPr marL="0" indent="0" algn="just">
              <a:buNone/>
            </a:pPr>
            <a:endParaRPr lang="en-US" dirty="0">
              <a:solidFill>
                <a:schemeClr val="tx2"/>
              </a:solidFill>
            </a:endParaRPr>
          </a:p>
          <a:p>
            <a:pPr marL="0" indent="0" algn="just">
              <a:buNone/>
            </a:pPr>
            <a:r>
              <a:rPr lang="en-US" dirty="0">
                <a:solidFill>
                  <a:schemeClr val="tx2"/>
                </a:solidFill>
              </a:rPr>
              <a:t>  </a:t>
            </a:r>
          </a:p>
          <a:p>
            <a:pPr marL="0" indent="0">
              <a:buNone/>
            </a:pPr>
            <a:endParaRPr lang="en-US" b="1" dirty="0">
              <a:solidFill>
                <a:schemeClr val="tx2"/>
              </a:solidFill>
            </a:endParaRPr>
          </a:p>
          <a:p>
            <a:pPr marL="0" indent="0" algn="just">
              <a:buNone/>
            </a:pPr>
            <a:r>
              <a:rPr lang="en-US" b="1" dirty="0">
                <a:solidFill>
                  <a:schemeClr val="tx2"/>
                </a:solidFill>
              </a:rPr>
              <a:t>Goal:</a:t>
            </a:r>
            <a:r>
              <a:rPr lang="en-US" dirty="0">
                <a:solidFill>
                  <a:schemeClr val="tx2"/>
                </a:solidFill>
              </a:rPr>
              <a:t> Utilize inclusive (DEI) approaches to reduce disparities, promote health equity, and create a diverse workforce population where every person has the opportunity to “attain his or her full health potential”: </a:t>
            </a:r>
          </a:p>
          <a:p>
            <a:pPr lvl="1"/>
            <a:r>
              <a:rPr lang="en-US" sz="2600" b="1" dirty="0">
                <a:solidFill>
                  <a:schemeClr val="tx2"/>
                </a:solidFill>
              </a:rPr>
              <a:t>Research</a:t>
            </a:r>
          </a:p>
          <a:p>
            <a:pPr lvl="1"/>
            <a:r>
              <a:rPr lang="en-US" sz="2600" b="1" dirty="0">
                <a:solidFill>
                  <a:schemeClr val="tx2"/>
                </a:solidFill>
              </a:rPr>
              <a:t>Community Outreach and Engagement</a:t>
            </a:r>
          </a:p>
          <a:p>
            <a:pPr lvl="1"/>
            <a:r>
              <a:rPr lang="en-US" sz="2600" b="1" dirty="0">
                <a:solidFill>
                  <a:schemeClr val="tx2"/>
                </a:solidFill>
              </a:rPr>
              <a:t>Education and Training Pipelines</a:t>
            </a:r>
          </a:p>
        </p:txBody>
      </p:sp>
      <p:graphicFrame>
        <p:nvGraphicFramePr>
          <p:cNvPr id="4" name="Diagram 3">
            <a:extLst>
              <a:ext uri="{FF2B5EF4-FFF2-40B4-BE49-F238E27FC236}">
                <a16:creationId xmlns:a16="http://schemas.microsoft.com/office/drawing/2014/main" id="{FFA0D039-88A0-B77E-13BC-8A50C73E961D}"/>
              </a:ext>
            </a:extLst>
          </p:cNvPr>
          <p:cNvGraphicFramePr/>
          <p:nvPr>
            <p:extLst>
              <p:ext uri="{D42A27DB-BD31-4B8C-83A1-F6EECF244321}">
                <p14:modId xmlns:p14="http://schemas.microsoft.com/office/powerpoint/2010/main" val="2611311991"/>
              </p:ext>
            </p:extLst>
          </p:nvPr>
        </p:nvGraphicFramePr>
        <p:xfrm>
          <a:off x="1873738" y="2123440"/>
          <a:ext cx="8189406"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54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7" y="0"/>
            <a:ext cx="8229600" cy="1143000"/>
          </a:xfrm>
        </p:spPr>
        <p:txBody>
          <a:bodyPr/>
          <a:lstStyle/>
          <a:p>
            <a:r>
              <a:rPr lang="en-US" b="1" dirty="0">
                <a:solidFill>
                  <a:schemeClr val="accent1">
                    <a:lumMod val="50000"/>
                  </a:schemeClr>
                </a:solidFill>
              </a:rPr>
              <a:t>Epigenetics</a:t>
            </a:r>
          </a:p>
        </p:txBody>
      </p:sp>
      <p:sp>
        <p:nvSpPr>
          <p:cNvPr id="3" name="Content Placeholder 2"/>
          <p:cNvSpPr>
            <a:spLocks noGrp="1"/>
          </p:cNvSpPr>
          <p:nvPr>
            <p:ph sz="half" idx="1"/>
          </p:nvPr>
        </p:nvSpPr>
        <p:spPr>
          <a:xfrm>
            <a:off x="643467" y="1295400"/>
            <a:ext cx="11548533" cy="5029200"/>
          </a:xfrm>
        </p:spPr>
        <p:txBody>
          <a:bodyPr>
            <a:normAutofit/>
          </a:bodyPr>
          <a:lstStyle/>
          <a:p>
            <a:r>
              <a:rPr lang="en-US" sz="2400" dirty="0">
                <a:solidFill>
                  <a:schemeClr val="accent1">
                    <a:lumMod val="50000"/>
                  </a:schemeClr>
                </a:solidFill>
              </a:rPr>
              <a:t>Epigenetics refers to chemical alterations in DNA and/or associated histone proteins that influence the genome without altering its genetic sequence</a:t>
            </a:r>
          </a:p>
          <a:p>
            <a:endParaRPr lang="en-US" sz="2400" dirty="0">
              <a:solidFill>
                <a:schemeClr val="accent1">
                  <a:lumMod val="50000"/>
                </a:schemeClr>
              </a:solidFill>
            </a:endParaRPr>
          </a:p>
          <a:p>
            <a:pPr lvl="1"/>
            <a:r>
              <a:rPr lang="en-US" dirty="0">
                <a:solidFill>
                  <a:schemeClr val="accent1">
                    <a:lumMod val="50000"/>
                  </a:schemeClr>
                </a:solidFill>
              </a:rPr>
              <a:t>Epigenetic factors can be both stable and dynamic</a:t>
            </a:r>
          </a:p>
          <a:p>
            <a:pPr lvl="2"/>
            <a:r>
              <a:rPr lang="en-US" sz="2400" dirty="0">
                <a:solidFill>
                  <a:schemeClr val="accent1">
                    <a:lumMod val="50000"/>
                  </a:schemeClr>
                </a:solidFill>
              </a:rPr>
              <a:t>E</a:t>
            </a:r>
            <a:r>
              <a:rPr lang="en-US" sz="2400" b="0" i="0" dirty="0">
                <a:solidFill>
                  <a:schemeClr val="accent1">
                    <a:lumMod val="50000"/>
                  </a:schemeClr>
                </a:solidFill>
                <a:effectLst/>
              </a:rPr>
              <a:t>nvironment and behaviors, such as diet and exercise, can result in epigenetic changes</a:t>
            </a:r>
            <a:endParaRPr lang="en-US" sz="2400" dirty="0">
              <a:solidFill>
                <a:schemeClr val="accent1">
                  <a:lumMod val="50000"/>
                </a:schemeClr>
              </a:solidFill>
            </a:endParaRPr>
          </a:p>
          <a:p>
            <a:pPr lvl="1"/>
            <a:endParaRPr lang="en-US" dirty="0">
              <a:solidFill>
                <a:schemeClr val="accent1">
                  <a:lumMod val="50000"/>
                </a:schemeClr>
              </a:solidFill>
            </a:endParaRPr>
          </a:p>
          <a:p>
            <a:pPr lvl="1"/>
            <a:r>
              <a:rPr lang="en-US" dirty="0">
                <a:solidFill>
                  <a:schemeClr val="accent1">
                    <a:lumMod val="50000"/>
                  </a:schemeClr>
                </a:solidFill>
              </a:rPr>
              <a:t>Implicated in several biological processes and diseases, especially cancer</a:t>
            </a:r>
          </a:p>
          <a:p>
            <a:pPr lvl="2"/>
            <a:r>
              <a:rPr lang="en-US" sz="2400" dirty="0">
                <a:solidFill>
                  <a:schemeClr val="accent1">
                    <a:lumMod val="50000"/>
                  </a:schemeClr>
                </a:solidFill>
              </a:rPr>
              <a:t>Epigenetic information may be passed on across generations (e.g. effects of trauma can be passed down through generations)</a:t>
            </a:r>
          </a:p>
          <a:p>
            <a:pPr lvl="1"/>
            <a:endParaRPr lang="en-US" dirty="0">
              <a:solidFill>
                <a:schemeClr val="accent1">
                  <a:lumMod val="50000"/>
                </a:schemeClr>
              </a:solidFill>
            </a:endParaRPr>
          </a:p>
          <a:p>
            <a:pPr lvl="1"/>
            <a:r>
              <a:rPr lang="en-US" dirty="0">
                <a:solidFill>
                  <a:schemeClr val="accent1">
                    <a:lumMod val="50000"/>
                  </a:schemeClr>
                </a:solidFill>
              </a:rPr>
              <a:t>DNA methylation is a widely accepted epigenetic factor that may be important in disease</a:t>
            </a:r>
          </a:p>
        </p:txBody>
      </p:sp>
    </p:spTree>
    <p:extLst>
      <p:ext uri="{BB962C8B-B14F-4D97-AF65-F5344CB8AC3E}">
        <p14:creationId xmlns:p14="http://schemas.microsoft.com/office/powerpoint/2010/main" val="1835530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gouti mice.PNG"/>
          <p:cNvPicPr>
            <a:picLocks noGrp="1" noChangeAspect="1"/>
          </p:cNvPicPr>
          <p:nvPr>
            <p:ph sz="half" idx="1"/>
          </p:nvPr>
        </p:nvPicPr>
        <p:blipFill>
          <a:blip r:embed="rId2" cstate="print"/>
          <a:srcRect l="3232"/>
          <a:stretch>
            <a:fillRect/>
          </a:stretch>
        </p:blipFill>
        <p:spPr>
          <a:xfrm>
            <a:off x="2643358" y="851307"/>
            <a:ext cx="7457091" cy="5454903"/>
          </a:xfrm>
        </p:spPr>
      </p:pic>
      <p:sp>
        <p:nvSpPr>
          <p:cNvPr id="6" name="Right Triangle 5"/>
          <p:cNvSpPr/>
          <p:nvPr/>
        </p:nvSpPr>
        <p:spPr>
          <a:xfrm>
            <a:off x="2737945" y="425670"/>
            <a:ext cx="7315200" cy="504497"/>
          </a:xfrm>
          <a:prstGeom prst="rtTriangle">
            <a:avLst/>
          </a:prstGeom>
          <a:gradFill flip="none" rotWithShape="1">
            <a:gsLst>
              <a:gs pos="27000">
                <a:srgbClr val="FFFF00">
                  <a:alpha val="48000"/>
                </a:srgbClr>
              </a:gs>
              <a:gs pos="56000">
                <a:srgbClr val="FFC000"/>
              </a:gs>
              <a:gs pos="74000">
                <a:srgbClr val="AC7300"/>
              </a:gs>
              <a:gs pos="100000">
                <a:srgbClr val="604000"/>
              </a:gs>
              <a:gs pos="28000">
                <a:srgbClr val="825600"/>
              </a:gs>
              <a:gs pos="42999">
                <a:srgbClr val="FFA800"/>
              </a:gs>
              <a:gs pos="58000">
                <a:srgbClr val="825600"/>
              </a:gs>
              <a:gs pos="72000">
                <a:srgbClr val="FFA800"/>
              </a:gs>
              <a:gs pos="87000">
                <a:srgbClr val="825600"/>
              </a:gs>
              <a:gs pos="100000">
                <a:srgbClr val="FFA800"/>
              </a:gs>
            </a:gsLst>
            <a:lin ang="10800000" scaled="1"/>
            <a:tileRect/>
          </a:grad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7" name="TextBox 6"/>
          <p:cNvSpPr txBox="1"/>
          <p:nvPr/>
        </p:nvSpPr>
        <p:spPr>
          <a:xfrm>
            <a:off x="1524000" y="819812"/>
            <a:ext cx="9144000" cy="276999"/>
          </a:xfrm>
          <a:prstGeom prst="rect">
            <a:avLst/>
          </a:prstGeom>
          <a:noFill/>
        </p:spPr>
        <p:txBody>
          <a:bodyPr wrap="square" rtlCol="0">
            <a:spAutoFit/>
          </a:bodyPr>
          <a:lstStyle/>
          <a:p>
            <a:pPr defTabSz="914400">
              <a:defRPr/>
            </a:pPr>
            <a:r>
              <a:rPr lang="en-US" sz="1200" dirty="0">
                <a:solidFill>
                  <a:prstClr val="black"/>
                </a:solidFill>
                <a:latin typeface="Calibri"/>
              </a:rPr>
              <a:t>         </a:t>
            </a:r>
            <a:r>
              <a:rPr lang="en-US" sz="1200" dirty="0" err="1">
                <a:solidFill>
                  <a:prstClr val="black"/>
                </a:solidFill>
                <a:latin typeface="Calibri"/>
              </a:rPr>
              <a:t>UnMeth</a:t>
            </a:r>
            <a:r>
              <a:rPr lang="en-US" sz="1200" dirty="0">
                <a:solidFill>
                  <a:prstClr val="black"/>
                </a:solidFill>
                <a:latin typeface="Calibri"/>
              </a:rPr>
              <a:t>.                                                                                                                                                                                                                          Meth.</a:t>
            </a:r>
          </a:p>
        </p:txBody>
      </p:sp>
    </p:spTree>
    <p:extLst>
      <p:ext uri="{BB962C8B-B14F-4D97-AF65-F5344CB8AC3E}">
        <p14:creationId xmlns:p14="http://schemas.microsoft.com/office/powerpoint/2010/main" val="402689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9E0537E-6A9C-46FF-A301-D8B45CBDDCF0}"/>
              </a:ext>
            </a:extLst>
          </p:cNvPr>
          <p:cNvPicPr>
            <a:picLocks noChangeAspect="1" noChangeArrowheads="1"/>
          </p:cNvPicPr>
          <p:nvPr/>
        </p:nvPicPr>
        <p:blipFill>
          <a:blip r:embed="rId2" cstate="print"/>
          <a:srcRect/>
          <a:stretch>
            <a:fillRect/>
          </a:stretch>
        </p:blipFill>
        <p:spPr bwMode="auto">
          <a:xfrm>
            <a:off x="5581147" y="2762249"/>
            <a:ext cx="2255837" cy="20891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dirty="0">
                <a:solidFill>
                  <a:schemeClr val="accent1">
                    <a:lumMod val="50000"/>
                  </a:schemeClr>
                </a:solidFill>
              </a:rPr>
              <a:t>DNA Methylation, FOCM, and Stroke</a:t>
            </a:r>
          </a:p>
        </p:txBody>
      </p:sp>
      <p:sp>
        <p:nvSpPr>
          <p:cNvPr id="3" name="Content Placeholder 2"/>
          <p:cNvSpPr>
            <a:spLocks noGrp="1"/>
          </p:cNvSpPr>
          <p:nvPr>
            <p:ph sz="half" idx="1"/>
          </p:nvPr>
        </p:nvSpPr>
        <p:spPr>
          <a:xfrm>
            <a:off x="838200" y="1690688"/>
            <a:ext cx="5181600" cy="4802187"/>
          </a:xfrm>
        </p:spPr>
        <p:txBody>
          <a:bodyPr>
            <a:normAutofit lnSpcReduction="10000"/>
          </a:bodyPr>
          <a:lstStyle/>
          <a:p>
            <a:r>
              <a:rPr lang="en-US" sz="2400" dirty="0">
                <a:solidFill>
                  <a:schemeClr val="accent1">
                    <a:lumMod val="50000"/>
                  </a:schemeClr>
                </a:solidFill>
              </a:rPr>
              <a:t>Elevated homocysteine levels have been associated with several diseases, including cardiovascular disease and stroke</a:t>
            </a:r>
          </a:p>
          <a:p>
            <a:endParaRPr lang="en-US" sz="2400" dirty="0">
              <a:solidFill>
                <a:schemeClr val="accent1">
                  <a:lumMod val="50000"/>
                </a:schemeClr>
              </a:solidFill>
            </a:endParaRPr>
          </a:p>
          <a:p>
            <a:r>
              <a:rPr lang="en-US" sz="2400" dirty="0">
                <a:solidFill>
                  <a:schemeClr val="accent1">
                    <a:lumMod val="50000"/>
                  </a:schemeClr>
                </a:solidFill>
              </a:rPr>
              <a:t>Cross-talk between the FOCM pathway, homocysteine, DNA methylation, and cardiovascular disease risk</a:t>
            </a:r>
          </a:p>
          <a:p>
            <a:endParaRPr lang="en-US" sz="2400" dirty="0">
              <a:solidFill>
                <a:schemeClr val="accent1">
                  <a:lumMod val="50000"/>
                </a:schemeClr>
              </a:solidFill>
            </a:endParaRPr>
          </a:p>
          <a:p>
            <a:r>
              <a:rPr lang="en-US" dirty="0">
                <a:solidFill>
                  <a:schemeClr val="accent1">
                    <a:lumMod val="50000"/>
                  </a:schemeClr>
                </a:solidFill>
              </a:rPr>
              <a:t>Subset methylation study</a:t>
            </a:r>
          </a:p>
          <a:p>
            <a:pPr lvl="1"/>
            <a:r>
              <a:rPr lang="en-US" dirty="0">
                <a:solidFill>
                  <a:schemeClr val="accent1">
                    <a:lumMod val="50000"/>
                  </a:schemeClr>
                </a:solidFill>
              </a:rPr>
              <a:t>200 samples</a:t>
            </a:r>
          </a:p>
          <a:p>
            <a:pPr lvl="1"/>
            <a:r>
              <a:rPr lang="en-US" dirty="0">
                <a:solidFill>
                  <a:schemeClr val="accent1">
                    <a:lumMod val="50000"/>
                  </a:schemeClr>
                </a:solidFill>
              </a:rPr>
              <a:t>485,512 methylation loci</a:t>
            </a:r>
          </a:p>
          <a:p>
            <a:endParaRPr lang="en-US" sz="2400" dirty="0">
              <a:solidFill>
                <a:schemeClr val="accent1">
                  <a:lumMod val="50000"/>
                </a:schemeClr>
              </a:solidFill>
            </a:endParaRPr>
          </a:p>
          <a:p>
            <a:endParaRPr lang="en-US" sz="2400" dirty="0"/>
          </a:p>
        </p:txBody>
      </p:sp>
      <p:pic>
        <p:nvPicPr>
          <p:cNvPr id="6" name="Picture 2">
            <a:extLst>
              <a:ext uri="{FF2B5EF4-FFF2-40B4-BE49-F238E27FC236}">
                <a16:creationId xmlns:a16="http://schemas.microsoft.com/office/drawing/2014/main" id="{FC9241F5-8723-421C-B877-9631CF3E2D13}"/>
              </a:ext>
            </a:extLst>
          </p:cNvPr>
          <p:cNvPicPr>
            <a:picLocks noGrp="1" noChangeAspect="1" noChangeArrowheads="1"/>
          </p:cNvPicPr>
          <p:nvPr>
            <p:ph sz="half" idx="2"/>
          </p:nvPr>
        </p:nvPicPr>
        <p:blipFill rotWithShape="1">
          <a:blip r:embed="rId3" cstate="print"/>
          <a:srcRect b="31897"/>
          <a:stretch/>
        </p:blipFill>
        <p:spPr>
          <a:xfrm>
            <a:off x="7398331" y="1170297"/>
            <a:ext cx="4793669" cy="5687703"/>
          </a:xfrm>
        </p:spPr>
      </p:pic>
    </p:spTree>
    <p:extLst>
      <p:ext uri="{BB962C8B-B14F-4D97-AF65-F5344CB8AC3E}">
        <p14:creationId xmlns:p14="http://schemas.microsoft.com/office/powerpoint/2010/main" val="129065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09264" y="295223"/>
            <a:ext cx="8599428" cy="624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B1286FB9-01F0-27DE-3CFC-F51E64D2F437}"/>
              </a:ext>
            </a:extLst>
          </p:cNvPr>
          <p:cNvSpPr/>
          <p:nvPr/>
        </p:nvSpPr>
        <p:spPr>
          <a:xfrm>
            <a:off x="8360229" y="1384663"/>
            <a:ext cx="2133600" cy="2255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766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226"/>
            <a:ext cx="8534400" cy="922655"/>
          </a:xfrm>
        </p:spPr>
        <p:txBody>
          <a:bodyPr rtlCol="0">
            <a:normAutofit/>
          </a:bodyPr>
          <a:lstStyle/>
          <a:p>
            <a:pPr>
              <a:defRPr/>
            </a:pPr>
            <a:r>
              <a:rPr lang="en-US" b="1" dirty="0">
                <a:solidFill>
                  <a:schemeClr val="tx2"/>
                </a:solidFill>
              </a:rPr>
              <a:t>Epigenetics- EWAS</a:t>
            </a:r>
          </a:p>
        </p:txBody>
      </p:sp>
      <p:pic>
        <p:nvPicPr>
          <p:cNvPr id="7" name="Picture 6">
            <a:extLst>
              <a:ext uri="{FF2B5EF4-FFF2-40B4-BE49-F238E27FC236}">
                <a16:creationId xmlns:a16="http://schemas.microsoft.com/office/drawing/2014/main" id="{BA13EB78-2F33-D521-FA50-74616C2C6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944881"/>
            <a:ext cx="3178969" cy="3171825"/>
          </a:xfrm>
          <a:prstGeom prst="rect">
            <a:avLst/>
          </a:prstGeom>
        </p:spPr>
      </p:pic>
      <p:pic>
        <p:nvPicPr>
          <p:cNvPr id="8" name="Picture 7">
            <a:extLst>
              <a:ext uri="{FF2B5EF4-FFF2-40B4-BE49-F238E27FC236}">
                <a16:creationId xmlns:a16="http://schemas.microsoft.com/office/drawing/2014/main" id="{454E8535-9C2B-1389-4CB7-341C8A2F1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1" y="3632517"/>
            <a:ext cx="3178969" cy="3171825"/>
          </a:xfrm>
          <a:prstGeom prst="rect">
            <a:avLst/>
          </a:prstGeom>
        </p:spPr>
      </p:pic>
      <p:pic>
        <p:nvPicPr>
          <p:cNvPr id="9" name="Picture 8">
            <a:extLst>
              <a:ext uri="{FF2B5EF4-FFF2-40B4-BE49-F238E27FC236}">
                <a16:creationId xmlns:a16="http://schemas.microsoft.com/office/drawing/2014/main" id="{BF8E970E-44F0-11AB-6CB0-CF94505439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1" y="3632518"/>
            <a:ext cx="3178969" cy="3171825"/>
          </a:xfrm>
          <a:prstGeom prst="rect">
            <a:avLst/>
          </a:prstGeom>
        </p:spPr>
      </p:pic>
      <p:pic>
        <p:nvPicPr>
          <p:cNvPr id="5" name="Picture 4">
            <a:extLst>
              <a:ext uri="{FF2B5EF4-FFF2-40B4-BE49-F238E27FC236}">
                <a16:creationId xmlns:a16="http://schemas.microsoft.com/office/drawing/2014/main" id="{E6AC5848-C16E-D782-4ECD-53BAFF874E28}"/>
              </a:ext>
            </a:extLst>
          </p:cNvPr>
          <p:cNvPicPr>
            <a:picLocks noChangeAspect="1"/>
          </p:cNvPicPr>
          <p:nvPr/>
        </p:nvPicPr>
        <p:blipFill>
          <a:blip r:embed="rId6"/>
          <a:stretch>
            <a:fillRect/>
          </a:stretch>
        </p:blipFill>
        <p:spPr>
          <a:xfrm>
            <a:off x="5596515" y="721361"/>
            <a:ext cx="3944120" cy="3027680"/>
          </a:xfrm>
          <a:prstGeom prst="rect">
            <a:avLst/>
          </a:prstGeom>
        </p:spPr>
      </p:pic>
    </p:spTree>
    <p:extLst>
      <p:ext uri="{BB962C8B-B14F-4D97-AF65-F5344CB8AC3E}">
        <p14:creationId xmlns:p14="http://schemas.microsoft.com/office/powerpoint/2010/main" val="109839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81D102-57D8-4F48-BED2-4C2C02FA3B29}"/>
              </a:ext>
            </a:extLst>
          </p:cNvPr>
          <p:cNvPicPr>
            <a:picLocks noChangeAspect="1"/>
          </p:cNvPicPr>
          <p:nvPr/>
        </p:nvPicPr>
        <p:blipFill>
          <a:blip r:embed="rId2"/>
          <a:stretch>
            <a:fillRect/>
          </a:stretch>
        </p:blipFill>
        <p:spPr>
          <a:xfrm>
            <a:off x="-24244" y="0"/>
            <a:ext cx="9860971" cy="3269166"/>
          </a:xfrm>
          <a:prstGeom prst="rect">
            <a:avLst/>
          </a:prstGeom>
        </p:spPr>
      </p:pic>
      <p:pic>
        <p:nvPicPr>
          <p:cNvPr id="12" name="Picture 11">
            <a:extLst>
              <a:ext uri="{FF2B5EF4-FFF2-40B4-BE49-F238E27FC236}">
                <a16:creationId xmlns:a16="http://schemas.microsoft.com/office/drawing/2014/main" id="{9ED752AE-0E68-491A-8453-BEACB6B847E3}"/>
              </a:ext>
            </a:extLst>
          </p:cNvPr>
          <p:cNvPicPr>
            <a:picLocks noChangeAspect="1"/>
          </p:cNvPicPr>
          <p:nvPr/>
        </p:nvPicPr>
        <p:blipFill>
          <a:blip r:embed="rId3"/>
          <a:stretch>
            <a:fillRect/>
          </a:stretch>
        </p:blipFill>
        <p:spPr>
          <a:xfrm>
            <a:off x="3748403" y="3588834"/>
            <a:ext cx="8041219" cy="3269166"/>
          </a:xfrm>
          <a:prstGeom prst="rect">
            <a:avLst/>
          </a:prstGeom>
        </p:spPr>
      </p:pic>
    </p:spTree>
    <p:extLst>
      <p:ext uri="{BB962C8B-B14F-4D97-AF65-F5344CB8AC3E}">
        <p14:creationId xmlns:p14="http://schemas.microsoft.com/office/powerpoint/2010/main" val="2677751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04A8-6FBA-4A05-AF39-39B3313CB082}"/>
              </a:ext>
            </a:extLst>
          </p:cNvPr>
          <p:cNvSpPr>
            <a:spLocks noGrp="1"/>
          </p:cNvSpPr>
          <p:nvPr>
            <p:ph type="title"/>
          </p:nvPr>
        </p:nvSpPr>
        <p:spPr>
          <a:xfrm>
            <a:off x="1981200" y="108212"/>
            <a:ext cx="8229600" cy="833400"/>
          </a:xfrm>
        </p:spPr>
        <p:txBody>
          <a:bodyPr>
            <a:normAutofit/>
          </a:bodyPr>
          <a:lstStyle/>
          <a:p>
            <a:r>
              <a:rPr lang="en-US" b="1" dirty="0">
                <a:solidFill>
                  <a:schemeClr val="tx2"/>
                </a:solidFill>
              </a:rPr>
              <a:t>Beyond Traditional EWAS</a:t>
            </a:r>
          </a:p>
        </p:txBody>
      </p:sp>
      <p:pic>
        <p:nvPicPr>
          <p:cNvPr id="5" name="Content Placeholder 4">
            <a:extLst>
              <a:ext uri="{FF2B5EF4-FFF2-40B4-BE49-F238E27FC236}">
                <a16:creationId xmlns:a16="http://schemas.microsoft.com/office/drawing/2014/main" id="{E3479B49-509A-4FE0-874C-FB2566E5760D}"/>
              </a:ext>
            </a:extLst>
          </p:cNvPr>
          <p:cNvPicPr>
            <a:picLocks noGrp="1" noChangeAspect="1"/>
          </p:cNvPicPr>
          <p:nvPr>
            <p:ph idx="1"/>
          </p:nvPr>
        </p:nvPicPr>
        <p:blipFill rotWithShape="1">
          <a:blip r:embed="rId2"/>
          <a:srcRect l="14211" t="2080"/>
          <a:stretch/>
        </p:blipFill>
        <p:spPr>
          <a:xfrm>
            <a:off x="1981200" y="925158"/>
            <a:ext cx="7947213" cy="5668962"/>
          </a:xfrm>
        </p:spPr>
      </p:pic>
    </p:spTree>
    <p:extLst>
      <p:ext uri="{BB962C8B-B14F-4D97-AF65-F5344CB8AC3E}">
        <p14:creationId xmlns:p14="http://schemas.microsoft.com/office/powerpoint/2010/main" val="3800571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0E96FC-775B-633E-A606-1A7B8E332921}"/>
              </a:ext>
            </a:extLst>
          </p:cNvPr>
          <p:cNvGrpSpPr/>
          <p:nvPr/>
        </p:nvGrpSpPr>
        <p:grpSpPr>
          <a:xfrm>
            <a:off x="678873" y="277092"/>
            <a:ext cx="10764982" cy="5860472"/>
            <a:chOff x="0" y="21280"/>
            <a:chExt cx="4845685" cy="2469655"/>
          </a:xfrm>
        </p:grpSpPr>
        <p:pic>
          <p:nvPicPr>
            <p:cNvPr id="5" name="Picture 4">
              <a:extLst>
                <a:ext uri="{FF2B5EF4-FFF2-40B4-BE49-F238E27FC236}">
                  <a16:creationId xmlns:a16="http://schemas.microsoft.com/office/drawing/2014/main" id="{E3EEC182-3B98-D409-56E4-AFC2F48B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80"/>
              <a:ext cx="4845685" cy="2013585"/>
            </a:xfrm>
            <a:prstGeom prst="rect">
              <a:avLst/>
            </a:prstGeom>
          </p:spPr>
        </p:pic>
        <p:sp>
          <p:nvSpPr>
            <p:cNvPr id="6" name="Text Box 2">
              <a:extLst>
                <a:ext uri="{FF2B5EF4-FFF2-40B4-BE49-F238E27FC236}">
                  <a16:creationId xmlns:a16="http://schemas.microsoft.com/office/drawing/2014/main" id="{B71D9786-E180-E644-1E26-191B19562DD4}"/>
                </a:ext>
              </a:extLst>
            </p:cNvPr>
            <p:cNvSpPr txBox="1">
              <a:spLocks noChangeArrowheads="1"/>
            </p:cNvSpPr>
            <p:nvPr/>
          </p:nvSpPr>
          <p:spPr bwMode="auto">
            <a:xfrm>
              <a:off x="2670" y="1997694"/>
              <a:ext cx="4829810" cy="493241"/>
            </a:xfrm>
            <a:prstGeom prst="rect">
              <a:avLst/>
            </a:prstGeom>
            <a:noFill/>
            <a:ln w="9525">
              <a:noFill/>
              <a:miter lim="800000"/>
              <a:headEnd/>
              <a:tailEnd/>
            </a:ln>
          </p:spPr>
          <p:txBody>
            <a:bodyPr rot="0" vert="horz" wrap="square" lIns="0" tIns="0" rIns="0" bIns="0" anchor="t" anchorCtr="0">
              <a:noAutofit/>
            </a:bodyPr>
            <a:lstStyle/>
            <a:p>
              <a:pPr marL="0" marR="0" lvl="0" indent="0" algn="l" defTabSz="457200" rtl="0" eaLnBrk="1" fontAlgn="auto" latinLnBrk="0" hangingPunct="1">
                <a:lnSpc>
                  <a:spcPct val="115000"/>
                </a:lnSpc>
                <a:spcBef>
                  <a:spcPts val="300"/>
                </a:spcBef>
                <a:spcAft>
                  <a:spcPts val="100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Figure 1. The WHOCSD framework adapted for this project.</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BP = blood pressure. CHD = coronary heart disease. CRP = C-reactive protein. = cardiovascular disease and stroke. HPSA = health professional shortage area. SES = socioeconomic status.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7123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B6FF-69FC-55F8-2A53-E82E66AA83AF}"/>
              </a:ext>
            </a:extLst>
          </p:cNvPr>
          <p:cNvSpPr>
            <a:spLocks noGrp="1"/>
          </p:cNvSpPr>
          <p:nvPr>
            <p:ph type="title"/>
          </p:nvPr>
        </p:nvSpPr>
        <p:spPr>
          <a:xfrm>
            <a:off x="1849120" y="131447"/>
            <a:ext cx="8190230" cy="793114"/>
          </a:xfrm>
        </p:spPr>
        <p:txBody>
          <a:bodyPr/>
          <a:lstStyle/>
          <a:p>
            <a:r>
              <a:rPr lang="en-US" b="1" dirty="0">
                <a:solidFill>
                  <a:schemeClr val="tx2"/>
                </a:solidFill>
              </a:rPr>
              <a:t>Expanded</a:t>
            </a:r>
          </a:p>
        </p:txBody>
      </p:sp>
      <p:graphicFrame>
        <p:nvGraphicFramePr>
          <p:cNvPr id="7" name="Content Placeholder 6">
            <a:extLst>
              <a:ext uri="{FF2B5EF4-FFF2-40B4-BE49-F238E27FC236}">
                <a16:creationId xmlns:a16="http://schemas.microsoft.com/office/drawing/2014/main" id="{C409FA11-181A-5CD3-008A-8FF753F581CA}"/>
              </a:ext>
            </a:extLst>
          </p:cNvPr>
          <p:cNvGraphicFramePr>
            <a:graphicFrameLocks noGrp="1"/>
          </p:cNvGraphicFramePr>
          <p:nvPr>
            <p:ph idx="1"/>
            <p:extLst>
              <p:ext uri="{D42A27DB-BD31-4B8C-83A1-F6EECF244321}">
                <p14:modId xmlns:p14="http://schemas.microsoft.com/office/powerpoint/2010/main" val="3358945313"/>
              </p:ext>
            </p:extLst>
          </p:nvPr>
        </p:nvGraphicFramePr>
        <p:xfrm>
          <a:off x="1737360" y="1107440"/>
          <a:ext cx="8737600" cy="5547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028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0EF-E140-27C3-1F81-A893A2179F07}"/>
              </a:ext>
            </a:extLst>
          </p:cNvPr>
          <p:cNvSpPr>
            <a:spLocks noGrp="1"/>
          </p:cNvSpPr>
          <p:nvPr>
            <p:ph type="title"/>
          </p:nvPr>
        </p:nvSpPr>
        <p:spPr>
          <a:xfrm>
            <a:off x="268432" y="208597"/>
            <a:ext cx="7886700" cy="747367"/>
          </a:xfrm>
        </p:spPr>
        <p:txBody>
          <a:bodyPr/>
          <a:lstStyle/>
          <a:p>
            <a:r>
              <a:rPr lang="en-US" b="1" dirty="0">
                <a:solidFill>
                  <a:schemeClr val="accent1">
                    <a:lumMod val="50000"/>
                  </a:schemeClr>
                </a:solidFill>
              </a:rPr>
              <a:t>Summary</a:t>
            </a:r>
          </a:p>
        </p:txBody>
      </p:sp>
      <p:sp>
        <p:nvSpPr>
          <p:cNvPr id="3" name="Content Placeholder 2">
            <a:extLst>
              <a:ext uri="{FF2B5EF4-FFF2-40B4-BE49-F238E27FC236}">
                <a16:creationId xmlns:a16="http://schemas.microsoft.com/office/drawing/2014/main" id="{FDC0B7AF-CADD-010D-343D-081BE108E432}"/>
              </a:ext>
            </a:extLst>
          </p:cNvPr>
          <p:cNvSpPr>
            <a:spLocks noGrp="1"/>
          </p:cNvSpPr>
          <p:nvPr>
            <p:ph idx="1"/>
          </p:nvPr>
        </p:nvSpPr>
        <p:spPr>
          <a:xfrm>
            <a:off x="268432" y="955964"/>
            <a:ext cx="10986655" cy="5313680"/>
          </a:xfrm>
        </p:spPr>
        <p:txBody>
          <a:bodyPr>
            <a:normAutofit/>
          </a:bodyPr>
          <a:lstStyle/>
          <a:p>
            <a:r>
              <a:rPr lang="en-US" dirty="0">
                <a:solidFill>
                  <a:schemeClr val="accent1">
                    <a:lumMod val="50000"/>
                  </a:schemeClr>
                </a:solidFill>
              </a:rPr>
              <a:t>Health equity is a complex topic</a:t>
            </a:r>
          </a:p>
          <a:p>
            <a:pPr lvl="1"/>
            <a:r>
              <a:rPr lang="en-US" dirty="0">
                <a:solidFill>
                  <a:schemeClr val="accent1">
                    <a:lumMod val="50000"/>
                  </a:schemeClr>
                </a:solidFill>
              </a:rPr>
              <a:t>Need to design biomedical (genomics) research through a health equity lens</a:t>
            </a:r>
            <a:endParaRPr lang="en-US" dirty="0"/>
          </a:p>
        </p:txBody>
      </p:sp>
      <p:pic>
        <p:nvPicPr>
          <p:cNvPr id="4" name="Picture 3" descr="A table of research framework&#10;&#10;Description automatically generated">
            <a:extLst>
              <a:ext uri="{FF2B5EF4-FFF2-40B4-BE49-F238E27FC236}">
                <a16:creationId xmlns:a16="http://schemas.microsoft.com/office/drawing/2014/main" id="{E89FFE6F-7D15-39D4-1086-FAD43BA6E14D}"/>
              </a:ext>
            </a:extLst>
          </p:cNvPr>
          <p:cNvPicPr>
            <a:picLocks noChangeAspect="1"/>
          </p:cNvPicPr>
          <p:nvPr/>
        </p:nvPicPr>
        <p:blipFill rotWithShape="1">
          <a:blip r:embed="rId2">
            <a:extLst>
              <a:ext uri="{28A0092B-C50C-407E-A947-70E740481C1C}">
                <a14:useLocalDpi xmlns:a14="http://schemas.microsoft.com/office/drawing/2010/main" val="0"/>
              </a:ext>
            </a:extLst>
          </a:blip>
          <a:srcRect t="16765" b="8806"/>
          <a:stretch/>
        </p:blipFill>
        <p:spPr bwMode="auto">
          <a:xfrm>
            <a:off x="1191484" y="1737091"/>
            <a:ext cx="9282545" cy="51605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621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22CF-876E-48BB-982F-22348E3390E6}"/>
              </a:ext>
            </a:extLst>
          </p:cNvPr>
          <p:cNvSpPr>
            <a:spLocks noGrp="1"/>
          </p:cNvSpPr>
          <p:nvPr>
            <p:ph type="title"/>
          </p:nvPr>
        </p:nvSpPr>
        <p:spPr>
          <a:xfrm>
            <a:off x="1717040" y="93900"/>
            <a:ext cx="8757920" cy="935354"/>
          </a:xfrm>
        </p:spPr>
        <p:txBody>
          <a:bodyPr>
            <a:normAutofit/>
          </a:bodyPr>
          <a:lstStyle/>
          <a:p>
            <a:r>
              <a:rPr lang="en-US" b="1" dirty="0">
                <a:solidFill>
                  <a:schemeClr val="tx2"/>
                </a:solidFill>
              </a:rPr>
              <a:t>Health Disparities and Health Equity</a:t>
            </a:r>
          </a:p>
        </p:txBody>
      </p:sp>
      <p:sp>
        <p:nvSpPr>
          <p:cNvPr id="3" name="Content Placeholder 2">
            <a:extLst>
              <a:ext uri="{FF2B5EF4-FFF2-40B4-BE49-F238E27FC236}">
                <a16:creationId xmlns:a16="http://schemas.microsoft.com/office/drawing/2014/main" id="{1C631A55-F05E-4FDF-B7CE-A04DFAC78F9C}"/>
              </a:ext>
            </a:extLst>
          </p:cNvPr>
          <p:cNvSpPr>
            <a:spLocks noGrp="1"/>
          </p:cNvSpPr>
          <p:nvPr>
            <p:ph idx="1"/>
          </p:nvPr>
        </p:nvSpPr>
        <p:spPr>
          <a:xfrm>
            <a:off x="208345" y="1132841"/>
            <a:ext cx="11539960" cy="5049518"/>
          </a:xfrm>
        </p:spPr>
        <p:txBody>
          <a:bodyPr>
            <a:normAutofit/>
          </a:bodyPr>
          <a:lstStyle/>
          <a:p>
            <a:pPr algn="just"/>
            <a:r>
              <a:rPr lang="en-US" altLang="en-US" b="1" dirty="0">
                <a:solidFill>
                  <a:schemeClr val="tx2"/>
                </a:solidFill>
              </a:rPr>
              <a:t>Health Disparities</a:t>
            </a:r>
            <a:r>
              <a:rPr lang="en-US" altLang="en-US" dirty="0">
                <a:solidFill>
                  <a:schemeClr val="tx2"/>
                </a:solidFill>
              </a:rPr>
              <a:t>- The disproportionate burden (differences) of disease (and death) by race/ethnicity, gender, age, geographical region, socioeconomic status (SES), etc. </a:t>
            </a:r>
          </a:p>
          <a:p>
            <a:pPr lvl="2"/>
            <a:r>
              <a:rPr lang="en-US" altLang="en-US" dirty="0">
                <a:solidFill>
                  <a:schemeClr val="tx2"/>
                </a:solidFill>
              </a:rPr>
              <a:t>Incidence, prevalence, mortality, and disease burden</a:t>
            </a:r>
          </a:p>
          <a:p>
            <a:pPr marL="914400" lvl="2" indent="0">
              <a:buNone/>
            </a:pPr>
            <a:endParaRPr lang="en-US" altLang="en-US" sz="1200" dirty="0">
              <a:solidFill>
                <a:schemeClr val="tx2"/>
              </a:solidFill>
            </a:endParaRPr>
          </a:p>
          <a:p>
            <a:pPr algn="just"/>
            <a:r>
              <a:rPr lang="en-US" dirty="0">
                <a:solidFill>
                  <a:schemeClr val="tx2"/>
                </a:solidFill>
              </a:rPr>
              <a:t>Health </a:t>
            </a:r>
            <a:r>
              <a:rPr lang="en-US" b="1" u="sng" dirty="0">
                <a:solidFill>
                  <a:schemeClr val="tx2"/>
                </a:solidFill>
              </a:rPr>
              <a:t>equity</a:t>
            </a:r>
            <a:r>
              <a:rPr lang="en-US" dirty="0">
                <a:solidFill>
                  <a:schemeClr val="tx2"/>
                </a:solidFill>
              </a:rPr>
              <a:t>- every person has the opportunity to “attain his or her full health potential” and no one is disadvantaged from achieving this potential because of </a:t>
            </a:r>
            <a:r>
              <a:rPr lang="en-US" b="1" u="sng" dirty="0">
                <a:solidFill>
                  <a:schemeClr val="tx2"/>
                </a:solidFill>
              </a:rPr>
              <a:t>socially determined circumstances</a:t>
            </a:r>
          </a:p>
        </p:txBody>
      </p:sp>
      <p:pic>
        <p:nvPicPr>
          <p:cNvPr id="6" name="Picture 5">
            <a:extLst>
              <a:ext uri="{FF2B5EF4-FFF2-40B4-BE49-F238E27FC236}">
                <a16:creationId xmlns:a16="http://schemas.microsoft.com/office/drawing/2014/main" id="{C9DD506E-B1BD-9F54-E31A-115F4FB4B64A}"/>
              </a:ext>
            </a:extLst>
          </p:cNvPr>
          <p:cNvPicPr>
            <a:picLocks noChangeAspect="1"/>
          </p:cNvPicPr>
          <p:nvPr/>
        </p:nvPicPr>
        <p:blipFill rotWithShape="1">
          <a:blip r:embed="rId2"/>
          <a:srcRect l="12946"/>
          <a:stretch/>
        </p:blipFill>
        <p:spPr>
          <a:xfrm>
            <a:off x="8945865" y="3940406"/>
            <a:ext cx="3246135" cy="2823694"/>
          </a:xfrm>
          <a:prstGeom prst="rect">
            <a:avLst/>
          </a:prstGeom>
        </p:spPr>
      </p:pic>
    </p:spTree>
    <p:extLst>
      <p:ext uri="{BB962C8B-B14F-4D97-AF65-F5344CB8AC3E}">
        <p14:creationId xmlns:p14="http://schemas.microsoft.com/office/powerpoint/2010/main" val="135865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6FCF3CB-3BFC-FF55-3174-3E7E3C88CA10}"/>
              </a:ext>
            </a:extLst>
          </p:cNvPr>
          <p:cNvSpPr txBox="1">
            <a:spLocks/>
          </p:cNvSpPr>
          <p:nvPr/>
        </p:nvSpPr>
        <p:spPr>
          <a:xfrm>
            <a:off x="838200" y="1084797"/>
            <a:ext cx="10896599" cy="4983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Helvetica Neue"/>
              </a:rPr>
              <a:t>Funding Opportunities</a:t>
            </a:r>
          </a:p>
          <a:p>
            <a:r>
              <a:rPr lang="en-US" dirty="0">
                <a:solidFill>
                  <a:srgbClr val="993366"/>
                </a:solidFill>
                <a:latin typeface="Helvetica Neue"/>
              </a:rPr>
              <a:t>Investigator-Initiated Research in Genomics and Health Equity (R01) </a:t>
            </a:r>
            <a:r>
              <a:rPr lang="en-US" dirty="0">
                <a:latin typeface="Helvetica Neue"/>
              </a:rPr>
              <a:t>RFA-HG-23-017</a:t>
            </a:r>
          </a:p>
          <a:p>
            <a:r>
              <a:rPr lang="en-US" dirty="0">
                <a:solidFill>
                  <a:srgbClr val="993366"/>
                </a:solidFill>
                <a:latin typeface="Helvetica Neue"/>
              </a:rPr>
              <a:t>Transformative Research to Address Health Disparities and Advance Health Equity (U01) </a:t>
            </a:r>
            <a:r>
              <a:rPr lang="en-US" dirty="0">
                <a:latin typeface="Helvetica Neue"/>
              </a:rPr>
              <a:t>RFA-NR-24-004</a:t>
            </a:r>
          </a:p>
          <a:p>
            <a:r>
              <a:rPr lang="en-US" dirty="0">
                <a:solidFill>
                  <a:srgbClr val="993366"/>
                </a:solidFill>
                <a:latin typeface="Helvetica Neue"/>
              </a:rPr>
              <a:t>Community-Engaged Health Equity Research in Neuroscience Initiative (R01 </a:t>
            </a:r>
            <a:r>
              <a:rPr lang="en-US" dirty="0">
                <a:latin typeface="Helvetica Neue"/>
              </a:rPr>
              <a:t>RFA-NS-24-006 </a:t>
            </a:r>
            <a:r>
              <a:rPr lang="en-US" dirty="0">
                <a:solidFill>
                  <a:srgbClr val="993366"/>
                </a:solidFill>
                <a:latin typeface="Helvetica Neue"/>
              </a:rPr>
              <a:t>or R34 </a:t>
            </a:r>
            <a:r>
              <a:rPr lang="en-US" dirty="0">
                <a:latin typeface="Helvetica Neue"/>
              </a:rPr>
              <a:t>RFA-NS-24-007</a:t>
            </a:r>
            <a:r>
              <a:rPr lang="en-US" dirty="0">
                <a:solidFill>
                  <a:srgbClr val="993366"/>
                </a:solidFill>
                <a:latin typeface="Helvetica Neue"/>
              </a:rPr>
              <a:t>)</a:t>
            </a:r>
            <a:endParaRPr lang="en-US" dirty="0"/>
          </a:p>
        </p:txBody>
      </p:sp>
    </p:spTree>
    <p:extLst>
      <p:ext uri="{BB962C8B-B14F-4D97-AF65-F5344CB8AC3E}">
        <p14:creationId xmlns:p14="http://schemas.microsoft.com/office/powerpoint/2010/main" val="811529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192901" y="0"/>
            <a:ext cx="5524500" cy="914400"/>
          </a:xfrm>
        </p:spPr>
        <p:txBody>
          <a:bodyPr/>
          <a:lstStyle/>
          <a:p>
            <a:r>
              <a:rPr lang="en-US" b="1" dirty="0"/>
              <a:t>Acknowledgements</a:t>
            </a:r>
          </a:p>
        </p:txBody>
      </p:sp>
      <p:sp>
        <p:nvSpPr>
          <p:cNvPr id="471043" name="Rectangle 3"/>
          <p:cNvSpPr>
            <a:spLocks noGrp="1" noChangeArrowheads="1"/>
          </p:cNvSpPr>
          <p:nvPr>
            <p:ph type="body" sz="half" idx="1"/>
          </p:nvPr>
        </p:nvSpPr>
        <p:spPr>
          <a:xfrm>
            <a:off x="4724916" y="733714"/>
            <a:ext cx="3806039" cy="5932487"/>
          </a:xfrm>
        </p:spPr>
        <p:txBody>
          <a:bodyPr>
            <a:normAutofit fontScale="92500" lnSpcReduction="20000"/>
          </a:bodyPr>
          <a:lstStyle/>
          <a:p>
            <a:pPr marL="228600" indent="-228600" algn="ctr">
              <a:lnSpc>
                <a:spcPct val="80000"/>
              </a:lnSpc>
              <a:buNone/>
            </a:pPr>
            <a:endParaRPr lang="en-US" sz="1200" u="sng" dirty="0"/>
          </a:p>
          <a:p>
            <a:pPr marL="228600" indent="-228600" algn="ctr">
              <a:lnSpc>
                <a:spcPct val="80000"/>
              </a:lnSpc>
              <a:buNone/>
            </a:pPr>
            <a:r>
              <a:rPr lang="en-US" sz="1200" u="sng" dirty="0"/>
              <a:t>University of Vermont</a:t>
            </a:r>
          </a:p>
          <a:p>
            <a:pPr marL="228600" indent="-228600" algn="ctr">
              <a:lnSpc>
                <a:spcPct val="80000"/>
              </a:lnSpc>
              <a:buNone/>
            </a:pPr>
            <a:r>
              <a:rPr lang="en-US" sz="1200" i="1" dirty="0"/>
              <a:t>Depts Medicine and Pathology</a:t>
            </a:r>
          </a:p>
          <a:p>
            <a:pPr marL="228600" indent="-228600" algn="ctr">
              <a:lnSpc>
                <a:spcPct val="80000"/>
              </a:lnSpc>
              <a:buNone/>
            </a:pPr>
            <a:r>
              <a:rPr lang="en-US" sz="1200" dirty="0"/>
              <a:t>Mary Cushman, M.D., M.Sc.</a:t>
            </a:r>
          </a:p>
          <a:p>
            <a:pPr algn="ctr">
              <a:lnSpc>
                <a:spcPct val="80000"/>
              </a:lnSpc>
              <a:buFontTx/>
              <a:buNone/>
              <a:defRPr/>
            </a:pPr>
            <a:endParaRPr lang="en-US" sz="1200" b="1" dirty="0"/>
          </a:p>
          <a:p>
            <a:pPr algn="ctr">
              <a:lnSpc>
                <a:spcPct val="80000"/>
              </a:lnSpc>
              <a:buFontTx/>
              <a:buNone/>
              <a:defRPr/>
            </a:pPr>
            <a:r>
              <a:rPr lang="en-US" sz="1200" u="sng" dirty="0"/>
              <a:t>Wake Forest University School of Medicine</a:t>
            </a:r>
          </a:p>
          <a:p>
            <a:pPr algn="ctr">
              <a:lnSpc>
                <a:spcPct val="80000"/>
              </a:lnSpc>
              <a:buFontTx/>
              <a:buNone/>
              <a:defRPr/>
            </a:pPr>
            <a:r>
              <a:rPr lang="en-US" sz="1200" dirty="0"/>
              <a:t>Jasmin Divers, Ph.D.</a:t>
            </a:r>
          </a:p>
          <a:p>
            <a:pPr algn="ctr">
              <a:lnSpc>
                <a:spcPct val="80000"/>
              </a:lnSpc>
              <a:buFontTx/>
              <a:buNone/>
              <a:defRPr/>
            </a:pPr>
            <a:r>
              <a:rPr lang="en-US" sz="1200" dirty="0"/>
              <a:t>Fang-Chi Hsu, Ph.D. </a:t>
            </a:r>
          </a:p>
          <a:p>
            <a:pPr algn="ctr">
              <a:lnSpc>
                <a:spcPct val="80000"/>
              </a:lnSpc>
              <a:buNone/>
              <a:defRPr/>
            </a:pPr>
            <a:r>
              <a:rPr lang="en-US" sz="1200" dirty="0" err="1"/>
              <a:t>Lingyi</a:t>
            </a:r>
            <a:r>
              <a:rPr lang="en-US" sz="1200" dirty="0"/>
              <a:t> Lu, M.S.</a:t>
            </a:r>
          </a:p>
          <a:p>
            <a:pPr algn="ctr">
              <a:lnSpc>
                <a:spcPct val="80000"/>
              </a:lnSpc>
              <a:buFontTx/>
              <a:buNone/>
              <a:defRPr/>
            </a:pPr>
            <a:r>
              <a:rPr lang="en-US" sz="1200" dirty="0"/>
              <a:t>Deepak Palakshappa, M.D., MSHP</a:t>
            </a:r>
          </a:p>
          <a:p>
            <a:pPr algn="ctr">
              <a:lnSpc>
                <a:spcPct val="80000"/>
              </a:lnSpc>
              <a:buNone/>
              <a:defRPr/>
            </a:pPr>
            <a:r>
              <a:rPr lang="en-US" sz="1200" dirty="0"/>
              <a:t>James Toole, M.D.</a:t>
            </a:r>
          </a:p>
          <a:p>
            <a:pPr algn="ctr">
              <a:lnSpc>
                <a:spcPct val="80000"/>
              </a:lnSpc>
              <a:buFontTx/>
              <a:buNone/>
              <a:defRPr/>
            </a:pPr>
            <a:endParaRPr lang="en-US" sz="1200" dirty="0"/>
          </a:p>
          <a:p>
            <a:pPr algn="ctr">
              <a:lnSpc>
                <a:spcPct val="80000"/>
              </a:lnSpc>
              <a:buFontTx/>
              <a:buNone/>
              <a:defRPr/>
            </a:pPr>
            <a:endParaRPr lang="en-US" sz="1200" dirty="0"/>
          </a:p>
          <a:p>
            <a:pPr algn="ctr">
              <a:lnSpc>
                <a:spcPct val="80000"/>
              </a:lnSpc>
              <a:buFontTx/>
              <a:buNone/>
              <a:defRPr/>
            </a:pPr>
            <a:r>
              <a:rPr lang="en-US" sz="1200" u="sng" dirty="0"/>
              <a:t>East Carolina University</a:t>
            </a:r>
            <a:r>
              <a:rPr lang="en-US" sz="1200" dirty="0"/>
              <a:t>	</a:t>
            </a:r>
          </a:p>
          <a:p>
            <a:pPr algn="ctr">
              <a:lnSpc>
                <a:spcPct val="80000"/>
              </a:lnSpc>
              <a:buFontTx/>
              <a:buNone/>
              <a:defRPr/>
            </a:pPr>
            <a:r>
              <a:rPr lang="en-US" sz="1200" dirty="0"/>
              <a:t>Michael Brewer, Ph.D.</a:t>
            </a:r>
          </a:p>
          <a:p>
            <a:pPr algn="ctr">
              <a:lnSpc>
                <a:spcPct val="80000"/>
              </a:lnSpc>
              <a:buFontTx/>
              <a:buNone/>
              <a:defRPr/>
            </a:pPr>
            <a:r>
              <a:rPr lang="en-US" sz="1200" dirty="0"/>
              <a:t>Kyle Summers, Ph.D.</a:t>
            </a:r>
          </a:p>
          <a:p>
            <a:pPr algn="ctr">
              <a:lnSpc>
                <a:spcPct val="80000"/>
              </a:lnSpc>
              <a:buFontTx/>
              <a:buNone/>
              <a:defRPr/>
            </a:pPr>
            <a:r>
              <a:rPr lang="en-US" sz="1200" dirty="0"/>
              <a:t>Toyin Babatunde, Ph.D.</a:t>
            </a:r>
          </a:p>
          <a:p>
            <a:pPr algn="ctr">
              <a:lnSpc>
                <a:spcPct val="80000"/>
              </a:lnSpc>
              <a:buFontTx/>
              <a:buNone/>
              <a:defRPr/>
            </a:pPr>
            <a:r>
              <a:rPr lang="en-US" sz="1200" dirty="0"/>
              <a:t>Patrick Horn, Ph.D.	</a:t>
            </a:r>
          </a:p>
          <a:p>
            <a:pPr algn="ctr">
              <a:lnSpc>
                <a:spcPct val="80000"/>
              </a:lnSpc>
              <a:buFontTx/>
              <a:buNone/>
              <a:defRPr/>
            </a:pPr>
            <a:r>
              <a:rPr lang="en-US" sz="1200" dirty="0"/>
              <a:t>Nicole Davis Armstrong, Ph.D.</a:t>
            </a:r>
          </a:p>
          <a:p>
            <a:pPr algn="ctr">
              <a:lnSpc>
                <a:spcPct val="80000"/>
              </a:lnSpc>
              <a:buFontTx/>
              <a:buNone/>
              <a:defRPr/>
            </a:pPr>
            <a:r>
              <a:rPr lang="en-US" sz="1200" dirty="0"/>
              <a:t>Keeden Hopkin</a:t>
            </a:r>
          </a:p>
          <a:p>
            <a:pPr algn="ctr">
              <a:lnSpc>
                <a:spcPct val="80000"/>
              </a:lnSpc>
              <a:buFontTx/>
              <a:buNone/>
              <a:defRPr/>
            </a:pPr>
            <a:r>
              <a:rPr lang="en-US" sz="1200" dirty="0"/>
              <a:t>Jessica Kennedy</a:t>
            </a:r>
          </a:p>
          <a:p>
            <a:pPr algn="ctr">
              <a:lnSpc>
                <a:spcPct val="80000"/>
              </a:lnSpc>
              <a:buFontTx/>
              <a:buNone/>
              <a:defRPr/>
            </a:pPr>
            <a:r>
              <a:rPr lang="en-US" sz="1200" dirty="0"/>
              <a:t>Mitchell Williams</a:t>
            </a:r>
          </a:p>
          <a:p>
            <a:pPr algn="ctr">
              <a:lnSpc>
                <a:spcPct val="80000"/>
              </a:lnSpc>
              <a:buFontTx/>
              <a:buNone/>
              <a:defRPr/>
            </a:pPr>
            <a:r>
              <a:rPr lang="en-US" sz="1200" dirty="0"/>
              <a:t>Dalon Paredes</a:t>
            </a:r>
          </a:p>
          <a:p>
            <a:pPr algn="ctr">
              <a:lnSpc>
                <a:spcPct val="80000"/>
              </a:lnSpc>
              <a:buFontTx/>
              <a:buNone/>
              <a:defRPr/>
            </a:pPr>
            <a:r>
              <a:rPr lang="en-US" sz="1200" dirty="0"/>
              <a:t>Dunya Safa</a:t>
            </a:r>
          </a:p>
          <a:p>
            <a:pPr algn="ctr">
              <a:lnSpc>
                <a:spcPct val="80000"/>
              </a:lnSpc>
              <a:buFontTx/>
              <a:buNone/>
              <a:defRPr/>
            </a:pPr>
            <a:r>
              <a:rPr lang="en-US" sz="1200" dirty="0"/>
              <a:t>Catherine Darcey</a:t>
            </a:r>
          </a:p>
          <a:p>
            <a:pPr algn="ctr">
              <a:lnSpc>
                <a:spcPct val="80000"/>
              </a:lnSpc>
              <a:buFontTx/>
              <a:buNone/>
              <a:defRPr/>
            </a:pPr>
            <a:r>
              <a:rPr lang="en-US" sz="1200" dirty="0"/>
              <a:t>Kelsey Spragley</a:t>
            </a:r>
          </a:p>
          <a:p>
            <a:pPr algn="ctr">
              <a:lnSpc>
                <a:spcPct val="80000"/>
              </a:lnSpc>
              <a:buFontTx/>
              <a:buNone/>
              <a:defRPr/>
            </a:pPr>
            <a:r>
              <a:rPr lang="en-US" sz="1200" dirty="0"/>
              <a:t>Nicole Mitchell</a:t>
            </a:r>
          </a:p>
          <a:p>
            <a:pPr algn="ctr">
              <a:lnSpc>
                <a:spcPct val="80000"/>
              </a:lnSpc>
              <a:buFontTx/>
              <a:buNone/>
              <a:defRPr/>
            </a:pPr>
            <a:r>
              <a:rPr lang="en-US" sz="1200" dirty="0"/>
              <a:t>Josie Salisbury</a:t>
            </a:r>
          </a:p>
          <a:p>
            <a:pPr algn="ctr">
              <a:lnSpc>
                <a:spcPct val="80000"/>
              </a:lnSpc>
              <a:buFontTx/>
              <a:buNone/>
              <a:defRPr/>
            </a:pPr>
            <a:r>
              <a:rPr lang="en-US" sz="1200" dirty="0"/>
              <a:t>Mariama Ibrahim</a:t>
            </a:r>
          </a:p>
          <a:p>
            <a:pPr algn="ctr">
              <a:lnSpc>
                <a:spcPct val="80000"/>
              </a:lnSpc>
              <a:buFontTx/>
              <a:buNone/>
              <a:defRPr/>
            </a:pPr>
            <a:r>
              <a:rPr lang="en-US" sz="1200" dirty="0"/>
              <a:t>Hannah Turner</a:t>
            </a:r>
          </a:p>
          <a:p>
            <a:pPr algn="ctr">
              <a:lnSpc>
                <a:spcPct val="80000"/>
              </a:lnSpc>
              <a:buFontTx/>
              <a:buNone/>
              <a:defRPr/>
            </a:pPr>
            <a:endParaRPr lang="en-US" sz="1200" dirty="0"/>
          </a:p>
          <a:p>
            <a:pPr marL="228600" indent="-228600" algn="ctr">
              <a:lnSpc>
                <a:spcPct val="80000"/>
              </a:lnSpc>
              <a:buNone/>
              <a:defRPr/>
            </a:pPr>
            <a:r>
              <a:rPr lang="en-US" sz="1200" u="sng" dirty="0"/>
              <a:t>Children’s Hospital of Philadelphia</a:t>
            </a:r>
          </a:p>
          <a:p>
            <a:pPr marL="228600" indent="-228600" algn="ctr">
              <a:lnSpc>
                <a:spcPct val="80000"/>
              </a:lnSpc>
              <a:buNone/>
              <a:defRPr/>
            </a:pPr>
            <a:r>
              <a:rPr lang="en-US" sz="1200" u="sng" dirty="0"/>
              <a:t>CIDR</a:t>
            </a:r>
          </a:p>
          <a:p>
            <a:pPr marL="228600" indent="-228600" algn="ctr">
              <a:lnSpc>
                <a:spcPct val="80000"/>
              </a:lnSpc>
              <a:buNone/>
              <a:defRPr/>
            </a:pPr>
            <a:r>
              <a:rPr lang="en-US" sz="1200" u="sng" dirty="0"/>
              <a:t>Illumina, Inc.</a:t>
            </a:r>
          </a:p>
          <a:p>
            <a:pPr marL="228600" indent="-228600" algn="ctr">
              <a:lnSpc>
                <a:spcPct val="80000"/>
              </a:lnSpc>
              <a:buNone/>
              <a:defRPr/>
            </a:pPr>
            <a:r>
              <a:rPr lang="en-US" sz="1200" u="sng" dirty="0"/>
              <a:t>Affymetrix, Inc.</a:t>
            </a:r>
          </a:p>
          <a:p>
            <a:pPr marL="228600" indent="-228600" algn="ctr">
              <a:lnSpc>
                <a:spcPct val="80000"/>
              </a:lnSpc>
              <a:buNone/>
              <a:defRPr/>
            </a:pPr>
            <a:endParaRPr lang="en-US" sz="1200" b="1" dirty="0"/>
          </a:p>
          <a:p>
            <a:pPr marL="228600" indent="-228600" algn="ctr">
              <a:lnSpc>
                <a:spcPct val="80000"/>
              </a:lnSpc>
              <a:buNone/>
              <a:defRPr/>
            </a:pPr>
            <a:endParaRPr lang="en-US" sz="1200" b="1" dirty="0"/>
          </a:p>
          <a:p>
            <a:pPr marL="228600" indent="-228600" algn="ctr">
              <a:lnSpc>
                <a:spcPct val="80000"/>
              </a:lnSpc>
              <a:buNone/>
              <a:defRPr/>
            </a:pPr>
            <a:r>
              <a:rPr lang="en-US" sz="1200" b="1" dirty="0"/>
              <a:t>Project SuGAR, COBRE, SLEIGH, REGARDS, CIMS, and VISP (GARNET) participants and study staff</a:t>
            </a:r>
          </a:p>
          <a:p>
            <a:pPr marL="228600" indent="-228600" algn="ctr">
              <a:lnSpc>
                <a:spcPct val="80000"/>
              </a:lnSpc>
              <a:buNone/>
              <a:defRPr/>
            </a:pPr>
            <a:r>
              <a:rPr lang="en-US" sz="1200" b="1" dirty="0"/>
              <a:t>Sea Island Families Project Citizen Advisory Committee</a:t>
            </a:r>
          </a:p>
          <a:p>
            <a:pPr marL="228600" indent="-228600">
              <a:lnSpc>
                <a:spcPct val="80000"/>
              </a:lnSpc>
              <a:buNone/>
            </a:pPr>
            <a:endParaRPr lang="en-US" sz="1200" b="1" dirty="0"/>
          </a:p>
          <a:p>
            <a:pPr marL="228600" indent="-228600">
              <a:lnSpc>
                <a:spcPct val="80000"/>
              </a:lnSpc>
              <a:buNone/>
            </a:pPr>
            <a:endParaRPr lang="en-US" sz="1200" b="1" dirty="0"/>
          </a:p>
          <a:p>
            <a:pPr marL="228600" indent="-228600">
              <a:lnSpc>
                <a:spcPct val="80000"/>
              </a:lnSpc>
              <a:buNone/>
            </a:pPr>
            <a:endParaRPr lang="en-US" altLang="ja-JP" sz="1200" dirty="0"/>
          </a:p>
          <a:p>
            <a:pPr marL="228600" indent="-228600">
              <a:lnSpc>
                <a:spcPct val="80000"/>
              </a:lnSpc>
              <a:buNone/>
            </a:pPr>
            <a:endParaRPr lang="en-US" altLang="ja-JP" sz="1200" dirty="0"/>
          </a:p>
          <a:p>
            <a:pPr marL="228600" indent="-228600">
              <a:lnSpc>
                <a:spcPct val="80000"/>
              </a:lnSpc>
              <a:buNone/>
            </a:pPr>
            <a:endParaRPr lang="en-US" altLang="ja-JP" sz="1200" dirty="0"/>
          </a:p>
          <a:p>
            <a:pPr marL="228600" indent="-228600">
              <a:lnSpc>
                <a:spcPct val="80000"/>
              </a:lnSpc>
              <a:buNone/>
            </a:pPr>
            <a:endParaRPr lang="en-US" sz="1200" dirty="0"/>
          </a:p>
          <a:p>
            <a:pPr>
              <a:lnSpc>
                <a:spcPct val="80000"/>
              </a:lnSpc>
              <a:buFontTx/>
              <a:buNone/>
              <a:defRPr/>
            </a:pPr>
            <a:endParaRPr lang="en-US" sz="1200" b="1" dirty="0">
              <a:latin typeface="Arial" pitchFamily="34" charset="0"/>
            </a:endParaRPr>
          </a:p>
        </p:txBody>
      </p:sp>
      <p:sp>
        <p:nvSpPr>
          <p:cNvPr id="58372" name="Rectangle 4"/>
          <p:cNvSpPr>
            <a:spLocks noGrp="1" noChangeArrowheads="1"/>
          </p:cNvSpPr>
          <p:nvPr>
            <p:ph type="body" sz="half" idx="2"/>
          </p:nvPr>
        </p:nvSpPr>
        <p:spPr>
          <a:xfrm>
            <a:off x="1905001" y="909638"/>
            <a:ext cx="3025391" cy="5575874"/>
          </a:xfrm>
        </p:spPr>
        <p:txBody>
          <a:bodyPr>
            <a:normAutofit fontScale="85000" lnSpcReduction="20000"/>
          </a:bodyPr>
          <a:lstStyle/>
          <a:p>
            <a:pPr marL="228600" indent="-228600" algn="ctr">
              <a:lnSpc>
                <a:spcPct val="80000"/>
              </a:lnSpc>
              <a:buNone/>
            </a:pPr>
            <a:r>
              <a:rPr lang="en-US" sz="1200" u="sng" dirty="0"/>
              <a:t>University of Virginia</a:t>
            </a:r>
            <a:endParaRPr lang="en-US" sz="1200" i="1" dirty="0"/>
          </a:p>
          <a:p>
            <a:pPr marL="228600" indent="-228600" algn="ctr">
              <a:lnSpc>
                <a:spcPct val="80000"/>
              </a:lnSpc>
              <a:buNone/>
            </a:pPr>
            <a:r>
              <a:rPr lang="en-US" sz="1200" dirty="0"/>
              <a:t>Chad Aldridge, PT, DPT, MS-CR, NCS</a:t>
            </a:r>
          </a:p>
          <a:p>
            <a:pPr marL="228600" indent="-228600" algn="ctr">
              <a:lnSpc>
                <a:spcPct val="80000"/>
              </a:lnSpc>
              <a:buNone/>
            </a:pPr>
            <a:r>
              <a:rPr lang="en-US" sz="1200" dirty="0"/>
              <a:t>Cheryl Bryan</a:t>
            </a:r>
          </a:p>
          <a:p>
            <a:pPr marL="228600" indent="-228600" algn="ctr">
              <a:lnSpc>
                <a:spcPct val="80000"/>
              </a:lnSpc>
              <a:buNone/>
            </a:pPr>
            <a:r>
              <a:rPr lang="en-US" sz="1200" dirty="0"/>
              <a:t>Paul Campolieto</a:t>
            </a:r>
          </a:p>
          <a:p>
            <a:pPr marL="228600" indent="-228600" algn="ctr">
              <a:lnSpc>
                <a:spcPct val="80000"/>
              </a:lnSpc>
              <a:buNone/>
            </a:pPr>
            <a:r>
              <a:rPr lang="en-US" sz="1200" dirty="0"/>
              <a:t>Fang Chen, Ph.D.</a:t>
            </a:r>
          </a:p>
          <a:p>
            <a:pPr marL="228600" indent="-228600" algn="ctr">
              <a:lnSpc>
                <a:spcPct val="80000"/>
              </a:lnSpc>
              <a:buNone/>
            </a:pPr>
            <a:r>
              <a:rPr lang="en-US" sz="1200" dirty="0"/>
              <a:t>Wei-Min Chen, Ph.D.</a:t>
            </a:r>
          </a:p>
          <a:p>
            <a:pPr marL="228600" indent="-228600" algn="ctr">
              <a:lnSpc>
                <a:spcPct val="80000"/>
              </a:lnSpc>
              <a:buNone/>
            </a:pPr>
            <a:r>
              <a:rPr lang="en-US" sz="1200" dirty="0"/>
              <a:t>Rahwa Ghiorghis (MSSRP)</a:t>
            </a:r>
          </a:p>
          <a:p>
            <a:pPr marL="228600" indent="-228600" algn="ctr">
              <a:lnSpc>
                <a:spcPct val="80000"/>
              </a:lnSpc>
              <a:buNone/>
            </a:pPr>
            <a:r>
              <a:rPr lang="en-US" sz="1200" dirty="0" err="1"/>
              <a:t>Xuanlin</a:t>
            </a:r>
            <a:r>
              <a:rPr lang="en-US" sz="1200" dirty="0"/>
              <a:t> Hou, M.S.</a:t>
            </a:r>
          </a:p>
          <a:p>
            <a:pPr marL="228600" indent="-228600" algn="ctr">
              <a:lnSpc>
                <a:spcPct val="80000"/>
              </a:lnSpc>
              <a:buNone/>
            </a:pPr>
            <a:r>
              <a:rPr lang="en-US" sz="1200" dirty="0"/>
              <a:t>Yiqi Huang</a:t>
            </a:r>
          </a:p>
          <a:p>
            <a:pPr marL="228600" indent="-228600" algn="ctr">
              <a:lnSpc>
                <a:spcPct val="80000"/>
              </a:lnSpc>
              <a:buNone/>
            </a:pPr>
            <a:r>
              <a:rPr lang="en-US" sz="1200" dirty="0"/>
              <a:t>Michele Sale, Ph.D.</a:t>
            </a:r>
          </a:p>
          <a:p>
            <a:pPr marL="228600" indent="-228600" algn="ctr">
              <a:lnSpc>
                <a:spcPct val="80000"/>
              </a:lnSpc>
              <a:buNone/>
            </a:pPr>
            <a:r>
              <a:rPr lang="en-US" sz="1200" dirty="0"/>
              <a:t>Joe Mychaleckyj, D.Phil.</a:t>
            </a:r>
          </a:p>
          <a:p>
            <a:pPr marL="228600" indent="-228600" algn="ctr">
              <a:lnSpc>
                <a:spcPct val="80000"/>
              </a:lnSpc>
              <a:buNone/>
            </a:pPr>
            <a:r>
              <a:rPr lang="en-US" sz="1200" dirty="0"/>
              <a:t>Uma Nayak, Ph.D.</a:t>
            </a:r>
          </a:p>
          <a:p>
            <a:pPr marL="228600" indent="-228600" algn="ctr">
              <a:lnSpc>
                <a:spcPct val="80000"/>
              </a:lnSpc>
              <a:buNone/>
            </a:pPr>
            <a:r>
              <a:rPr lang="en-US" sz="1200" dirty="0"/>
              <a:t>Bradford Worrall, M.D.</a:t>
            </a:r>
          </a:p>
          <a:p>
            <a:pPr marL="228600" indent="-228600" algn="ctr">
              <a:lnSpc>
                <a:spcPct val="80000"/>
              </a:lnSpc>
              <a:buNone/>
            </a:pPr>
            <a:r>
              <a:rPr lang="en-US" sz="1200" dirty="0"/>
              <a:t>Andrew Southerland, M.D.</a:t>
            </a:r>
          </a:p>
          <a:p>
            <a:pPr marL="228600" indent="-228600" algn="ctr">
              <a:lnSpc>
                <a:spcPct val="80000"/>
              </a:lnSpc>
              <a:buNone/>
            </a:pPr>
            <a:r>
              <a:rPr lang="en-US" sz="1200" dirty="0"/>
              <a:t>Shaneela Malik, M.D.</a:t>
            </a:r>
          </a:p>
          <a:p>
            <a:pPr marL="228600" indent="-228600" algn="ctr">
              <a:lnSpc>
                <a:spcPct val="80000"/>
              </a:lnSpc>
              <a:buNone/>
            </a:pPr>
            <a:r>
              <a:rPr lang="en-US" sz="1200" dirty="0"/>
              <a:t>Jamie Kramer</a:t>
            </a:r>
          </a:p>
          <a:p>
            <a:pPr marL="228600" indent="-228600" algn="ctr">
              <a:lnSpc>
                <a:spcPct val="80000"/>
              </a:lnSpc>
              <a:buNone/>
            </a:pPr>
            <a:r>
              <a:rPr lang="en-US" sz="1200" dirty="0"/>
              <a:t>N. Abimbola Sunmonu, M.D.</a:t>
            </a:r>
          </a:p>
          <a:p>
            <a:pPr marL="228600" indent="-228600" algn="ctr">
              <a:lnSpc>
                <a:spcPct val="80000"/>
              </a:lnSpc>
              <a:buNone/>
            </a:pPr>
            <a:r>
              <a:rPr lang="en-US" sz="1200" dirty="0"/>
              <a:t>Stephen Williams, Ph.D.</a:t>
            </a:r>
          </a:p>
          <a:p>
            <a:pPr marL="228600" indent="-228600" algn="ctr">
              <a:lnSpc>
                <a:spcPct val="80000"/>
              </a:lnSpc>
              <a:buNone/>
            </a:pPr>
            <a:endParaRPr lang="en-US" sz="1200" u="sng" dirty="0"/>
          </a:p>
          <a:p>
            <a:pPr marL="228600" indent="-228600" algn="ctr">
              <a:lnSpc>
                <a:spcPct val="80000"/>
              </a:lnSpc>
              <a:buNone/>
            </a:pPr>
            <a:endParaRPr lang="en-US" sz="1200" u="sng" dirty="0"/>
          </a:p>
          <a:p>
            <a:pPr marL="228600" indent="-228600" algn="ctr">
              <a:lnSpc>
                <a:spcPct val="80000"/>
              </a:lnSpc>
              <a:buNone/>
            </a:pPr>
            <a:r>
              <a:rPr lang="en-US" sz="1200" u="sng" dirty="0"/>
              <a:t>University of Alabama at Birmingham</a:t>
            </a:r>
          </a:p>
          <a:p>
            <a:pPr marL="228600" indent="-228600" algn="ctr">
              <a:lnSpc>
                <a:spcPct val="80000"/>
              </a:lnSpc>
              <a:buNone/>
            </a:pPr>
            <a:r>
              <a:rPr lang="en-US" sz="1200" i="1" dirty="0"/>
              <a:t>Dept Nutrition Sciences</a:t>
            </a:r>
          </a:p>
          <a:p>
            <a:pPr marL="228600" indent="-228600" algn="ctr">
              <a:lnSpc>
                <a:spcPct val="80000"/>
              </a:lnSpc>
              <a:buNone/>
            </a:pPr>
            <a:r>
              <a:rPr lang="en-US" sz="1200" dirty="0"/>
              <a:t>W. Timothy Garvey, M.D.</a:t>
            </a:r>
          </a:p>
          <a:p>
            <a:pPr marL="228600" indent="-228600" algn="ctr">
              <a:lnSpc>
                <a:spcPct val="80000"/>
              </a:lnSpc>
              <a:buNone/>
            </a:pPr>
            <a:r>
              <a:rPr lang="en-US" sz="1200" dirty="0"/>
              <a:t>Kerry Lok, Ph.D.</a:t>
            </a:r>
          </a:p>
          <a:p>
            <a:pPr marL="228600" indent="-228600" algn="ctr">
              <a:lnSpc>
                <a:spcPct val="80000"/>
              </a:lnSpc>
              <a:buNone/>
            </a:pPr>
            <a:endParaRPr lang="en-US" sz="600" dirty="0"/>
          </a:p>
          <a:p>
            <a:pPr marL="228600" indent="-228600" algn="ctr">
              <a:lnSpc>
                <a:spcPct val="80000"/>
              </a:lnSpc>
              <a:buNone/>
            </a:pPr>
            <a:r>
              <a:rPr lang="en-US" sz="1200" i="1" dirty="0"/>
              <a:t>Dept Public Health Sciences</a:t>
            </a:r>
          </a:p>
          <a:p>
            <a:pPr marL="228600" indent="-228600" algn="ctr">
              <a:lnSpc>
                <a:spcPct val="80000"/>
              </a:lnSpc>
              <a:buNone/>
            </a:pPr>
            <a:r>
              <a:rPr lang="en-US" sz="1200" dirty="0"/>
              <a:t>George Howard, Dr.P.H.</a:t>
            </a:r>
          </a:p>
          <a:p>
            <a:pPr marL="228600" indent="-228600" algn="ctr">
              <a:lnSpc>
                <a:spcPct val="80000"/>
              </a:lnSpc>
              <a:buNone/>
            </a:pPr>
            <a:r>
              <a:rPr lang="en-US" sz="1200" dirty="0"/>
              <a:t>Virginia Howard, Ph.D.</a:t>
            </a:r>
          </a:p>
          <a:p>
            <a:pPr marL="228600" indent="-228600" algn="ctr">
              <a:lnSpc>
                <a:spcPct val="80000"/>
              </a:lnSpc>
              <a:buNone/>
            </a:pPr>
            <a:r>
              <a:rPr lang="en-US" sz="1200" dirty="0"/>
              <a:t>Marguerite R. Irvin, Ph.D.</a:t>
            </a:r>
          </a:p>
          <a:p>
            <a:pPr marL="228600" indent="-228600" algn="ctr">
              <a:lnSpc>
                <a:spcPct val="80000"/>
              </a:lnSpc>
              <a:buNone/>
            </a:pPr>
            <a:r>
              <a:rPr lang="en-US" sz="1200" dirty="0"/>
              <a:t>Anh Le</a:t>
            </a:r>
          </a:p>
          <a:p>
            <a:pPr marL="228600" indent="-228600" algn="ctr">
              <a:lnSpc>
                <a:spcPct val="80000"/>
              </a:lnSpc>
              <a:buNone/>
            </a:pPr>
            <a:endParaRPr lang="en-US" sz="1200" u="sng" dirty="0"/>
          </a:p>
          <a:p>
            <a:pPr marL="228600" indent="-228600" algn="ctr">
              <a:lnSpc>
                <a:spcPct val="80000"/>
              </a:lnSpc>
              <a:buNone/>
            </a:pPr>
            <a:r>
              <a:rPr lang="en-US" sz="1200" u="sng" dirty="0"/>
              <a:t>Medical University of South Carolina</a:t>
            </a:r>
          </a:p>
          <a:p>
            <a:pPr marL="228600" indent="-228600" algn="ctr">
              <a:lnSpc>
                <a:spcPct val="80000"/>
              </a:lnSpc>
              <a:buNone/>
            </a:pPr>
            <a:r>
              <a:rPr lang="en-US" sz="1200" i="1" dirty="0"/>
              <a:t>Dept Medicine</a:t>
            </a:r>
          </a:p>
          <a:p>
            <a:pPr marL="228600" indent="-228600" algn="ctr">
              <a:lnSpc>
                <a:spcPct val="80000"/>
              </a:lnSpc>
              <a:buNone/>
            </a:pPr>
            <a:r>
              <a:rPr lang="en-US" sz="1200" dirty="0"/>
              <a:t>Jackie EuDaly</a:t>
            </a:r>
          </a:p>
          <a:p>
            <a:pPr marL="228600" indent="-228600" algn="ctr">
              <a:lnSpc>
                <a:spcPct val="80000"/>
              </a:lnSpc>
              <a:buNone/>
            </a:pPr>
            <a:r>
              <a:rPr lang="en-US" sz="1200" dirty="0"/>
              <a:t>Jyotika Fernandes, M.D.</a:t>
            </a:r>
          </a:p>
          <a:p>
            <a:pPr marL="228600" indent="-228600" algn="ctr">
              <a:lnSpc>
                <a:spcPct val="80000"/>
              </a:lnSpc>
              <a:buNone/>
            </a:pPr>
            <a:r>
              <a:rPr lang="en-US" sz="1200" dirty="0"/>
              <a:t>Gary Gilkeson, M.D.</a:t>
            </a:r>
          </a:p>
          <a:p>
            <a:pPr marL="228600" indent="-228600" algn="ctr">
              <a:lnSpc>
                <a:spcPct val="80000"/>
              </a:lnSpc>
              <a:buNone/>
            </a:pPr>
            <a:r>
              <a:rPr lang="en-US" sz="1200" dirty="0"/>
              <a:t>Kelly Hunt, Ph.D.</a:t>
            </a:r>
          </a:p>
          <a:p>
            <a:pPr marL="228600" indent="-228600" algn="ctr">
              <a:lnSpc>
                <a:spcPct val="80000"/>
              </a:lnSpc>
              <a:buNone/>
            </a:pPr>
            <a:r>
              <a:rPr lang="en-US" sz="1200" dirty="0"/>
              <a:t>Diane Kamen, M.D., M.S.</a:t>
            </a:r>
          </a:p>
          <a:p>
            <a:pPr marL="228600" indent="-228600" algn="ctr">
              <a:lnSpc>
                <a:spcPct val="80000"/>
              </a:lnSpc>
              <a:buNone/>
            </a:pPr>
            <a:r>
              <a:rPr lang="en-US" sz="1200" dirty="0"/>
              <a:t>Anna Meyer</a:t>
            </a:r>
          </a:p>
          <a:p>
            <a:pPr marL="228600" indent="-228600" algn="ctr">
              <a:lnSpc>
                <a:spcPct val="80000"/>
              </a:lnSpc>
              <a:buNone/>
            </a:pPr>
            <a:endParaRPr lang="en-US" sz="500" dirty="0"/>
          </a:p>
          <a:p>
            <a:pPr marL="228600" indent="-228600" algn="ctr">
              <a:lnSpc>
                <a:spcPct val="80000"/>
              </a:lnSpc>
              <a:buNone/>
            </a:pPr>
            <a:r>
              <a:rPr lang="en-US" sz="1200" i="1" dirty="0"/>
              <a:t>College of Nursing</a:t>
            </a:r>
          </a:p>
          <a:p>
            <a:pPr marL="228600" indent="-228600" algn="ctr">
              <a:lnSpc>
                <a:spcPct val="80000"/>
              </a:lnSpc>
              <a:buNone/>
            </a:pPr>
            <a:r>
              <a:rPr lang="en-US" sz="1200" dirty="0"/>
              <a:t>Ida  Johnson Spruill, R.N., Ph.D.</a:t>
            </a:r>
          </a:p>
          <a:p>
            <a:pPr marL="228600" indent="-228600" algn="ctr">
              <a:lnSpc>
                <a:spcPct val="80000"/>
              </a:lnSpc>
              <a:buNone/>
            </a:pPr>
            <a:endParaRPr lang="en-US" sz="500" dirty="0"/>
          </a:p>
          <a:p>
            <a:pPr marL="228600" indent="-228600" algn="ctr">
              <a:lnSpc>
                <a:spcPct val="80000"/>
              </a:lnSpc>
              <a:buNone/>
            </a:pPr>
            <a:r>
              <a:rPr lang="en-US" sz="1200" i="1" dirty="0"/>
              <a:t>College of Dental Medicine</a:t>
            </a:r>
          </a:p>
          <a:p>
            <a:pPr marL="228600" indent="-228600" algn="ctr">
              <a:lnSpc>
                <a:spcPct val="80000"/>
              </a:lnSpc>
              <a:buNone/>
            </a:pPr>
            <a:r>
              <a:rPr lang="en-US" sz="1200" dirty="0"/>
              <a:t>Nicole Marlow</a:t>
            </a:r>
          </a:p>
          <a:p>
            <a:pPr marL="228600" indent="-228600" algn="ctr">
              <a:lnSpc>
                <a:spcPct val="80000"/>
              </a:lnSpc>
              <a:buNone/>
            </a:pPr>
            <a:r>
              <a:rPr lang="en-US" sz="1200" dirty="0"/>
              <a:t>Phillip Werner</a:t>
            </a:r>
          </a:p>
          <a:p>
            <a:pPr marL="228600" indent="-228600">
              <a:lnSpc>
                <a:spcPct val="80000"/>
              </a:lnSpc>
              <a:buNone/>
            </a:pPr>
            <a:endParaRPr lang="en-US" sz="800" b="1" dirty="0"/>
          </a:p>
        </p:txBody>
      </p:sp>
      <p:pic>
        <p:nvPicPr>
          <p:cNvPr id="2" name="Picture 1">
            <a:extLst>
              <a:ext uri="{FF2B5EF4-FFF2-40B4-BE49-F238E27FC236}">
                <a16:creationId xmlns:a16="http://schemas.microsoft.com/office/drawing/2014/main" id="{8605AC3F-F858-4F6A-8A4A-65771F7B4931}"/>
              </a:ext>
            </a:extLst>
          </p:cNvPr>
          <p:cNvPicPr>
            <a:picLocks noChangeAspect="1"/>
          </p:cNvPicPr>
          <p:nvPr/>
        </p:nvPicPr>
        <p:blipFill>
          <a:blip r:embed="rId3"/>
          <a:stretch>
            <a:fillRect/>
          </a:stretch>
        </p:blipFill>
        <p:spPr>
          <a:xfrm>
            <a:off x="9153726" y="233217"/>
            <a:ext cx="1264993" cy="1264993"/>
          </a:xfrm>
          <a:prstGeom prst="rect">
            <a:avLst/>
          </a:prstGeom>
        </p:spPr>
      </p:pic>
      <p:pic>
        <p:nvPicPr>
          <p:cNvPr id="1026" name="Picture 2" descr="Photo | American Heart Association logo | American Heart Association">
            <a:extLst>
              <a:ext uri="{FF2B5EF4-FFF2-40B4-BE49-F238E27FC236}">
                <a16:creationId xmlns:a16="http://schemas.microsoft.com/office/drawing/2014/main" id="{E440FCA0-90FE-4413-B8A0-CBE76E717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7401" y="1427483"/>
            <a:ext cx="1792066" cy="11882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iCEM – At the intersection of evolutionary sciences and medicine">
            <a:extLst>
              <a:ext uri="{FF2B5EF4-FFF2-40B4-BE49-F238E27FC236}">
                <a16:creationId xmlns:a16="http://schemas.microsoft.com/office/drawing/2014/main" id="{A4DD0D54-EE67-49F3-AC1B-0C4612A22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7402" y="2358674"/>
            <a:ext cx="1697073" cy="16970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lobal Biopharmaceutical Company - Bristol Myers Squibb">
            <a:extLst>
              <a:ext uri="{FF2B5EF4-FFF2-40B4-BE49-F238E27FC236}">
                <a16:creationId xmlns:a16="http://schemas.microsoft.com/office/drawing/2014/main" id="{C5B88B55-C552-4D40-B98C-B53C25F6DD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6458" y="3788311"/>
            <a:ext cx="1923433" cy="1005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0E9280-DD29-30BE-CC47-984A4428FE5D}"/>
              </a:ext>
            </a:extLst>
          </p:cNvPr>
          <p:cNvSpPr txBox="1"/>
          <p:nvPr/>
        </p:nvSpPr>
        <p:spPr>
          <a:xfrm>
            <a:off x="8515805" y="5019341"/>
            <a:ext cx="2044737" cy="1015663"/>
          </a:xfrm>
          <a:prstGeom prst="rect">
            <a:avLst/>
          </a:prstGeom>
          <a:noFill/>
        </p:spPr>
        <p:txBody>
          <a:bodyPr wrap="square">
            <a:spAutoFit/>
          </a:bodyPr>
          <a:lstStyle/>
          <a:p>
            <a:pPr algn="ctr">
              <a:defRPr/>
            </a:pPr>
            <a:r>
              <a:rPr lang="en-US" sz="1200" dirty="0">
                <a:solidFill>
                  <a:srgbClr val="1F497D">
                    <a:lumMod val="75000"/>
                  </a:srgbClr>
                </a:solidFill>
                <a:latin typeface="Cambria" panose="02040503050406030204" pitchFamily="18" charset="0"/>
              </a:rPr>
              <a:t>Walking for My Life 5K Stroke Walk sponsored by Faith Christian Center International </a:t>
            </a:r>
            <a:r>
              <a:rPr lang="en-US" sz="1200" dirty="0">
                <a:solidFill>
                  <a:schemeClr val="accent6"/>
                </a:solidFill>
                <a:latin typeface="Cambria" panose="02040503050406030204" pitchFamily="18" charset="0"/>
              </a:rPr>
              <a:t>(Charlottesville, VA)</a:t>
            </a:r>
            <a:endParaRPr lang="en-US" sz="1200" dirty="0">
              <a:solidFill>
                <a:schemeClr val="accent6"/>
              </a:solidFill>
              <a:latin typeface="Calibri"/>
            </a:endParaRPr>
          </a:p>
        </p:txBody>
      </p:sp>
    </p:spTree>
    <p:extLst>
      <p:ext uri="{BB962C8B-B14F-4D97-AF65-F5344CB8AC3E}">
        <p14:creationId xmlns:p14="http://schemas.microsoft.com/office/powerpoint/2010/main" val="39329009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pPr algn="ctr"/>
            <a:r>
              <a:rPr lang="en-US" b="1" dirty="0">
                <a:solidFill>
                  <a:schemeClr val="accent1">
                    <a:lumMod val="50000"/>
                  </a:schemeClr>
                </a:solidFill>
              </a:rPr>
              <a:t>Precision (Personalized) Medicine</a:t>
            </a:r>
          </a:p>
        </p:txBody>
      </p:sp>
      <p:sp>
        <p:nvSpPr>
          <p:cNvPr id="3" name="Content Placeholder 2"/>
          <p:cNvSpPr>
            <a:spLocks noGrp="1"/>
          </p:cNvSpPr>
          <p:nvPr>
            <p:ph idx="1"/>
          </p:nvPr>
        </p:nvSpPr>
        <p:spPr>
          <a:xfrm>
            <a:off x="1981200" y="5410202"/>
            <a:ext cx="6477000" cy="1244599"/>
          </a:xfrm>
        </p:spPr>
        <p:txBody>
          <a:bodyPr>
            <a:normAutofit/>
          </a:bodyPr>
          <a:lstStyle/>
          <a:p>
            <a:r>
              <a:rPr lang="en-US" sz="2400" dirty="0">
                <a:solidFill>
                  <a:schemeClr val="accent1">
                    <a:lumMod val="50000"/>
                  </a:schemeClr>
                </a:solidFill>
              </a:rPr>
              <a:t>Eliminates the “one-size fits all” approach</a:t>
            </a:r>
          </a:p>
          <a:p>
            <a:r>
              <a:rPr lang="en-US" sz="2400" dirty="0">
                <a:solidFill>
                  <a:schemeClr val="accent1">
                    <a:lumMod val="50000"/>
                  </a:schemeClr>
                </a:solidFill>
              </a:rPr>
              <a:t>Goal of giving “the right treatments at the right time, every time to the right </a:t>
            </a:r>
            <a:r>
              <a:rPr lang="en-US" sz="2400" b="1" dirty="0">
                <a:solidFill>
                  <a:schemeClr val="accent1">
                    <a:lumMod val="50000"/>
                  </a:schemeClr>
                </a:solidFill>
              </a:rPr>
              <a:t>person</a:t>
            </a:r>
            <a:r>
              <a:rPr lang="en-US" sz="2400" dirty="0">
                <a:solidFill>
                  <a:schemeClr val="accent1">
                    <a:lumMod val="50000"/>
                  </a:schemeClr>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2" y="1295402"/>
            <a:ext cx="7101177" cy="376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a:extLst>
              <a:ext uri="{FF2B5EF4-FFF2-40B4-BE49-F238E27FC236}">
                <a16:creationId xmlns:a16="http://schemas.microsoft.com/office/drawing/2014/main" id="{9A2BE573-D061-8B12-9079-F57AD611F7B8}"/>
              </a:ext>
            </a:extLst>
          </p:cNvPr>
          <p:cNvSpPr/>
          <p:nvPr/>
        </p:nvSpPr>
        <p:spPr>
          <a:xfrm>
            <a:off x="7752080" y="3241040"/>
            <a:ext cx="2316480" cy="20523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EB1C49E4-1ED1-B22E-DF58-1020F34AE27B}"/>
              </a:ext>
            </a:extLst>
          </p:cNvPr>
          <p:cNvSpPr/>
          <p:nvPr/>
        </p:nvSpPr>
        <p:spPr>
          <a:xfrm>
            <a:off x="9263381" y="1060741"/>
            <a:ext cx="1309978" cy="1447799"/>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0F5536C4-6EED-9C08-B313-98CF7E8523C1}"/>
              </a:ext>
            </a:extLst>
          </p:cNvPr>
          <p:cNvSpPr/>
          <p:nvPr/>
        </p:nvSpPr>
        <p:spPr>
          <a:xfrm>
            <a:off x="2021583" y="3241040"/>
            <a:ext cx="1309978" cy="1447799"/>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77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0EF-E140-27C3-1F81-A893A2179F07}"/>
              </a:ext>
            </a:extLst>
          </p:cNvPr>
          <p:cNvSpPr>
            <a:spLocks noGrp="1"/>
          </p:cNvSpPr>
          <p:nvPr>
            <p:ph type="title"/>
          </p:nvPr>
        </p:nvSpPr>
        <p:spPr>
          <a:xfrm>
            <a:off x="2152650" y="137478"/>
            <a:ext cx="7886700" cy="1010603"/>
          </a:xfrm>
        </p:spPr>
        <p:txBody>
          <a:bodyPr/>
          <a:lstStyle/>
          <a:p>
            <a:r>
              <a:rPr lang="en-US" b="1" dirty="0">
                <a:solidFill>
                  <a:schemeClr val="tx2"/>
                </a:solidFill>
              </a:rPr>
              <a:t>Precision Public Health</a:t>
            </a:r>
          </a:p>
        </p:txBody>
      </p:sp>
      <p:sp>
        <p:nvSpPr>
          <p:cNvPr id="3" name="Content Placeholder 2">
            <a:extLst>
              <a:ext uri="{FF2B5EF4-FFF2-40B4-BE49-F238E27FC236}">
                <a16:creationId xmlns:a16="http://schemas.microsoft.com/office/drawing/2014/main" id="{FDC0B7AF-CADD-010D-343D-081BE108E432}"/>
              </a:ext>
            </a:extLst>
          </p:cNvPr>
          <p:cNvSpPr>
            <a:spLocks noGrp="1"/>
          </p:cNvSpPr>
          <p:nvPr>
            <p:ph idx="1"/>
          </p:nvPr>
        </p:nvSpPr>
        <p:spPr>
          <a:xfrm>
            <a:off x="787077" y="1219200"/>
            <a:ext cx="10613985" cy="5313680"/>
          </a:xfrm>
        </p:spPr>
        <p:txBody>
          <a:bodyPr>
            <a:normAutofit/>
          </a:bodyPr>
          <a:lstStyle/>
          <a:p>
            <a:r>
              <a:rPr lang="en-US" dirty="0">
                <a:solidFill>
                  <a:schemeClr val="tx2"/>
                </a:solidFill>
              </a:rPr>
              <a:t>New field focused on delivering the right interventions to the right </a:t>
            </a:r>
            <a:r>
              <a:rPr lang="en-US" b="1" dirty="0">
                <a:solidFill>
                  <a:schemeClr val="tx2"/>
                </a:solidFill>
              </a:rPr>
              <a:t>population</a:t>
            </a:r>
          </a:p>
          <a:p>
            <a:pPr>
              <a:defRPr/>
            </a:pPr>
            <a:r>
              <a:rPr lang="en-US" dirty="0">
                <a:solidFill>
                  <a:srgbClr val="44546A"/>
                </a:solidFill>
                <a:latin typeface="Calibri" panose="020F0502020204030204"/>
              </a:rPr>
              <a:t>Utilizes data and technology (e.g., genomics, spatial analysis, big data) in public health practice to the investigate and control health threats in communities  and target communities/small groups with precise health interventions</a:t>
            </a:r>
          </a:p>
          <a:p>
            <a:r>
              <a:rPr lang="en-US" dirty="0">
                <a:solidFill>
                  <a:schemeClr val="tx2"/>
                </a:solidFill>
              </a:rPr>
              <a:t>E.g. COVID-19- Approaches required rapid and iterative collection, analysis, and visualization of genomic, epidemiologic, geospatial, and contact tracing data</a:t>
            </a:r>
          </a:p>
          <a:p>
            <a:endParaRPr lang="en-US" dirty="0"/>
          </a:p>
        </p:txBody>
      </p:sp>
    </p:spTree>
    <p:extLst>
      <p:ext uri="{BB962C8B-B14F-4D97-AF65-F5344CB8AC3E}">
        <p14:creationId xmlns:p14="http://schemas.microsoft.com/office/powerpoint/2010/main" val="244407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9557-FADB-DC09-3AA7-279681F8D747}"/>
              </a:ext>
            </a:extLst>
          </p:cNvPr>
          <p:cNvSpPr>
            <a:spLocks noGrp="1"/>
          </p:cNvSpPr>
          <p:nvPr>
            <p:ph type="title"/>
          </p:nvPr>
        </p:nvSpPr>
        <p:spPr>
          <a:xfrm>
            <a:off x="180373" y="202567"/>
            <a:ext cx="7886700" cy="596086"/>
          </a:xfrm>
        </p:spPr>
        <p:txBody>
          <a:bodyPr>
            <a:normAutofit fontScale="90000"/>
          </a:bodyPr>
          <a:lstStyle/>
          <a:p>
            <a:r>
              <a:rPr lang="en-US" b="1" dirty="0">
                <a:solidFill>
                  <a:schemeClr val="tx2"/>
                </a:solidFill>
              </a:rPr>
              <a:t>Rurality</a:t>
            </a:r>
          </a:p>
        </p:txBody>
      </p:sp>
      <p:pic>
        <p:nvPicPr>
          <p:cNvPr id="5" name="Content Placeholder 4">
            <a:extLst>
              <a:ext uri="{FF2B5EF4-FFF2-40B4-BE49-F238E27FC236}">
                <a16:creationId xmlns:a16="http://schemas.microsoft.com/office/drawing/2014/main" id="{9F898D6A-C82A-1DED-B5ED-9365D84DE0CB}"/>
              </a:ext>
            </a:extLst>
          </p:cNvPr>
          <p:cNvPicPr>
            <a:picLocks noGrp="1" noChangeAspect="1"/>
          </p:cNvPicPr>
          <p:nvPr>
            <p:ph idx="1"/>
          </p:nvPr>
        </p:nvPicPr>
        <p:blipFill>
          <a:blip r:embed="rId3"/>
          <a:stretch>
            <a:fillRect/>
          </a:stretch>
        </p:blipFill>
        <p:spPr>
          <a:xfrm>
            <a:off x="362321" y="763928"/>
            <a:ext cx="8689435" cy="4635022"/>
          </a:xfrm>
        </p:spPr>
      </p:pic>
      <p:pic>
        <p:nvPicPr>
          <p:cNvPr id="4" name="Picture 3">
            <a:extLst>
              <a:ext uri="{FF2B5EF4-FFF2-40B4-BE49-F238E27FC236}">
                <a16:creationId xmlns:a16="http://schemas.microsoft.com/office/drawing/2014/main" id="{7D82D804-5503-5659-15BC-14442170E991}"/>
              </a:ext>
            </a:extLst>
          </p:cNvPr>
          <p:cNvPicPr>
            <a:picLocks noChangeAspect="1"/>
          </p:cNvPicPr>
          <p:nvPr/>
        </p:nvPicPr>
        <p:blipFill>
          <a:blip r:embed="rId4"/>
          <a:stretch>
            <a:fillRect/>
          </a:stretch>
        </p:blipFill>
        <p:spPr>
          <a:xfrm>
            <a:off x="2778527" y="5258268"/>
            <a:ext cx="7028960" cy="1602158"/>
          </a:xfrm>
          <a:prstGeom prst="rect">
            <a:avLst/>
          </a:prstGeom>
        </p:spPr>
      </p:pic>
    </p:spTree>
    <p:extLst>
      <p:ext uri="{BB962C8B-B14F-4D97-AF65-F5344CB8AC3E}">
        <p14:creationId xmlns:p14="http://schemas.microsoft.com/office/powerpoint/2010/main" val="125962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F8B8-4BF4-9C66-5D67-BC887AE74414}"/>
              </a:ext>
            </a:extLst>
          </p:cNvPr>
          <p:cNvSpPr>
            <a:spLocks noGrp="1"/>
          </p:cNvSpPr>
          <p:nvPr>
            <p:ph type="title"/>
          </p:nvPr>
        </p:nvSpPr>
        <p:spPr>
          <a:xfrm>
            <a:off x="187036" y="157307"/>
            <a:ext cx="10515600" cy="1003148"/>
          </a:xfrm>
        </p:spPr>
        <p:txBody>
          <a:bodyPr/>
          <a:lstStyle/>
          <a:p>
            <a:r>
              <a:rPr lang="en-US" b="1" dirty="0">
                <a:solidFill>
                  <a:schemeClr val="tx2"/>
                </a:solidFill>
              </a:rPr>
              <a:t>Percentage Living in Poverty, 2018</a:t>
            </a:r>
          </a:p>
        </p:txBody>
      </p:sp>
      <p:pic>
        <p:nvPicPr>
          <p:cNvPr id="5" name="Content Placeholder 4">
            <a:extLst>
              <a:ext uri="{FF2B5EF4-FFF2-40B4-BE49-F238E27FC236}">
                <a16:creationId xmlns:a16="http://schemas.microsoft.com/office/drawing/2014/main" id="{D21EE587-2EBE-D1BE-08EA-2D68B82121AC}"/>
              </a:ext>
            </a:extLst>
          </p:cNvPr>
          <p:cNvPicPr>
            <a:picLocks noGrp="1" noChangeAspect="1"/>
          </p:cNvPicPr>
          <p:nvPr>
            <p:ph idx="1"/>
          </p:nvPr>
        </p:nvPicPr>
        <p:blipFill>
          <a:blip r:embed="rId2"/>
          <a:stretch>
            <a:fillRect/>
          </a:stretch>
        </p:blipFill>
        <p:spPr>
          <a:xfrm>
            <a:off x="781050" y="1344010"/>
            <a:ext cx="7886700" cy="4169979"/>
          </a:xfrm>
        </p:spPr>
      </p:pic>
      <p:sp>
        <p:nvSpPr>
          <p:cNvPr id="6" name="TextBox 5">
            <a:extLst>
              <a:ext uri="{FF2B5EF4-FFF2-40B4-BE49-F238E27FC236}">
                <a16:creationId xmlns:a16="http://schemas.microsoft.com/office/drawing/2014/main" id="{50919A86-EA30-3EEE-0CCC-5E2A1DD800D1}"/>
              </a:ext>
            </a:extLst>
          </p:cNvPr>
          <p:cNvSpPr txBox="1"/>
          <p:nvPr/>
        </p:nvSpPr>
        <p:spPr>
          <a:xfrm>
            <a:off x="2340429" y="5697544"/>
            <a:ext cx="4767942" cy="369332"/>
          </a:xfrm>
          <a:prstGeom prst="rect">
            <a:avLst/>
          </a:prstGeom>
          <a:noFill/>
        </p:spPr>
        <p:txBody>
          <a:bodyPr wrap="square" rtlCol="0">
            <a:spAutoFit/>
          </a:bodyPr>
          <a:lstStyle/>
          <a:p>
            <a:r>
              <a:rPr lang="en-US" b="1" dirty="0">
                <a:solidFill>
                  <a:schemeClr val="tx2"/>
                </a:solidFill>
              </a:rPr>
              <a:t>Charlottesville- 22.1%</a:t>
            </a:r>
          </a:p>
        </p:txBody>
      </p:sp>
    </p:spTree>
    <p:extLst>
      <p:ext uri="{BB962C8B-B14F-4D97-AF65-F5344CB8AC3E}">
        <p14:creationId xmlns:p14="http://schemas.microsoft.com/office/powerpoint/2010/main" val="201874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726A-DE41-44BF-ABCC-1E63CA7B18EB}"/>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6453DB0A-D72C-4420-989F-007EA64DF16F}"/>
              </a:ext>
            </a:extLst>
          </p:cNvPr>
          <p:cNvPicPr>
            <a:picLocks noGrp="1" noChangeAspect="1"/>
          </p:cNvPicPr>
          <p:nvPr>
            <p:ph idx="1"/>
          </p:nvPr>
        </p:nvPicPr>
        <p:blipFill>
          <a:blip r:embed="rId3">
            <a:alphaModFix amt="70000"/>
          </a:blip>
          <a:stretch>
            <a:fillRect/>
          </a:stretch>
        </p:blipFill>
        <p:spPr>
          <a:xfrm>
            <a:off x="1524002" y="1"/>
            <a:ext cx="9143999" cy="6864551"/>
          </a:xfrm>
          <a:prstGeom prst="rect">
            <a:avLst/>
          </a:prstGeom>
        </p:spPr>
      </p:pic>
      <p:sp>
        <p:nvSpPr>
          <p:cNvPr id="5" name="TextBox 4">
            <a:extLst>
              <a:ext uri="{FF2B5EF4-FFF2-40B4-BE49-F238E27FC236}">
                <a16:creationId xmlns:a16="http://schemas.microsoft.com/office/drawing/2014/main" id="{0509E65B-FDBE-4B7C-9D4E-990D212419F9}"/>
              </a:ext>
            </a:extLst>
          </p:cNvPr>
          <p:cNvSpPr txBox="1"/>
          <p:nvPr/>
        </p:nvSpPr>
        <p:spPr>
          <a:xfrm>
            <a:off x="5302898" y="1690690"/>
            <a:ext cx="25752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Calibri" panose="020F0502020204030204"/>
                <a:ea typeface="+mn-ea"/>
                <a:cs typeface="+mn-cs"/>
              </a:rPr>
              <a:t>Health Disparities</a:t>
            </a:r>
          </a:p>
        </p:txBody>
      </p:sp>
      <p:sp>
        <p:nvSpPr>
          <p:cNvPr id="6" name="TextBox 5">
            <a:extLst>
              <a:ext uri="{FF2B5EF4-FFF2-40B4-BE49-F238E27FC236}">
                <a16:creationId xmlns:a16="http://schemas.microsoft.com/office/drawing/2014/main" id="{E4F2AE0E-D295-41D4-9489-EAD2C185CC30}"/>
              </a:ext>
            </a:extLst>
          </p:cNvPr>
          <p:cNvSpPr txBox="1"/>
          <p:nvPr/>
        </p:nvSpPr>
        <p:spPr>
          <a:xfrm>
            <a:off x="2662336" y="3907552"/>
            <a:ext cx="7647603"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Built and Physical Environment				Poverty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				Nutrition                   Lifestyle and Exercise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Quality/Access to Health Care				Education and Health Literacy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							Stress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n-ea"/>
                <a:cs typeface="+mn-cs"/>
              </a:rPr>
              <a:t>Genetics</a:t>
            </a:r>
            <a:r>
              <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CC00"/>
                </a:solidFill>
                <a:effectLst>
                  <a:outerShdw blurRad="38100" dist="38100" dir="2700000" algn="tl">
                    <a:srgbClr val="000000">
                      <a:alpha val="43137"/>
                    </a:srgbClr>
                  </a:outerShdw>
                </a:effectLst>
                <a:uLnTx/>
                <a:uFillTx/>
                <a:latin typeface="Calibri" panose="020F0502020204030204"/>
                <a:ea typeface="+mn-ea"/>
                <a:cs typeface="+mn-cs"/>
              </a:rPr>
              <a:t>Historical and Childhood Trauma</a:t>
            </a:r>
            <a:r>
              <a:rPr kumimoji="0" lang="en-U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			Racism</a:t>
            </a:r>
          </a:p>
        </p:txBody>
      </p:sp>
    </p:spTree>
    <p:extLst>
      <p:ext uri="{BB962C8B-B14F-4D97-AF65-F5344CB8AC3E}">
        <p14:creationId xmlns:p14="http://schemas.microsoft.com/office/powerpoint/2010/main" val="3343578212"/>
      </p:ext>
    </p:extLst>
  </p:cSld>
  <p:clrMapOvr>
    <a:masterClrMapping/>
  </p:clrMapOvr>
</p:sld>
</file>

<file path=ppt/theme/theme1.xml><?xml version="1.0" encoding="utf-8"?>
<a:theme xmlns:a="http://schemas.openxmlformats.org/drawingml/2006/main" name="14-487 HC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2884</TotalTime>
  <Words>2040</Words>
  <Application>Microsoft Office PowerPoint</Application>
  <PresentationFormat>Widescreen</PresentationFormat>
  <Paragraphs>303</Paragraphs>
  <Slides>41</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ＭＳ Ｐゴシック</vt:lpstr>
      <vt:lpstr>Arial</vt:lpstr>
      <vt:lpstr>Calibri</vt:lpstr>
      <vt:lpstr>Calibri Light</vt:lpstr>
      <vt:lpstr>Cambria</vt:lpstr>
      <vt:lpstr>Helvetica Neue</vt:lpstr>
      <vt:lpstr>Open Sans</vt:lpstr>
      <vt:lpstr>Segoe UI</vt:lpstr>
      <vt:lpstr>Times New Roman</vt:lpstr>
      <vt:lpstr>14-487 HC Powerpoint template</vt:lpstr>
      <vt:lpstr>Office 2013 - 2022 Theme</vt:lpstr>
      <vt:lpstr>Office Theme</vt:lpstr>
      <vt:lpstr>Integrating Genomics and Public Health Approaches to Achieve Health Equity</vt:lpstr>
      <vt:lpstr>Disclosures</vt:lpstr>
      <vt:lpstr>PowerPoint Presentation</vt:lpstr>
      <vt:lpstr>Health Disparities and Health Equity</vt:lpstr>
      <vt:lpstr>Precision (Personalized) Medicine</vt:lpstr>
      <vt:lpstr>Precision Public Health</vt:lpstr>
      <vt:lpstr>Rurality</vt:lpstr>
      <vt:lpstr>Percentage Living in Poverty, 2018</vt:lpstr>
      <vt:lpstr>PowerPoint Presentation</vt:lpstr>
      <vt:lpstr>Research (Team Science) and Integrative Omics</vt:lpstr>
      <vt:lpstr>PowerPoint Presentation</vt:lpstr>
      <vt:lpstr>General Approach</vt:lpstr>
      <vt:lpstr>PowerPoint Presentation</vt:lpstr>
      <vt:lpstr>PowerPoint Presentation</vt:lpstr>
      <vt:lpstr>Genome-wide Association Study (GWAS)</vt:lpstr>
      <vt:lpstr>Principle of genome-wide association studies (GWAS)</vt:lpstr>
      <vt:lpstr>PowerPoint Presentation</vt:lpstr>
      <vt:lpstr>Stroke</vt:lpstr>
      <vt:lpstr>PowerPoint Presentation</vt:lpstr>
      <vt:lpstr>African American Stroke Statistics</vt:lpstr>
      <vt:lpstr>PowerPoint Presentation</vt:lpstr>
      <vt:lpstr>PowerPoint Presentation</vt:lpstr>
      <vt:lpstr>PowerPoint Presentation</vt:lpstr>
      <vt:lpstr>PowerPoint Presentation</vt:lpstr>
      <vt:lpstr>Changing Demographics</vt:lpstr>
      <vt:lpstr>Diversity and Inclusion is Essential</vt:lpstr>
      <vt:lpstr>Vitamin Intervention for Stroke Prevention (VISP) Trial</vt:lpstr>
      <vt:lpstr>VISP Genotypic Data*</vt:lpstr>
      <vt:lpstr>Recurrent stroke survival analysis (GWAS)</vt:lpstr>
      <vt:lpstr>Epigenetics</vt:lpstr>
      <vt:lpstr>PowerPoint Presentation</vt:lpstr>
      <vt:lpstr>DNA Methylation, FOCM, and Stroke</vt:lpstr>
      <vt:lpstr>PowerPoint Presentation</vt:lpstr>
      <vt:lpstr>Epigenetics- EWAS</vt:lpstr>
      <vt:lpstr>PowerPoint Presentation</vt:lpstr>
      <vt:lpstr>Beyond Traditional EWAS</vt:lpstr>
      <vt:lpstr>PowerPoint Presentation</vt:lpstr>
      <vt:lpstr>Expanded</vt:lpstr>
      <vt:lpstr>Summary</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Center for Health Equity and Precision Public Health (CHEPPH) Striving to Achieve Health Equity Through Integrative Precision Medicine and Public Health Approaches</dc:title>
  <dc:creator>Keene, Keith L (klk4a)</dc:creator>
  <cp:lastModifiedBy>Sewack, Wendy S *HS</cp:lastModifiedBy>
  <cp:revision>27</cp:revision>
  <dcterms:created xsi:type="dcterms:W3CDTF">2023-01-30T19:52:00Z</dcterms:created>
  <dcterms:modified xsi:type="dcterms:W3CDTF">2024-04-19T19:11:05Z</dcterms:modified>
</cp:coreProperties>
</file>