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0"/>
  </p:handoutMasterIdLst>
  <p:sldIdLst>
    <p:sldId id="256" r:id="rId2"/>
    <p:sldId id="276" r:id="rId3"/>
    <p:sldId id="258" r:id="rId4"/>
    <p:sldId id="257" r:id="rId5"/>
    <p:sldId id="259" r:id="rId6"/>
    <p:sldId id="260" r:id="rId7"/>
    <p:sldId id="267" r:id="rId8"/>
    <p:sldId id="274" r:id="rId9"/>
    <p:sldId id="262" r:id="rId10"/>
    <p:sldId id="263" r:id="rId11"/>
    <p:sldId id="265" r:id="rId12"/>
    <p:sldId id="264" r:id="rId13"/>
    <p:sldId id="271" r:id="rId14"/>
    <p:sldId id="266" r:id="rId15"/>
    <p:sldId id="268" r:id="rId16"/>
    <p:sldId id="273" r:id="rId17"/>
    <p:sldId id="269" r:id="rId18"/>
    <p:sldId id="270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11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F4B595-7AF0-4428-9328-2EFD7BF311F9}" type="datetimeFigureOut">
              <a:rPr lang="en-US" smtClean="0"/>
              <a:pPr/>
              <a:t>10/6/2016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2D1CC1-33C5-4421-AFA0-4621FDA911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05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5BC6-5D72-49F0-BB59-1D753457AC1C}" type="datetimeFigureOut">
              <a:rPr lang="en-US" smtClean="0"/>
              <a:pPr/>
              <a:t>10/6/2016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A83442-0D6F-47E2-A53B-5B02ECC795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5BC6-5D72-49F0-BB59-1D753457AC1C}" type="datetimeFigureOut">
              <a:rPr lang="en-US" smtClean="0"/>
              <a:pPr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83442-0D6F-47E2-A53B-5B02ECC795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3A83442-0D6F-47E2-A53B-5B02ECC795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5BC6-5D72-49F0-BB59-1D753457AC1C}" type="datetimeFigureOut">
              <a:rPr lang="en-US" smtClean="0"/>
              <a:pPr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5BC6-5D72-49F0-BB59-1D753457AC1C}" type="datetimeFigureOut">
              <a:rPr lang="en-US" smtClean="0"/>
              <a:pPr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3A83442-0D6F-47E2-A53B-5B02ECC795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5BC6-5D72-49F0-BB59-1D753457AC1C}" type="datetimeFigureOut">
              <a:rPr lang="en-US" smtClean="0"/>
              <a:pPr/>
              <a:t>10/6/2016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A83442-0D6F-47E2-A53B-5B02ECC795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9F05BC6-5D72-49F0-BB59-1D753457AC1C}" type="datetimeFigureOut">
              <a:rPr lang="en-US" smtClean="0"/>
              <a:pPr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83442-0D6F-47E2-A53B-5B02ECC795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5BC6-5D72-49F0-BB59-1D753457AC1C}" type="datetimeFigureOut">
              <a:rPr lang="en-US" smtClean="0"/>
              <a:pPr/>
              <a:t>10/6/2016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3A83442-0D6F-47E2-A53B-5B02ECC795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5BC6-5D72-49F0-BB59-1D753457AC1C}" type="datetimeFigureOut">
              <a:rPr lang="en-US" smtClean="0"/>
              <a:pPr/>
              <a:t>10/6/2016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3A83442-0D6F-47E2-A53B-5B02ECC795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5BC6-5D72-49F0-BB59-1D753457AC1C}" type="datetimeFigureOut">
              <a:rPr lang="en-US" smtClean="0"/>
              <a:pPr/>
              <a:t>10/6/2016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A83442-0D6F-47E2-A53B-5B02ECC795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800" b="1">
                <a:solidFill>
                  <a:srgbClr val="FFFFFF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20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A83442-0D6F-47E2-A53B-5B02ECC795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5BC6-5D72-49F0-BB59-1D753457AC1C}" type="datetimeFigureOut">
              <a:rPr lang="en-US" smtClean="0"/>
              <a:pPr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3A83442-0D6F-47E2-A53B-5B02ECC795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20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9F05BC6-5D72-49F0-BB59-1D753457AC1C}" type="datetimeFigureOut">
              <a:rPr lang="en-US" smtClean="0"/>
              <a:pPr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9F05BC6-5D72-49F0-BB59-1D753457AC1C}" type="datetimeFigureOut">
              <a:rPr lang="en-US" smtClean="0"/>
              <a:pPr/>
              <a:t>10/6/2016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A83442-0D6F-47E2-A53B-5B02ECC795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97-2003_Worksheet1.xls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819400"/>
            <a:ext cx="7315200" cy="3124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Everything you need to know</a:t>
            </a:r>
          </a:p>
          <a:p>
            <a:r>
              <a:rPr lang="en-US" sz="2400" dirty="0" smtClean="0"/>
              <a:t>(in 30 minutes or less)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Margaret baxton</a:t>
            </a:r>
          </a:p>
          <a:p>
            <a:r>
              <a:rPr lang="en-US" dirty="0" smtClean="0"/>
              <a:t>Melissa </a:t>
            </a:r>
            <a:r>
              <a:rPr lang="en-US" dirty="0" err="1" smtClean="0"/>
              <a:t>livoti</a:t>
            </a:r>
            <a:endParaRPr lang="en-US" dirty="0" smtClean="0"/>
          </a:p>
          <a:p>
            <a:r>
              <a:rPr lang="en-US" dirty="0" smtClean="0"/>
              <a:t> office of financial aid</a:t>
            </a:r>
          </a:p>
          <a:p>
            <a:r>
              <a:rPr lang="en-US" dirty="0" err="1" smtClean="0"/>
              <a:t>Uva</a:t>
            </a:r>
            <a:r>
              <a:rPr lang="en-US" dirty="0" smtClean="0"/>
              <a:t> school of medicine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Medical School </a:t>
            </a:r>
            <a:br>
              <a:rPr lang="en-US" dirty="0" smtClean="0"/>
            </a:br>
            <a:r>
              <a:rPr lang="en-US" dirty="0" smtClean="0"/>
              <a:t>Debt Management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Residency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124200" y="762000"/>
            <a:ext cx="5638800" cy="5410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Fellowship: Federal loans are eligible for the Graduate Fellowship Deferment</a:t>
            </a:r>
          </a:p>
          <a:p>
            <a:pPr lvl="1"/>
            <a:r>
              <a:rPr lang="en-US" dirty="0" smtClean="0"/>
              <a:t>No payments are due, no interest accrues on subsidized loans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Options during financial difficulty</a:t>
            </a:r>
          </a:p>
          <a:p>
            <a:endParaRPr lang="en-US" dirty="0" smtClean="0"/>
          </a:p>
          <a:p>
            <a:r>
              <a:rPr lang="en-US" dirty="0"/>
              <a:t>Loan Repayment/Forgiveness </a:t>
            </a:r>
            <a:r>
              <a:rPr lang="en-US" dirty="0" smtClean="0"/>
              <a:t>Programs</a:t>
            </a:r>
          </a:p>
          <a:p>
            <a:endParaRPr lang="en-US" dirty="0"/>
          </a:p>
          <a:p>
            <a:r>
              <a:rPr lang="en-US" dirty="0" smtClean="0"/>
              <a:t>Repayment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 During Financial Difficulty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76400"/>
            <a:ext cx="8503920" cy="4572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Federal loans:</a:t>
            </a:r>
          </a:p>
          <a:p>
            <a:r>
              <a:rPr lang="en-US" dirty="0" smtClean="0"/>
              <a:t>Economic Hardship Deferment</a:t>
            </a:r>
          </a:p>
          <a:p>
            <a:r>
              <a:rPr lang="en-US" dirty="0" smtClean="0"/>
              <a:t>Unemployment Deferment</a:t>
            </a:r>
          </a:p>
          <a:p>
            <a:r>
              <a:rPr lang="en-US" dirty="0" smtClean="0"/>
              <a:t>General Forbearance (up to 3 years)</a:t>
            </a:r>
          </a:p>
          <a:p>
            <a:pPr lvl="1"/>
            <a:r>
              <a:rPr lang="en-US" dirty="0" smtClean="0"/>
              <a:t>Call and ask BEFORE you are late on a payment</a:t>
            </a:r>
          </a:p>
          <a:p>
            <a:r>
              <a:rPr lang="en-US" dirty="0" smtClean="0"/>
              <a:t>Forgiveness upon death or total permanent disability</a:t>
            </a:r>
          </a:p>
          <a:p>
            <a:pPr lvl="1"/>
            <a:r>
              <a:rPr lang="en-US" dirty="0" smtClean="0"/>
              <a:t>So: do not purchase life insurance to cover your loans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Private loans:</a:t>
            </a:r>
          </a:p>
          <a:p>
            <a:r>
              <a:rPr lang="en-US" dirty="0" smtClean="0"/>
              <a:t>Ask your servicer, find out about capitalization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Loan Repayment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2615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NIH: www.lrp.nih.gov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$70,000 for 2+ years of biomedical or behavioral research in one of five research areas -- clinical; pediatric; health disparities; contraception and infertility; and clinical research for individuals from disadvantaged backgrounds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NHSC: nhsc.hrsa.gov/</a:t>
            </a:r>
            <a:r>
              <a:rPr lang="en-US" dirty="0" err="1" smtClean="0"/>
              <a:t>loanrepayment</a:t>
            </a:r>
            <a:endParaRPr lang="en-US" dirty="0" smtClean="0"/>
          </a:p>
          <a:p>
            <a:pPr>
              <a:lnSpc>
                <a:spcPct val="110000"/>
              </a:lnSpc>
            </a:pPr>
            <a:r>
              <a:rPr lang="en-US" dirty="0" smtClean="0"/>
              <a:t>Military: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www.goarmy.com/amedd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www.navy.com/healthcare/physicians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www.afit.edu/adhplrp 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Indian Health Service: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www.ihs.gov/loanrepayment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State programs: www.aamc.org/stloan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Service Loan Forgiveness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4995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Must have Direct Loans (can consolidate)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Must make 120 monthly payments under qualifying plan </a:t>
            </a:r>
            <a:r>
              <a:rPr lang="en-US" smtClean="0"/>
              <a:t>(</a:t>
            </a:r>
            <a:r>
              <a:rPr lang="en-US" smtClean="0"/>
              <a:t>IBR/PAYE/REPAYE)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Must work in public service during those 120 months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Any government or non-profit [501(c)(3)] organization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Remaining debt after 10 years will be forgiven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Good option if you can pay during residency and plan to have a low income for 5+ years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No program to “join” – submit employment certification form and then apply at end of 10 years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Once you submit employment certification, loans will be transferred to </a:t>
            </a:r>
            <a:r>
              <a:rPr lang="en-US" dirty="0" err="1" smtClean="0"/>
              <a:t>Fedloan</a:t>
            </a:r>
            <a:r>
              <a:rPr lang="en-US" dirty="0" smtClean="0"/>
              <a:t> Servicing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Loan Repayment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613648" cy="487375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Three general approaches after residency:</a:t>
            </a:r>
          </a:p>
          <a:p>
            <a:r>
              <a:rPr lang="en-US" dirty="0" smtClean="0"/>
              <a:t>Fast &amp; Furious</a:t>
            </a:r>
          </a:p>
          <a:p>
            <a:pPr lvl="1"/>
            <a:r>
              <a:rPr lang="en-US" dirty="0" smtClean="0"/>
              <a:t>If you’re making $150,000 and can live on $50,000, then you’ll have (after taxes) about $60,000/year to throw at your loans</a:t>
            </a:r>
          </a:p>
          <a:p>
            <a:pPr lvl="1"/>
            <a:r>
              <a:rPr lang="en-US" dirty="0" smtClean="0"/>
              <a:t>You can always prepay (pay more than required) without penalty</a:t>
            </a:r>
          </a:p>
          <a:p>
            <a:r>
              <a:rPr lang="en-US" dirty="0" smtClean="0"/>
              <a:t>Standard Repayment</a:t>
            </a:r>
          </a:p>
          <a:p>
            <a:pPr lvl="1"/>
            <a:r>
              <a:rPr lang="en-US" dirty="0" smtClean="0"/>
              <a:t>Sign up for the 10-year repayment, pay extra when you can</a:t>
            </a:r>
          </a:p>
          <a:p>
            <a:r>
              <a:rPr lang="en-US" dirty="0" smtClean="0"/>
              <a:t>Slow and Steady (pays the most)</a:t>
            </a:r>
          </a:p>
          <a:p>
            <a:pPr lvl="1"/>
            <a:r>
              <a:rPr lang="en-US" dirty="0" smtClean="0"/>
              <a:t>Take as long as possible to repay, to keep your monthly payment low – minimizes the impact of your student loan payment on your Debt-to-Income ratio (important if you’re getting other credit)</a:t>
            </a:r>
          </a:p>
          <a:p>
            <a:pPr lvl="1"/>
            <a:r>
              <a:rPr lang="en-US" dirty="0" smtClean="0"/>
              <a:t>May be a decent option if your interest rates are fixed and low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Loan Repayment -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21352"/>
          </a:xfrm>
        </p:spPr>
        <p:txBody>
          <a:bodyPr>
            <a:normAutofit/>
          </a:bodyPr>
          <a:lstStyle/>
          <a:p>
            <a:r>
              <a:rPr lang="en-US" dirty="0"/>
              <a:t>Debt repayment – two methods: highest-rate vs snowball repayment</a:t>
            </a:r>
          </a:p>
          <a:p>
            <a:r>
              <a:rPr lang="en-US" smtClean="0"/>
              <a:t>Sign </a:t>
            </a:r>
            <a:r>
              <a:rPr lang="en-US" dirty="0" smtClean="0"/>
              <a:t>up for automatic payments</a:t>
            </a:r>
          </a:p>
          <a:p>
            <a:pPr lvl="1"/>
            <a:r>
              <a:rPr lang="en-US" dirty="0" smtClean="0"/>
              <a:t>You’ll never get a late fee, and there may be incentives</a:t>
            </a:r>
          </a:p>
          <a:p>
            <a:pPr lvl="1"/>
            <a:r>
              <a:rPr lang="en-US" dirty="0" smtClean="0"/>
              <a:t>Balance your checkbook!</a:t>
            </a:r>
          </a:p>
          <a:p>
            <a:r>
              <a:rPr lang="en-US" sz="2800" dirty="0" smtClean="0"/>
              <a:t>Put </a:t>
            </a:r>
            <a:r>
              <a:rPr lang="en-US" sz="2800" dirty="0"/>
              <a:t>alerts on your calendar – due dates, </a:t>
            </a:r>
            <a:r>
              <a:rPr lang="en-US" sz="2800" dirty="0" smtClean="0"/>
              <a:t>form reminders</a:t>
            </a:r>
            <a:r>
              <a:rPr lang="en-US" sz="2800" dirty="0"/>
              <a:t>, </a:t>
            </a:r>
            <a:r>
              <a:rPr lang="en-US" sz="2800" dirty="0" smtClean="0"/>
              <a:t>recertifying income, etc.</a:t>
            </a:r>
            <a:endParaRPr lang="en-US" dirty="0" smtClean="0"/>
          </a:p>
          <a:p>
            <a:r>
              <a:rPr lang="en-US" dirty="0" smtClean="0"/>
              <a:t>The interest you pay is tax-deductible, but maybe only while you’re in residency (income limits)</a:t>
            </a:r>
          </a:p>
          <a:p>
            <a:pPr lvl="1"/>
            <a:r>
              <a:rPr lang="en-US" dirty="0" smtClean="0"/>
              <a:t>Higher education tax benefits: www.irs.gov/publications/p970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Loan Repayment -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7375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Stick to a budget.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If you’ve never made a budget before:</a:t>
            </a:r>
          </a:p>
          <a:p>
            <a:pPr>
              <a:lnSpc>
                <a:spcPct val="120000"/>
              </a:lnSpc>
            </a:pPr>
            <a:endParaRPr lang="en-US" sz="2800" dirty="0" smtClean="0">
              <a:latin typeface="Georgia" pitchFamily="18" charset="0"/>
            </a:endParaRPr>
          </a:p>
          <a:p>
            <a:pPr>
              <a:lnSpc>
                <a:spcPct val="120000"/>
              </a:lnSpc>
            </a:pPr>
            <a:endParaRPr lang="en-US" sz="2800" dirty="0">
              <a:latin typeface="Georgia" pitchFamily="18" charset="0"/>
            </a:endParaRPr>
          </a:p>
          <a:p>
            <a:pPr>
              <a:lnSpc>
                <a:spcPct val="120000"/>
              </a:lnSpc>
            </a:pPr>
            <a:endParaRPr lang="en-US" sz="2800" dirty="0" smtClean="0">
              <a:latin typeface="Georgia" pitchFamily="18" charset="0"/>
            </a:endParaRPr>
          </a:p>
          <a:p>
            <a:pPr>
              <a:lnSpc>
                <a:spcPct val="120000"/>
              </a:lnSpc>
            </a:pPr>
            <a:endParaRPr lang="en-US" sz="2800" dirty="0">
              <a:latin typeface="Georgia" pitchFamily="18" charset="0"/>
            </a:endParaRPr>
          </a:p>
          <a:p>
            <a:pPr>
              <a:lnSpc>
                <a:spcPct val="120000"/>
              </a:lnSpc>
            </a:pPr>
            <a:endParaRPr lang="en-US" sz="2800" dirty="0" smtClean="0">
              <a:latin typeface="Georgia" pitchFamily="18" charset="0"/>
            </a:endParaRPr>
          </a:p>
          <a:p>
            <a:pPr>
              <a:lnSpc>
                <a:spcPct val="120000"/>
              </a:lnSpc>
            </a:pPr>
            <a:endParaRPr lang="en-US" sz="2800" dirty="0" smtClean="0">
              <a:latin typeface="Georgia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2800" dirty="0" smtClean="0">
                <a:latin typeface="Georgia" pitchFamily="18" charset="0"/>
              </a:rPr>
              <a:t>If </a:t>
            </a:r>
            <a:r>
              <a:rPr lang="en-US" sz="2800" dirty="0">
                <a:latin typeface="Georgia" pitchFamily="18" charset="0"/>
              </a:rPr>
              <a:t>you bring home $3000/month, that’s $300 to savings, $600 towards debt reduction, and $2100 to live on</a:t>
            </a:r>
            <a:r>
              <a:rPr lang="en-US" sz="2800" dirty="0" smtClean="0">
                <a:latin typeface="Georgia" pitchFamily="18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sz="2800" dirty="0" smtClean="0">
                <a:latin typeface="Georgia" pitchFamily="18" charset="0"/>
              </a:rPr>
              <a:t>Every time you get a raise: 1/3 for taxes, 1/3 for debt/savings.</a:t>
            </a:r>
          </a:p>
          <a:p>
            <a:pPr>
              <a:lnSpc>
                <a:spcPct val="120000"/>
              </a:lnSpc>
            </a:pPr>
            <a:r>
              <a:rPr lang="en-US" sz="2800" dirty="0" smtClean="0">
                <a:latin typeface="Georgia" pitchFamily="18" charset="0"/>
              </a:rPr>
              <a:t>Don’t hesitate to see a financial professional if needed.</a:t>
            </a:r>
            <a:endParaRPr lang="en-US" dirty="0" smtClean="0"/>
          </a:p>
          <a:p>
            <a:pPr>
              <a:lnSpc>
                <a:spcPct val="120000"/>
              </a:lnSpc>
            </a:pPr>
            <a:endParaRPr lang="en-US" dirty="0"/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814399877"/>
              </p:ext>
            </p:extLst>
          </p:nvPr>
        </p:nvGraphicFramePr>
        <p:xfrm>
          <a:off x="1905000" y="2209800"/>
          <a:ext cx="4968875" cy="28481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" r:id="rId4" imgW="6919560" imgH="3962743" progId="Excel.Chart.8">
                  <p:embed/>
                </p:oleObj>
              </mc:Choice>
              <mc:Fallback>
                <p:oleObj r:id="rId4" imgW="6919560" imgH="3962743" progId="Excel.Char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209800"/>
                        <a:ext cx="4968875" cy="28481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03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6388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AAMC’s FIRST: </a:t>
            </a:r>
            <a:br>
              <a:rPr lang="en-US" sz="2800" dirty="0" smtClean="0"/>
            </a:br>
            <a:r>
              <a:rPr lang="en-US" sz="1600" dirty="0" smtClean="0"/>
              <a:t>https</a:t>
            </a:r>
            <a:r>
              <a:rPr lang="en-US" sz="1600" dirty="0"/>
              <a:t>://students-residents.aamc.org/financial-aid/</a:t>
            </a: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 smtClean="0"/>
          </a:p>
          <a:p>
            <a:r>
              <a:rPr lang="en-US" dirty="0" smtClean="0"/>
              <a:t>Department of Ed Ombudsman</a:t>
            </a:r>
            <a:br>
              <a:rPr lang="en-US" dirty="0" smtClean="0"/>
            </a:br>
            <a:r>
              <a:rPr lang="en-US" dirty="0" smtClean="0"/>
              <a:t>www.ombudsman.ed.gov</a:t>
            </a:r>
            <a:br>
              <a:rPr lang="en-US" dirty="0" smtClean="0"/>
            </a:br>
            <a:r>
              <a:rPr lang="en-US" dirty="0" smtClean="0"/>
              <a:t>877-557-2575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www.annualcreditreport.com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Studentloans.gov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www.donotcall.gov and opt out:</a:t>
            </a:r>
            <a:br>
              <a:rPr lang="en-US" dirty="0" smtClean="0"/>
            </a:br>
            <a:r>
              <a:rPr lang="en-US" dirty="0" smtClean="0"/>
              <a:t>1-888-5OPTOUT</a:t>
            </a:r>
            <a:br>
              <a:rPr lang="en-US" dirty="0" smtClean="0"/>
            </a:br>
            <a:r>
              <a:rPr lang="en-US" dirty="0" smtClean="0"/>
              <a:t>www.optoutprescreen.com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62000" y="2819400"/>
            <a:ext cx="7543800" cy="2895600"/>
          </a:xfrm>
        </p:spPr>
        <p:txBody>
          <a:bodyPr>
            <a:noAutofit/>
          </a:bodyPr>
          <a:lstStyle/>
          <a:p>
            <a:r>
              <a:rPr lang="en-US" sz="2000" dirty="0" smtClean="0"/>
              <a:t>Claude Moore medical education building, room 1140</a:t>
            </a:r>
          </a:p>
          <a:p>
            <a:r>
              <a:rPr lang="en-US" sz="2000" dirty="0" smtClean="0"/>
              <a:t>(434) 924-0033</a:t>
            </a:r>
          </a:p>
          <a:p>
            <a:endParaRPr lang="en-US" sz="2000" dirty="0" smtClean="0"/>
          </a:p>
          <a:p>
            <a:r>
              <a:rPr lang="en-US" sz="2000" dirty="0"/>
              <a:t>Margaret </a:t>
            </a:r>
            <a:r>
              <a:rPr lang="en-US" sz="2000" dirty="0" smtClean="0"/>
              <a:t>baxton: med7q@virginia.edu</a:t>
            </a:r>
          </a:p>
          <a:p>
            <a:endParaRPr lang="en-US" sz="2000" dirty="0"/>
          </a:p>
          <a:p>
            <a:r>
              <a:rPr lang="en-US" sz="2000" dirty="0" smtClean="0"/>
              <a:t>Melissa LiVoti: </a:t>
            </a:r>
          </a:p>
          <a:p>
            <a:r>
              <a:rPr lang="en-US" sz="2000" dirty="0" smtClean="0"/>
              <a:t>mal5je@virginia.edu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UVA School of Medicine</a:t>
            </a:r>
            <a:br>
              <a:rPr lang="en-US" dirty="0" smtClean="0"/>
            </a:br>
            <a:r>
              <a:rPr lang="en-US" dirty="0" smtClean="0"/>
              <a:t>Financial Aid Office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During Medical 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Debt management begins during school:</a:t>
            </a:r>
          </a:p>
          <a:p>
            <a:pPr lvl="1"/>
            <a:r>
              <a:rPr lang="en-US" dirty="0" smtClean="0"/>
              <a:t>Minimize debt as much as possible – be wary of the “drop in the bucket” way of thinking</a:t>
            </a:r>
          </a:p>
          <a:p>
            <a:pPr lvl="1"/>
            <a:r>
              <a:rPr lang="en-US" dirty="0" smtClean="0"/>
              <a:t>Search for outside scholarships</a:t>
            </a:r>
          </a:p>
          <a:p>
            <a:pPr lvl="1"/>
            <a:r>
              <a:rPr lang="en-US" dirty="0" smtClean="0"/>
              <a:t>Talk to your financial aid office</a:t>
            </a:r>
          </a:p>
          <a:p>
            <a:pPr lvl="1"/>
            <a:r>
              <a:rPr lang="en-US" dirty="0" smtClean="0"/>
              <a:t>Make – and stick to – a budget</a:t>
            </a:r>
          </a:p>
          <a:p>
            <a:r>
              <a:rPr lang="en-US" dirty="0" smtClean="0"/>
              <a:t>Keep track of your loans</a:t>
            </a:r>
          </a:p>
          <a:p>
            <a:pPr lvl="1"/>
            <a:r>
              <a:rPr lang="en-US" dirty="0" smtClean="0"/>
              <a:t>Know all the terms and conditions of your loans</a:t>
            </a:r>
          </a:p>
          <a:p>
            <a:pPr lvl="1"/>
            <a:r>
              <a:rPr lang="en-US" dirty="0" smtClean="0"/>
              <a:t>Be organized so there are no surprises later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5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Types of Loans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During undergrad and medical school, you may borrow a variety of loans.  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562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Federal Student Loans</a:t>
            </a:r>
          </a:p>
          <a:p>
            <a:pPr lvl="1"/>
            <a:r>
              <a:rPr lang="en-US" dirty="0" smtClean="0"/>
              <a:t>Subsidized (undergrad)</a:t>
            </a:r>
          </a:p>
          <a:p>
            <a:pPr lvl="1"/>
            <a:r>
              <a:rPr lang="en-US" dirty="0" smtClean="0"/>
              <a:t>Unsubsidized</a:t>
            </a:r>
          </a:p>
          <a:p>
            <a:pPr lvl="1"/>
            <a:r>
              <a:rPr lang="en-US" dirty="0" smtClean="0"/>
              <a:t>Graduate PLUS</a:t>
            </a:r>
          </a:p>
          <a:p>
            <a:pPr lvl="1"/>
            <a:r>
              <a:rPr lang="en-US" dirty="0" smtClean="0"/>
              <a:t>Other: Perkins, PCL, LDS, HPSL</a:t>
            </a:r>
          </a:p>
          <a:p>
            <a:pPr lvl="1"/>
            <a:r>
              <a:rPr lang="en-US" dirty="0" smtClean="0"/>
              <a:t>Consolidation </a:t>
            </a:r>
          </a:p>
          <a:p>
            <a:r>
              <a:rPr lang="en-US" dirty="0" smtClean="0"/>
              <a:t>Private Student Loans</a:t>
            </a:r>
          </a:p>
          <a:p>
            <a:pPr lvl="1"/>
            <a:r>
              <a:rPr lang="en-US" dirty="0" smtClean="0"/>
              <a:t>Private education loans (from a bank)</a:t>
            </a:r>
          </a:p>
          <a:p>
            <a:pPr lvl="1"/>
            <a:r>
              <a:rPr lang="en-US" dirty="0" smtClean="0"/>
              <a:t>Institutional loans (from your school)</a:t>
            </a:r>
          </a:p>
          <a:p>
            <a:r>
              <a:rPr lang="en-US" dirty="0" smtClean="0"/>
              <a:t>Other Private Debt</a:t>
            </a:r>
          </a:p>
          <a:p>
            <a:pPr lvl="1"/>
            <a:r>
              <a:rPr lang="en-US" dirty="0" smtClean="0"/>
              <a:t>Bank or personal loans</a:t>
            </a:r>
          </a:p>
          <a:p>
            <a:pPr lvl="1"/>
            <a:r>
              <a:rPr lang="en-US" dirty="0" smtClean="0"/>
              <a:t>Credit card debt</a:t>
            </a:r>
          </a:p>
          <a:p>
            <a:pPr lvl="1"/>
            <a:r>
              <a:rPr lang="en-US" dirty="0" smtClean="0"/>
              <a:t>Residency/relocation loans</a:t>
            </a:r>
          </a:p>
          <a:p>
            <a:pPr lvl="1"/>
            <a:r>
              <a:rPr lang="en-US" dirty="0" smtClean="0"/>
              <a:t>Try the Motley Fool Debt Workbook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Locating your Loans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It is your responsibility to make sure your loan servicer is able to contact you.</a:t>
            </a:r>
          </a:p>
          <a:p>
            <a:r>
              <a:rPr lang="en-US" dirty="0" smtClean="0"/>
              <a:t>Make sure your contact information is </a:t>
            </a:r>
            <a:br>
              <a:rPr lang="en-US" dirty="0" smtClean="0"/>
            </a:br>
            <a:r>
              <a:rPr lang="en-US" dirty="0" smtClean="0"/>
              <a:t>up-to-date!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You should receive periodic statements from all of your loan servicers, even during school.</a:t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dirty="0" smtClean="0"/>
              <a:t>If you’re unsure: </a:t>
            </a:r>
          </a:p>
          <a:p>
            <a:r>
              <a:rPr lang="en-US" dirty="0" smtClean="0"/>
              <a:t>Ask your financial aid office</a:t>
            </a:r>
          </a:p>
          <a:p>
            <a:r>
              <a:rPr lang="en-US" dirty="0" smtClean="0"/>
              <a:t>Ask your parents</a:t>
            </a:r>
          </a:p>
          <a:p>
            <a:r>
              <a:rPr lang="en-US" dirty="0" smtClean="0"/>
              <a:t>Federal Loans: nslds.ed.gov</a:t>
            </a:r>
          </a:p>
          <a:p>
            <a:r>
              <a:rPr lang="en-US" dirty="0" smtClean="0"/>
              <a:t>Private loans: check your credit report</a:t>
            </a:r>
          </a:p>
          <a:p>
            <a:pPr lvl="1"/>
            <a:r>
              <a:rPr lang="en-US" dirty="0" smtClean="0"/>
              <a:t>www.annualcreditreport.com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– and Stay – Organized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49952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600" dirty="0" smtClean="0"/>
              <a:t>Create a file for each servicer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sz="2400" dirty="0" smtClean="0"/>
              <a:t>Keep copies of everything, and notes on all conversations.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600" dirty="0" smtClean="0"/>
              <a:t>Get a username and password for each servicer’s website.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600" dirty="0" smtClean="0"/>
              <a:t>Know </a:t>
            </a:r>
            <a:r>
              <a:rPr lang="en-US" sz="2600" dirty="0"/>
              <a:t>your terms and interest rates for all of your </a:t>
            </a:r>
            <a:r>
              <a:rPr lang="en-US" sz="2600" dirty="0" smtClean="0"/>
              <a:t>loans.</a:t>
            </a:r>
            <a:endParaRPr lang="en-US" sz="2600" dirty="0"/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sz="2400" dirty="0" smtClean="0"/>
              <a:t>If you have old loans that are variable or not Direct Loans, consider consolidation: studentloans.gov 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600" dirty="0" smtClean="0"/>
              <a:t>Keep spouse/significant other informed so s/he can help.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600" dirty="0" smtClean="0"/>
              <a:t>OPEN </a:t>
            </a:r>
            <a:r>
              <a:rPr lang="en-US" sz="2600" dirty="0"/>
              <a:t>YOUR MAIL.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sz="2400" dirty="0" smtClean="0"/>
              <a:t>Do not ignore your servicer’s requests, </a:t>
            </a:r>
            <a:r>
              <a:rPr lang="en-US" sz="2400" dirty="0"/>
              <a:t>even if you think they’re mistaken.</a:t>
            </a:r>
          </a:p>
          <a:p>
            <a:pPr>
              <a:lnSpc>
                <a:spcPct val="110000"/>
              </a:lnSpc>
            </a:pP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1524000"/>
          </a:xfrm>
        </p:spPr>
        <p:txBody>
          <a:bodyPr/>
          <a:lstStyle/>
          <a:p>
            <a:r>
              <a:rPr lang="en-US" dirty="0" smtClean="0"/>
              <a:t>Options during Residency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2514600"/>
            <a:ext cx="2362200" cy="3611563"/>
          </a:xfrm>
        </p:spPr>
        <p:txBody>
          <a:bodyPr>
            <a:normAutofit/>
          </a:bodyPr>
          <a:lstStyle/>
          <a:p>
            <a:r>
              <a:rPr lang="en-US" dirty="0" smtClean="0"/>
              <a:t>Make a plan for residency before you start.</a:t>
            </a:r>
          </a:p>
          <a:p>
            <a:r>
              <a:rPr lang="en-US" dirty="0" smtClean="0"/>
              <a:t>For your federal loans, you may choose to repay, </a:t>
            </a:r>
            <a:br>
              <a:rPr lang="en-US" dirty="0" smtClean="0"/>
            </a:br>
            <a:r>
              <a:rPr lang="en-US" dirty="0" smtClean="0"/>
              <a:t>or not.</a:t>
            </a:r>
          </a:p>
          <a:p>
            <a:r>
              <a:rPr lang="en-US" dirty="0" smtClean="0"/>
              <a:t>For private loans, contact your loan servicer.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Internship/Residency Forbearance</a:t>
            </a:r>
          </a:p>
          <a:p>
            <a:pPr lvl="1"/>
            <a:r>
              <a:rPr lang="en-US" dirty="0" smtClean="0"/>
              <a:t>No payments are due, interest accrues</a:t>
            </a:r>
          </a:p>
          <a:p>
            <a:endParaRPr lang="en-US" dirty="0" smtClean="0"/>
          </a:p>
          <a:p>
            <a:r>
              <a:rPr lang="en-US" dirty="0" smtClean="0"/>
              <a:t>Repayment</a:t>
            </a:r>
          </a:p>
          <a:p>
            <a:pPr lvl="1"/>
            <a:r>
              <a:rPr lang="en-US" dirty="0" smtClean="0"/>
              <a:t>Standard repayment</a:t>
            </a:r>
          </a:p>
          <a:p>
            <a:pPr lvl="1"/>
            <a:r>
              <a:rPr lang="en-US" dirty="0" smtClean="0"/>
              <a:t>Extended repayment</a:t>
            </a:r>
          </a:p>
          <a:p>
            <a:pPr lvl="1"/>
            <a:r>
              <a:rPr lang="en-US" dirty="0" smtClean="0"/>
              <a:t>Graduated repayment</a:t>
            </a:r>
          </a:p>
          <a:p>
            <a:pPr lvl="1"/>
            <a:r>
              <a:rPr lang="en-US" dirty="0" smtClean="0"/>
              <a:t>Income-Driven Repayment: based on your income and family size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Internship/Residency Forbearance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97552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sz="2500" dirty="0" smtClean="0"/>
              <a:t>Available for federal subsidized, unsubsidized, Grad PLUS, and consolidation loans (not Perkins)</a:t>
            </a:r>
          </a:p>
          <a:p>
            <a:pPr>
              <a:spcAft>
                <a:spcPts val="600"/>
              </a:spcAft>
            </a:pPr>
            <a:r>
              <a:rPr lang="en-US" sz="2500" dirty="0" smtClean="0"/>
              <a:t>Good for 12 months at a time, must fill out the right form and have it signed by residency program </a:t>
            </a:r>
          </a:p>
          <a:p>
            <a:pPr>
              <a:spcAft>
                <a:spcPts val="600"/>
              </a:spcAft>
            </a:pPr>
            <a:r>
              <a:rPr lang="en-US" sz="2500" dirty="0" smtClean="0"/>
              <a:t>“Mandatory” – lender may not refuse</a:t>
            </a:r>
          </a:p>
          <a:p>
            <a:pPr>
              <a:spcAft>
                <a:spcPts val="600"/>
              </a:spcAft>
            </a:pPr>
            <a:r>
              <a:rPr lang="en-US" sz="2500" dirty="0" smtClean="0"/>
              <a:t>Check your account online to make sure forbearance is applied correctly</a:t>
            </a:r>
          </a:p>
          <a:p>
            <a:pPr>
              <a:spcAft>
                <a:spcPts val="600"/>
              </a:spcAft>
            </a:pPr>
            <a:r>
              <a:rPr lang="en-US" sz="2500" dirty="0" smtClean="0"/>
              <a:t>Beware accruing interest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Set aside money each month in an emergency fund, then pay your interest before it capitalizes if you don’t have an emergency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Loan Repayment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613648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Repayment plan options:</a:t>
            </a:r>
          </a:p>
          <a:p>
            <a:r>
              <a:rPr lang="en-US" dirty="0" smtClean="0"/>
              <a:t>Standard</a:t>
            </a:r>
          </a:p>
          <a:p>
            <a:pPr lvl="1"/>
            <a:r>
              <a:rPr lang="en-US" dirty="0" smtClean="0"/>
              <a:t>10-year level repayment – default if you don’t choose otherwise</a:t>
            </a:r>
          </a:p>
          <a:p>
            <a:r>
              <a:rPr lang="en-US" dirty="0" smtClean="0"/>
              <a:t>Extended</a:t>
            </a:r>
          </a:p>
          <a:p>
            <a:pPr lvl="1"/>
            <a:r>
              <a:rPr lang="en-US" dirty="0" smtClean="0"/>
              <a:t>Up to 25 years – will lower the monthly payment, increase total interest if you actually take 25 years to repay</a:t>
            </a:r>
          </a:p>
          <a:p>
            <a:r>
              <a:rPr lang="en-US" dirty="0" smtClean="0"/>
              <a:t>Graduated</a:t>
            </a:r>
          </a:p>
          <a:p>
            <a:pPr lvl="1"/>
            <a:r>
              <a:rPr lang="en-US" dirty="0" smtClean="0"/>
              <a:t>Starts out low, increases every 2 years – we don’t recommend it</a:t>
            </a:r>
          </a:p>
          <a:p>
            <a:r>
              <a:rPr lang="en-US" dirty="0" smtClean="0"/>
              <a:t>Income-Based</a:t>
            </a:r>
          </a:p>
          <a:p>
            <a:pPr lvl="1"/>
            <a:r>
              <a:rPr lang="en-US" dirty="0" smtClean="0"/>
              <a:t>IBR, PAYE, or REPAYE, depending on eligibility – 15% or 10% of your “discretionary” income, regardless of debt level</a:t>
            </a:r>
          </a:p>
        </p:txBody>
      </p:sp>
    </p:spTree>
    <p:extLst>
      <p:ext uri="{BB962C8B-B14F-4D97-AF65-F5344CB8AC3E}">
        <p14:creationId xmlns:p14="http://schemas.microsoft.com/office/powerpoint/2010/main" val="385574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Income-Based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00200"/>
            <a:ext cx="8503920" cy="49530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dirty="0" smtClean="0"/>
              <a:t>Payment of 10-15% of AGI that exceeds 150% of poverty line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dirty="0" smtClean="0"/>
              <a:t>IBR: 15%, available on all federal Stafford loans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dirty="0" smtClean="0"/>
              <a:t>PAYE: 10%, “new borrower” </a:t>
            </a:r>
            <a:r>
              <a:rPr lang="en-US" dirty="0"/>
              <a:t>as of </a:t>
            </a:r>
            <a:r>
              <a:rPr lang="en-US" dirty="0" smtClean="0"/>
              <a:t>10/1/07, must </a:t>
            </a:r>
            <a:r>
              <a:rPr lang="en-US" dirty="0"/>
              <a:t>have received a </a:t>
            </a:r>
            <a:r>
              <a:rPr lang="en-US" dirty="0" smtClean="0"/>
              <a:t>loan 10/1/2011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dirty="0" smtClean="0"/>
              <a:t>REPAYE: 10%, available to all Direct Loan borrowers – this plan is usually best for single medical residents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dirty="0" smtClean="0"/>
              <a:t>Must reapply every year and submit tax returns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dirty="0" smtClean="0"/>
              <a:t>IBR/PAYE: can file taxes separately to avoid using spouse’s income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dirty="0" smtClean="0"/>
              <a:t>Remaining debt forgiven after 25 years (20 for PAYE)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dirty="0" smtClean="0"/>
              <a:t>Eligible for Public Service Loan Forgiveness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dirty="0" smtClean="0"/>
              <a:t>Financial benefits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dirty="0" smtClean="0"/>
              <a:t>IBR/PAYE: Small subsidy on unpaid sub loan interest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dirty="0" smtClean="0"/>
              <a:t>REPAYE: half of all unpaid interest will be subsidized</a:t>
            </a:r>
            <a:endParaRPr lang="en-US" dirty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dirty="0" smtClean="0"/>
              <a:t>Unpaid interest will not capitalize as long as you are in the same plan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8612</TotalTime>
  <Words>1193</Words>
  <Application>Microsoft Office PowerPoint</Application>
  <PresentationFormat>On-screen Show (4:3)</PresentationFormat>
  <Paragraphs>182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Civic</vt:lpstr>
      <vt:lpstr>Microsoft Excel Chart</vt:lpstr>
      <vt:lpstr>Medical School  Debt Management</vt:lpstr>
      <vt:lpstr>During Medical School</vt:lpstr>
      <vt:lpstr>Types of Loans</vt:lpstr>
      <vt:lpstr>Locating your Loans</vt:lpstr>
      <vt:lpstr>Get – and Stay – Organized</vt:lpstr>
      <vt:lpstr>Options during Residency</vt:lpstr>
      <vt:lpstr>Internship/Residency Forbearance</vt:lpstr>
      <vt:lpstr>Loan Repayment</vt:lpstr>
      <vt:lpstr>Income-Based Plans</vt:lpstr>
      <vt:lpstr>After Residency</vt:lpstr>
      <vt:lpstr>Options During Financial Difficulty</vt:lpstr>
      <vt:lpstr>Loan Repayment Programs</vt:lpstr>
      <vt:lpstr>Public Service Loan Forgiveness</vt:lpstr>
      <vt:lpstr>Loan Repayment</vt:lpstr>
      <vt:lpstr>Loan Repayment - Tips</vt:lpstr>
      <vt:lpstr>Loan Repayment - Tips</vt:lpstr>
      <vt:lpstr>Resources</vt:lpstr>
      <vt:lpstr>UVA School of Medicine Financial Aid Office</vt:lpstr>
    </vt:vector>
  </TitlesOfParts>
  <Company>University of Virginia Health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Student Loans</dc:title>
  <dc:creator>Baxton, Margaret E</dc:creator>
  <cp:lastModifiedBy>Baxton, Margaret E</cp:lastModifiedBy>
  <cp:revision>307</cp:revision>
  <cp:lastPrinted>2014-08-26T16:00:28Z</cp:lastPrinted>
  <dcterms:created xsi:type="dcterms:W3CDTF">2011-09-08T14:02:54Z</dcterms:created>
  <dcterms:modified xsi:type="dcterms:W3CDTF">2016-10-06T18:30:03Z</dcterms:modified>
</cp:coreProperties>
</file>