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7"/>
  </p:notesMasterIdLst>
  <p:sldIdLst>
    <p:sldId id="256" r:id="rId2"/>
    <p:sldId id="268" r:id="rId3"/>
    <p:sldId id="279" r:id="rId4"/>
    <p:sldId id="273" r:id="rId5"/>
    <p:sldId id="274" r:id="rId6"/>
    <p:sldId id="272" r:id="rId7"/>
    <p:sldId id="271" r:id="rId8"/>
    <p:sldId id="275" r:id="rId9"/>
    <p:sldId id="276" r:id="rId10"/>
    <p:sldId id="277" r:id="rId11"/>
    <p:sldId id="278" r:id="rId12"/>
    <p:sldId id="269" r:id="rId13"/>
    <p:sldId id="263" r:id="rId14"/>
    <p:sldId id="265" r:id="rId15"/>
    <p:sldId id="264" r:id="rId1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04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im" initials="BL" lastIdx="13" clrIdx="0"/>
  <p:cmAuthor id="1" name="Samantha Leicht" initials="SL"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1" autoAdjust="0"/>
    <p:restoredTop sz="90810" autoAdjust="0"/>
  </p:normalViewPr>
  <p:slideViewPr>
    <p:cSldViewPr snapToGrid="0">
      <p:cViewPr>
        <p:scale>
          <a:sx n="100" d="100"/>
          <a:sy n="100" d="100"/>
        </p:scale>
        <p:origin x="-360" y="-834"/>
      </p:cViewPr>
      <p:guideLst>
        <p:guide orient="horz" pos="1044"/>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9"/>
          </a:xfrm>
          <a:prstGeom prst="rect">
            <a:avLst/>
          </a:prstGeom>
          <a:noFill/>
          <a:ln>
            <a:noFill/>
          </a:ln>
        </p:spPr>
        <p:txBody>
          <a:bodyPr lIns="93150" tIns="46575" rIns="93150"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713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dirty="0"/>
          </a:p>
        </p:txBody>
      </p:sp>
      <p:sp>
        <p:nvSpPr>
          <p:cNvPr id="45" name="Shape 45"/>
          <p:cNvSpPr txBox="1">
            <a:spLocks noGrp="1"/>
          </p:cNvSpPr>
          <p:nvPr>
            <p:ph type="sldNum" idx="12"/>
          </p:nvPr>
        </p:nvSpPr>
        <p:spPr>
          <a:xfrm>
            <a:off x="3970937" y="8829967"/>
            <a:ext cx="3037799" cy="464699"/>
          </a:xfrm>
          <a:prstGeom prst="rect">
            <a:avLst/>
          </a:prstGeom>
        </p:spPr>
        <p:txBody>
          <a:bodyPr lIns="93150" tIns="46575" rIns="93150" bIns="46575"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dirty="0"/>
          </a:p>
        </p:txBody>
      </p:sp>
      <p:sp>
        <p:nvSpPr>
          <p:cNvPr id="108" name="Shape 108"/>
          <p:cNvSpPr txBox="1">
            <a:spLocks noGrp="1"/>
          </p:cNvSpPr>
          <p:nvPr>
            <p:ph type="sldNum" idx="12"/>
          </p:nvPr>
        </p:nvSpPr>
        <p:spPr>
          <a:xfrm>
            <a:off x="3970937" y="8829967"/>
            <a:ext cx="3037799" cy="464700"/>
          </a:xfrm>
          <a:prstGeom prst="rect">
            <a:avLst/>
          </a:prstGeom>
        </p:spPr>
        <p:txBody>
          <a:bodyPr lIns="93150" tIns="46575" rIns="93150" bIns="46575" anchor="b" anchorCtr="0">
            <a:noAutofit/>
          </a:bodyPr>
          <a:lstStyle/>
          <a:p>
            <a:pPr lvl="0">
              <a:spcBef>
                <a:spcPts val="0"/>
              </a:spcBef>
              <a:buClr>
                <a:schemeClr val="dk1"/>
              </a:buClr>
              <a:buSzPct val="25000"/>
              <a:buFont typeface="Calibri"/>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endParaRPr lang="en-US" sz="1200" b="0" i="0" u="none" strike="noStrike" kern="1200" cap="none" dirty="0">
              <a:solidFill>
                <a:schemeClr val="dk1"/>
              </a:solidFill>
              <a:effectLst/>
              <a:latin typeface="Calibri"/>
              <a:ea typeface="Calibri"/>
              <a:cs typeface="Calibri"/>
              <a:sym typeface="Calibri"/>
            </a:endParaRPr>
          </a:p>
        </p:txBody>
      </p:sp>
      <p:sp>
        <p:nvSpPr>
          <p:cNvPr id="92" name="Shape 9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2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a:spcBef>
                <a:spcPts val="0"/>
              </a:spcBef>
              <a:buNone/>
            </a:pPr>
            <a:r>
              <a:rPr lang="en-US" b="1" i="1" baseline="0" dirty="0" smtClean="0">
                <a:latin typeface="+mn-lt"/>
              </a:rPr>
              <a:t>Steps in Practice Summary </a:t>
            </a:r>
            <a:r>
              <a:rPr lang="en-US" baseline="0" dirty="0" smtClean="0">
                <a:latin typeface="+mn-lt"/>
              </a:rPr>
              <a:t>= </a:t>
            </a:r>
            <a:r>
              <a:rPr lang="en-US" u="sng" baseline="0" dirty="0" smtClean="0">
                <a:latin typeface="+mn-lt"/>
              </a:rPr>
              <a:t>Location Featured Here</a:t>
            </a:r>
          </a:p>
          <a:p>
            <a:pPr lvl="0">
              <a:spcBef>
                <a:spcPts val="0"/>
              </a:spcBef>
              <a:buNone/>
            </a:pPr>
            <a:endParaRPr lang="en-US" baseline="0" dirty="0" smtClean="0">
              <a:latin typeface="+mn-lt"/>
            </a:endParaRPr>
          </a:p>
          <a:p>
            <a:pPr marL="171450" lvl="0" indent="-171450">
              <a:spcBef>
                <a:spcPts val="0"/>
              </a:spcBef>
              <a:buFont typeface="Arial" panose="020B0604020202020204" pitchFamily="34" charset="0"/>
              <a:buChar char="•"/>
            </a:pPr>
            <a:r>
              <a:rPr lang="en-US" baseline="0" dirty="0" smtClean="0">
                <a:latin typeface="+mn-lt"/>
              </a:rPr>
              <a:t>Summarize the description of the steps in practice section in a bulleted format</a:t>
            </a:r>
          </a:p>
          <a:p>
            <a:pPr lvl="0">
              <a:spcBef>
                <a:spcPts val="0"/>
              </a:spcBef>
              <a:buNone/>
            </a:pPr>
            <a:endParaRPr lang="en-US" baseline="0" dirty="0" smtClean="0">
              <a:latin typeface="+mn-lt"/>
            </a:endParaRPr>
          </a:p>
          <a:p>
            <a:pPr marL="171450" lvl="0" indent="-171450">
              <a:spcBef>
                <a:spcPts val="0"/>
              </a:spcBef>
              <a:buFont typeface="Arial" panose="020B0604020202020204" pitchFamily="34" charset="0"/>
              <a:buChar char="•"/>
            </a:pPr>
            <a:r>
              <a:rPr lang="en-US" baseline="0" dirty="0" smtClean="0">
                <a:latin typeface="+mn-lt"/>
              </a:rPr>
              <a:t>Keep it concise and straight to the point </a:t>
            </a:r>
          </a:p>
          <a:p>
            <a:pPr lvl="0">
              <a:spcBef>
                <a:spcPts val="0"/>
              </a:spcBef>
              <a:buNone/>
            </a:pPr>
            <a:endParaRPr lang="en-US" baseline="0" dirty="0" smtClean="0">
              <a:latin typeface="+mn-lt"/>
            </a:endParaRPr>
          </a:p>
          <a:p>
            <a:pPr marL="171450" lvl="0" indent="-171450">
              <a:spcBef>
                <a:spcPts val="0"/>
              </a:spcBef>
              <a:buFont typeface="Arial" panose="020B0604020202020204" pitchFamily="34" charset="0"/>
              <a:buChar char="•"/>
            </a:pPr>
            <a:r>
              <a:rPr lang="en-US" baseline="0" dirty="0" smtClean="0">
                <a:latin typeface="+mn-lt"/>
              </a:rPr>
              <a:t>Think about what information would be helpful to a practice manager that is presenting this information</a:t>
            </a:r>
          </a:p>
          <a:p>
            <a:pPr lvl="0">
              <a:spcBef>
                <a:spcPts val="0"/>
              </a:spcBef>
              <a:buNone/>
            </a:pPr>
            <a:endParaRPr lang="en-US" baseline="0" dirty="0" smtClean="0">
              <a:latin typeface="+mn-lt"/>
            </a:endParaRPr>
          </a:p>
          <a:p>
            <a:pPr marL="171450" lvl="0" indent="-171450">
              <a:spcBef>
                <a:spcPts val="0"/>
              </a:spcBef>
              <a:buFont typeface="Arial" panose="020B0604020202020204" pitchFamily="34" charset="0"/>
              <a:buChar char="•"/>
            </a:pPr>
            <a:r>
              <a:rPr lang="en-US" baseline="0" dirty="0" smtClean="0">
                <a:latin typeface="+mn-lt"/>
              </a:rPr>
              <a:t>Review other module pitch decks for examples</a:t>
            </a:r>
            <a:endParaRPr dirty="0">
              <a:latin typeface="+mn-lt"/>
            </a:endParaRPr>
          </a:p>
        </p:txBody>
      </p:sp>
      <p:sp>
        <p:nvSpPr>
          <p:cNvPr id="127" name="Shape 127"/>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r>
              <a:rPr lang="en-US"/>
              <a:t>embed video</a:t>
            </a:r>
          </a:p>
        </p:txBody>
      </p:sp>
      <p:sp>
        <p:nvSpPr>
          <p:cNvPr id="96" name="Shape 9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a:spcBef>
                <a:spcPts val="0"/>
              </a:spcBef>
              <a:buNone/>
            </a:pPr>
            <a:endParaRPr dirty="0"/>
          </a:p>
        </p:txBody>
      </p:sp>
      <p:sp>
        <p:nvSpPr>
          <p:cNvPr id="137" name="Shape 137"/>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_Title Only">
    <p:bg>
      <p:bgPr>
        <a:solidFill>
          <a:schemeClr val="lt1"/>
        </a:solidFill>
        <a:effectLst/>
      </p:bgPr>
    </p:bg>
    <p:spTree>
      <p:nvGrpSpPr>
        <p:cNvPr id="1" name="Shape 37"/>
        <p:cNvGrpSpPr/>
        <p:nvPr/>
      </p:nvGrpSpPr>
      <p:grpSpPr>
        <a:xfrm>
          <a:off x="0" y="0"/>
          <a:ext cx="0" cy="0"/>
          <a:chOff x="0" y="0"/>
          <a:chExt cx="0" cy="0"/>
        </a:xfrm>
      </p:grpSpPr>
      <p:sp>
        <p:nvSpPr>
          <p:cNvPr id="6" name="Shape 39"/>
          <p:cNvSpPr/>
          <p:nvPr userDrawn="1"/>
        </p:nvSpPr>
        <p:spPr>
          <a:xfrm>
            <a:off x="0" y="0"/>
            <a:ext cx="9144000" cy="5143499"/>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40" name="Shape 40"/>
          <p:cNvPicPr preferRelativeResize="0"/>
          <p:nvPr userDrawn="1"/>
        </p:nvPicPr>
        <p:blipFill rotWithShape="1">
          <a:blip r:embed="rId2">
            <a:alphaModFix/>
          </a:blip>
          <a:srcRect l="1" r="-5990" b="32210"/>
          <a:stretch/>
        </p:blipFill>
        <p:spPr>
          <a:xfrm rot="-5400000">
            <a:off x="4299655" y="522945"/>
            <a:ext cx="5794022" cy="3497482"/>
          </a:xfrm>
          <a:prstGeom prst="triangle">
            <a:avLst>
              <a:gd name="adj" fmla="val 50000"/>
            </a:avLst>
          </a:prstGeom>
          <a:noFill/>
          <a:ln>
            <a:noFill/>
          </a:ln>
        </p:spPr>
      </p:pic>
      <p:sp>
        <p:nvSpPr>
          <p:cNvPr id="41" name="Shape 41"/>
          <p:cNvSpPr txBox="1">
            <a:spLocks noGrp="1"/>
          </p:cNvSpPr>
          <p:nvPr>
            <p:ph type="title"/>
          </p:nvPr>
        </p:nvSpPr>
        <p:spPr>
          <a:xfrm>
            <a:off x="762000" y="438150"/>
            <a:ext cx="5334000" cy="42672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 name="Slide Number Placeholder 1"/>
          <p:cNvSpPr>
            <a:spLocks noGrp="1"/>
          </p:cNvSpPr>
          <p:nvPr>
            <p:ph type="sldNum" sz="quarter" idx="10"/>
          </p:nvPr>
        </p:nvSpPr>
        <p:spPr/>
        <p:txBody>
          <a:bodyPr/>
          <a:lstStyle/>
          <a:p>
            <a:fld id="{08A27361-0B1B-FF41-9560-6D13991F81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4637"/>
          </a:xfrm>
          <a:prstGeom prst="rect">
            <a:avLst/>
          </a:prstGeom>
        </p:spPr>
        <p:txBody>
          <a:bodyPr/>
          <a:lstStyle/>
          <a:p>
            <a:fld id="{90151F85-DFE8-B048-B04F-31FFEFDAC813}" type="datetimeFigureOut">
              <a:rPr lang="en-US" smtClean="0"/>
              <a:t>8/21/2018</a:t>
            </a:fld>
            <a:endParaRPr lang="en-US"/>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8AAE45-FD2B-9D43-A6D9-BE9161E2AE79}" type="slidenum">
              <a:rPr lang="en-US" smtClean="0"/>
              <a:t>‹#›</a:t>
            </a:fld>
            <a:endParaRPr lang="en-US"/>
          </a:p>
        </p:txBody>
      </p:sp>
    </p:spTree>
    <p:extLst>
      <p:ext uri="{BB962C8B-B14F-4D97-AF65-F5344CB8AC3E}">
        <p14:creationId xmlns:p14="http://schemas.microsoft.com/office/powerpoint/2010/main" val="65952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8A27361-0B1B-FF41-9560-6D13991F814C}" type="slidenum">
              <a:rPr lang="en-US" smtClean="0"/>
              <a:t>‹#›</a:t>
            </a:fld>
            <a:endParaRPr lang="en-US"/>
          </a:p>
        </p:txBody>
      </p:sp>
    </p:spTree>
    <p:extLst>
      <p:ext uri="{BB962C8B-B14F-4D97-AF65-F5344CB8AC3E}">
        <p14:creationId xmlns:p14="http://schemas.microsoft.com/office/powerpoint/2010/main" val="34449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A27361-0B1B-FF41-9560-6D13991F814C}" type="slidenum">
              <a:rPr lang="en-US" smtClean="0"/>
              <a:t>‹#›</a:t>
            </a:fld>
            <a:endParaRPr lang="en-US"/>
          </a:p>
        </p:txBody>
      </p:sp>
    </p:spTree>
    <p:extLst>
      <p:ext uri="{BB962C8B-B14F-4D97-AF65-F5344CB8AC3E}">
        <p14:creationId xmlns:p14="http://schemas.microsoft.com/office/powerpoint/2010/main" val="28412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47902"/>
            <a:ext cx="7886700" cy="10608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700">
                <a:solidFill>
                  <a:srgbClr val="46166B"/>
                </a:solidFill>
              </a:defRPr>
            </a:lvl1pPr>
          </a:lstStyle>
          <a:p>
            <a:fld id="{08A27361-0B1B-FF41-9560-6D13991F814C}" type="slidenum">
              <a:rPr lang="en-US" smtClean="0"/>
              <a:pPr/>
              <a:t>‹#›</a:t>
            </a:fld>
            <a:endParaRPr lang="en-US" dirty="0"/>
          </a:p>
        </p:txBody>
      </p:sp>
      <p:sp>
        <p:nvSpPr>
          <p:cNvPr id="7" name="Shape 14"/>
          <p:cNvSpPr/>
          <p:nvPr userDrawn="1"/>
        </p:nvSpPr>
        <p:spPr>
          <a:xfrm>
            <a:off x="0" y="0"/>
            <a:ext cx="9144000" cy="439152"/>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8" name="Shape 15"/>
          <p:cNvPicPr preferRelativeResize="0"/>
          <p:nvPr userDrawn="1"/>
        </p:nvPicPr>
        <p:blipFill rotWithShape="1">
          <a:blip r:embed="rId6">
            <a:alphaModFix/>
          </a:blip>
          <a:srcRect l="1" t="41238" r="-15644" b="32210"/>
          <a:stretch/>
        </p:blipFill>
        <p:spPr>
          <a:xfrm>
            <a:off x="2039356" y="-987566"/>
            <a:ext cx="6321777" cy="1369863"/>
          </a:xfrm>
          <a:prstGeom prst="triangle">
            <a:avLst>
              <a:gd name="adj" fmla="val 50000"/>
            </a:avLst>
          </a:prstGeom>
          <a:noFill/>
          <a:ln>
            <a:noFill/>
          </a:ln>
        </p:spPr>
      </p:pic>
      <p:pic>
        <p:nvPicPr>
          <p:cNvPr id="9" name="Shape 16"/>
          <p:cNvPicPr preferRelativeResize="0"/>
          <p:nvPr userDrawn="1"/>
        </p:nvPicPr>
        <p:blipFill rotWithShape="1">
          <a:blip r:embed="rId7">
            <a:alphaModFix/>
          </a:blip>
          <a:srcRect/>
          <a:stretch/>
        </p:blipFill>
        <p:spPr>
          <a:xfrm>
            <a:off x="287149" y="82898"/>
            <a:ext cx="1486788" cy="308463"/>
          </a:xfrm>
          <a:prstGeom prst="rect">
            <a:avLst/>
          </a:prstGeom>
          <a:noFill/>
          <a:ln>
            <a:noFill/>
          </a:ln>
        </p:spPr>
      </p:pic>
      <p:sp>
        <p:nvSpPr>
          <p:cNvPr id="10" name="Shape 12"/>
          <p:cNvSpPr txBox="1"/>
          <p:nvPr userDrawn="1"/>
        </p:nvSpPr>
        <p:spPr>
          <a:xfrm>
            <a:off x="553039" y="4894862"/>
            <a:ext cx="3417383" cy="3231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166B"/>
              </a:buClr>
              <a:buSzPct val="25000"/>
              <a:buFont typeface="Arial"/>
              <a:buNone/>
            </a:pPr>
            <a:r>
              <a:rPr lang="en-US" sz="700" b="0" i="0" u="none" strike="noStrike" cap="none" dirty="0">
                <a:solidFill>
                  <a:srgbClr val="46166B"/>
                </a:solidFill>
                <a:latin typeface="Arial"/>
                <a:ea typeface="Arial"/>
                <a:cs typeface="Arial"/>
                <a:sym typeface="Arial"/>
              </a:rPr>
              <a:t>© </a:t>
            </a:r>
            <a:r>
              <a:rPr lang="en-US" sz="700" b="0" i="0" u="none" strike="noStrike" cap="none" dirty="0" smtClean="0">
                <a:solidFill>
                  <a:srgbClr val="46166B"/>
                </a:solidFill>
                <a:latin typeface="Arial"/>
                <a:ea typeface="Arial"/>
                <a:cs typeface="Arial"/>
                <a:sym typeface="Arial"/>
              </a:rPr>
              <a:t>2017 </a:t>
            </a:r>
            <a:r>
              <a:rPr lang="en-US" sz="700" b="0" i="0" u="none" strike="noStrike" cap="none" dirty="0">
                <a:solidFill>
                  <a:srgbClr val="46166B"/>
                </a:solidFill>
                <a:latin typeface="Arial"/>
                <a:ea typeface="Arial"/>
                <a:cs typeface="Arial"/>
                <a:sym typeface="Arial"/>
              </a:rPr>
              <a:t>American Medical Association. All rights reserved</a:t>
            </a:r>
            <a:r>
              <a:rPr lang="en-US" sz="700" b="0" i="0" u="none" strike="noStrike" cap="none" dirty="0" smtClean="0">
                <a:solidFill>
                  <a:srgbClr val="46166B"/>
                </a:solidFill>
                <a:latin typeface="Arial"/>
                <a:ea typeface="Arial"/>
                <a:cs typeface="Arial"/>
                <a:sym typeface="Arial"/>
              </a:rPr>
              <a:t>.</a:t>
            </a:r>
            <a:endParaRPr lang="en-US" sz="700" b="0" i="0" u="none" strike="noStrike" cap="none" dirty="0">
              <a:solidFill>
                <a:srgbClr val="46166B"/>
              </a:solidFill>
              <a:latin typeface="Arial"/>
              <a:ea typeface="Arial"/>
              <a:cs typeface="Arial"/>
              <a:sym typeface="Arial"/>
            </a:endParaRPr>
          </a:p>
        </p:txBody>
      </p:sp>
      <p:pic>
        <p:nvPicPr>
          <p:cNvPr id="11" name="Shape 25"/>
          <p:cNvPicPr preferRelativeResize="0"/>
          <p:nvPr userDrawn="1"/>
        </p:nvPicPr>
        <p:blipFill rotWithShape="1">
          <a:blip r:embed="rId8">
            <a:alphaModFix/>
          </a:blip>
          <a:srcRect/>
          <a:stretch/>
        </p:blipFill>
        <p:spPr>
          <a:xfrm>
            <a:off x="7696200" y="4399043"/>
            <a:ext cx="884189" cy="382507"/>
          </a:xfrm>
          <a:prstGeom prst="rect">
            <a:avLst/>
          </a:prstGeom>
          <a:noFill/>
          <a:ln>
            <a:noFill/>
          </a:ln>
        </p:spPr>
      </p:pic>
      <p:sp>
        <p:nvSpPr>
          <p:cNvPr id="18" name="Text Placeholder 17"/>
          <p:cNvSpPr>
            <a:spLocks noGrp="1"/>
          </p:cNvSpPr>
          <p:nvPr>
            <p:ph type="body" idx="1"/>
          </p:nvPr>
        </p:nvSpPr>
        <p:spPr>
          <a:xfrm>
            <a:off x="628650" y="1545335"/>
            <a:ext cx="7886700" cy="308698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74872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1" r:id="rId3"/>
    <p:sldLayoutId id="2147483662" r:id="rId4"/>
  </p:sldLayoutIdLst>
  <p:hf hdr="0" ftr="0" dt="0"/>
  <p:txStyles>
    <p:titleStyle>
      <a:lvl1pPr algn="ctr" defTabSz="914400" rtl="0" eaLnBrk="1" latinLnBrk="0" hangingPunct="1">
        <a:lnSpc>
          <a:spcPct val="90000"/>
        </a:lnSpc>
        <a:spcBef>
          <a:spcPct val="0"/>
        </a:spcBef>
        <a:buNone/>
        <a:defRPr sz="2800" b="0" i="0" kern="1200">
          <a:solidFill>
            <a:srgbClr val="46166B"/>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20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40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81000" y="1449704"/>
            <a:ext cx="5023104" cy="990601"/>
          </a:xfrm>
          <a:prstGeom prst="rect">
            <a:avLst/>
          </a:prstGeom>
        </p:spPr>
        <p:txBody>
          <a:bodyPr lIns="91425" tIns="91425" rIns="91425" bIns="91425" anchor="ctr" anchorCtr="0">
            <a:noAutofit/>
          </a:bodyPr>
          <a:lstStyle/>
          <a:p>
            <a:pPr lvl="0" rtl="0">
              <a:spcBef>
                <a:spcPts val="0"/>
              </a:spcBef>
              <a:buNone/>
            </a:pPr>
            <a:r>
              <a:rPr lang="en-US" sz="4000" b="1" dirty="0" smtClean="0"/>
              <a:t>Creating the Organizational Foundation for </a:t>
            </a:r>
            <a:r>
              <a:rPr lang="en-US" sz="4000" b="1" dirty="0"/>
              <a:t/>
            </a:r>
            <a:br>
              <a:rPr lang="en-US" sz="4000" b="1" dirty="0"/>
            </a:br>
            <a:r>
              <a:rPr lang="en-US" sz="4000" b="1" dirty="0" smtClean="0"/>
              <a:t>Joy in Medicine™ </a:t>
            </a:r>
            <a:endParaRPr lang="en-US" sz="4000" b="1" dirty="0"/>
          </a:p>
        </p:txBody>
      </p:sp>
      <p:pic>
        <p:nvPicPr>
          <p:cNvPr id="49" name="Shape 49"/>
          <p:cNvPicPr preferRelativeResize="0"/>
          <p:nvPr/>
        </p:nvPicPr>
        <p:blipFill rotWithShape="1">
          <a:blip r:embed="rId3">
            <a:alphaModFix/>
          </a:blip>
          <a:srcRect/>
          <a:stretch/>
        </p:blipFill>
        <p:spPr>
          <a:xfrm>
            <a:off x="5717910" y="579182"/>
            <a:ext cx="1395600" cy="1540988"/>
          </a:xfrm>
          <a:prstGeom prst="rect">
            <a:avLst/>
          </a:prstGeom>
          <a:noFill/>
          <a:ln>
            <a:noFill/>
          </a:ln>
        </p:spPr>
      </p:pic>
      <p:pic>
        <p:nvPicPr>
          <p:cNvPr id="50" name="Shape 50"/>
          <p:cNvPicPr preferRelativeResize="0"/>
          <p:nvPr/>
        </p:nvPicPr>
        <p:blipFill rotWithShape="1">
          <a:blip r:embed="rId4">
            <a:alphaModFix/>
          </a:blip>
          <a:srcRect/>
          <a:stretch/>
        </p:blipFill>
        <p:spPr>
          <a:xfrm>
            <a:off x="7113573" y="579182"/>
            <a:ext cx="1286100" cy="1540988"/>
          </a:xfrm>
          <a:prstGeom prst="rect">
            <a:avLst/>
          </a:prstGeom>
          <a:noFill/>
          <a:ln>
            <a:noFill/>
          </a:ln>
        </p:spPr>
      </p:pic>
      <p:pic>
        <p:nvPicPr>
          <p:cNvPr id="51" name="Shape 51"/>
          <p:cNvPicPr preferRelativeResize="0"/>
          <p:nvPr/>
        </p:nvPicPr>
        <p:blipFill rotWithShape="1">
          <a:blip r:embed="rId5">
            <a:alphaModFix/>
          </a:blip>
          <a:srcRect/>
          <a:stretch/>
        </p:blipFill>
        <p:spPr>
          <a:xfrm>
            <a:off x="6415741" y="1722182"/>
            <a:ext cx="1395600" cy="1600200"/>
          </a:xfrm>
          <a:prstGeom prst="rect">
            <a:avLst/>
          </a:prstGeom>
          <a:noFill/>
          <a:ln>
            <a:noFill/>
          </a:ln>
        </p:spPr>
      </p:pic>
      <p:sp>
        <p:nvSpPr>
          <p:cNvPr id="53" name="Shape 53"/>
          <p:cNvSpPr txBox="1"/>
          <p:nvPr/>
        </p:nvSpPr>
        <p:spPr>
          <a:xfrm>
            <a:off x="390081" y="3043382"/>
            <a:ext cx="5163300" cy="557999"/>
          </a:xfrm>
          <a:prstGeom prst="rect">
            <a:avLst/>
          </a:prstGeom>
          <a:noFill/>
          <a:ln>
            <a:noFill/>
          </a:ln>
        </p:spPr>
        <p:txBody>
          <a:bodyPr lIns="91425" tIns="91425" rIns="91425" bIns="91425" anchor="t" anchorCtr="0">
            <a:noAutofit/>
          </a:bodyPr>
          <a:lstStyle/>
          <a:p>
            <a:pPr lvl="0" rtl="0">
              <a:spcBef>
                <a:spcPts val="0"/>
              </a:spcBef>
              <a:buNone/>
            </a:pPr>
            <a:r>
              <a:rPr lang="en-US" dirty="0" smtClean="0">
                <a:solidFill>
                  <a:srgbClr val="FFFFFF"/>
                </a:solidFill>
              </a:rPr>
              <a:t>Help physicians thrive through structured institutions</a:t>
            </a:r>
            <a:endParaRPr lang="en-US" dirty="0">
              <a:solidFill>
                <a:srgbClr val="FFFFFF"/>
              </a:solidFill>
            </a:endParaRPr>
          </a:p>
        </p:txBody>
      </p:sp>
      <p:sp>
        <p:nvSpPr>
          <p:cNvPr id="3" name="Rectangle 2"/>
          <p:cNvSpPr/>
          <p:nvPr/>
        </p:nvSpPr>
        <p:spPr>
          <a:xfrm>
            <a:off x="0" y="4034282"/>
            <a:ext cx="9144000" cy="1109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1100" y="4260372"/>
            <a:ext cx="2761799" cy="570938"/>
          </a:xfrm>
          <a:prstGeom prst="rect">
            <a:avLst/>
          </a:prstGeom>
        </p:spPr>
      </p:pic>
      <p:sp>
        <p:nvSpPr>
          <p:cNvPr id="2" name="Slide Number Placeholder 1"/>
          <p:cNvSpPr>
            <a:spLocks noGrp="1"/>
          </p:cNvSpPr>
          <p:nvPr>
            <p:ph type="sldNum" sz="quarter" idx="10"/>
          </p:nvPr>
        </p:nvSpPr>
        <p:spPr/>
        <p:txBody>
          <a:bodyPr/>
          <a:lstStyle/>
          <a:p>
            <a:fld id="{08A27361-0B1B-FF41-9560-6D13991F814C}" type="slidenum">
              <a:rPr lang="en-US" smtClean="0"/>
              <a:pPr/>
              <a:t>1</a:t>
            </a:fld>
            <a:endParaRPr lang="en-US"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5" y="1781175"/>
            <a:ext cx="5810250" cy="638175"/>
          </a:xfrm>
          <a:ln w="25400">
            <a:solidFill>
              <a:srgbClr val="009DDC"/>
            </a:solidFill>
          </a:ln>
        </p:spPr>
        <p:txBody>
          <a:bodyPr>
            <a:normAutofit/>
          </a:bodyPr>
          <a:lstStyle/>
          <a:p>
            <a:pPr marL="0" indent="0" algn="ctr">
              <a:buNone/>
            </a:pPr>
            <a:r>
              <a:rPr lang="en-US" sz="1800" dirty="0">
                <a:solidFill>
                  <a:srgbClr val="009DDC"/>
                </a:solidFill>
              </a:rPr>
              <a:t>Efficiency of Practice</a:t>
            </a:r>
            <a:r>
              <a:rPr lang="en-US" sz="1800" dirty="0"/>
              <a:t>: Value added clinical work accomplished divided by the time and energy spent </a:t>
            </a:r>
          </a:p>
        </p:txBody>
      </p:sp>
      <p:sp>
        <p:nvSpPr>
          <p:cNvPr id="4" name="Slide Number Placeholder 3"/>
          <p:cNvSpPr>
            <a:spLocks noGrp="1"/>
          </p:cNvSpPr>
          <p:nvPr>
            <p:ph type="sldNum" sz="quarter" idx="12"/>
          </p:nvPr>
        </p:nvSpPr>
        <p:spPr/>
        <p:txBody>
          <a:bodyPr/>
          <a:lstStyle/>
          <a:p>
            <a:fld id="{C88AAE45-FD2B-9D43-A6D9-BE9161E2AE79}" type="slidenum">
              <a:rPr lang="en-US" smtClean="0"/>
              <a:t>10</a:t>
            </a:fld>
            <a:endParaRPr lang="en-US"/>
          </a:p>
        </p:txBody>
      </p:sp>
      <p:pic>
        <p:nvPicPr>
          <p:cNvPr id="2050" name="Picture 2" descr="G:\CCG\Practice Transformation\Steps Forward\Content\Modules (in development)\Creating the institutional architecture for Joy in Practice\2017 Physician Wellness Model Efficie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46" y="1828792"/>
            <a:ext cx="2171700" cy="2171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275" y="2628900"/>
            <a:ext cx="5829300" cy="1923604"/>
          </a:xfrm>
          <a:prstGeom prst="rect">
            <a:avLst/>
          </a:prstGeom>
          <a:noFill/>
          <a:ln w="25400">
            <a:solidFill>
              <a:srgbClr val="009DDC"/>
            </a:solidFill>
          </a:ln>
        </p:spPr>
        <p:txBody>
          <a:bodyPr wrap="square" rtlCol="0">
            <a:spAutoFit/>
          </a:bodyPr>
          <a:lstStyle/>
          <a:p>
            <a:r>
              <a:rPr lang="en-US" sz="1700" dirty="0" smtClean="0">
                <a:solidFill>
                  <a:schemeClr val="tx1">
                    <a:lumMod val="75000"/>
                    <a:lumOff val="25000"/>
                  </a:schemeClr>
                </a:solidFill>
              </a:rPr>
              <a:t>Ways to Implement: </a:t>
            </a:r>
          </a:p>
          <a:p>
            <a:pPr marL="285750" indent="-285750">
              <a:buFont typeface="Arial" pitchFamily="34" charset="0"/>
              <a:buChar char="•"/>
            </a:pPr>
            <a:r>
              <a:rPr lang="en-US" sz="1700" dirty="0" smtClean="0">
                <a:solidFill>
                  <a:schemeClr val="tx1">
                    <a:lumMod val="75000"/>
                    <a:lumOff val="25000"/>
                  </a:schemeClr>
                </a:solidFill>
              </a:rPr>
              <a:t>Re-engineer the way work is done and by whom (ex. EHR documentation)</a:t>
            </a:r>
          </a:p>
          <a:p>
            <a:pPr marL="285750" indent="-285750">
              <a:buFont typeface="Arial" pitchFamily="34" charset="0"/>
              <a:buChar char="•"/>
            </a:pPr>
            <a:r>
              <a:rPr lang="en-US" sz="1700" dirty="0" smtClean="0">
                <a:solidFill>
                  <a:schemeClr val="tx1">
                    <a:lumMod val="75000"/>
                    <a:lumOff val="25000"/>
                  </a:schemeClr>
                </a:solidFill>
              </a:rPr>
              <a:t>Utilize the Practice Assessment Tool to assess your practice’s current state </a:t>
            </a:r>
          </a:p>
          <a:p>
            <a:pPr marL="285750" indent="-285750">
              <a:buFont typeface="Arial" pitchFamily="34" charset="0"/>
              <a:buChar char="•"/>
            </a:pPr>
            <a:r>
              <a:rPr lang="en-US" sz="1700" dirty="0" smtClean="0">
                <a:solidFill>
                  <a:schemeClr val="tx1">
                    <a:lumMod val="75000"/>
                    <a:lumOff val="25000"/>
                  </a:schemeClr>
                </a:solidFill>
              </a:rPr>
              <a:t>Undergo a LEAN event </a:t>
            </a:r>
          </a:p>
          <a:p>
            <a:pPr marL="285750" indent="-285750">
              <a:buFont typeface="Arial" pitchFamily="34" charset="0"/>
              <a:buChar char="•"/>
            </a:pPr>
            <a:r>
              <a:rPr lang="en-US" sz="1700" dirty="0" smtClean="0">
                <a:solidFill>
                  <a:schemeClr val="tx1">
                    <a:lumMod val="75000"/>
                    <a:lumOff val="25000"/>
                  </a:schemeClr>
                </a:solidFill>
              </a:rPr>
              <a:t>Engage clinical and operations leadership teams </a:t>
            </a:r>
            <a:endParaRPr lang="en-US" dirty="0" smtClean="0">
              <a:solidFill>
                <a:schemeClr val="tx1">
                  <a:lumMod val="75000"/>
                  <a:lumOff val="25000"/>
                </a:schemeClr>
              </a:solidFill>
            </a:endParaRPr>
          </a:p>
        </p:txBody>
      </p:sp>
      <p:sp>
        <p:nvSpPr>
          <p:cNvPr id="5" name="Title 4"/>
          <p:cNvSpPr>
            <a:spLocks noGrp="1"/>
          </p:cNvSpPr>
          <p:nvPr>
            <p:ph type="title"/>
          </p:nvPr>
        </p:nvSpPr>
        <p:spPr/>
        <p:txBody>
          <a:bodyPr/>
          <a:lstStyle/>
          <a:p>
            <a:r>
              <a:rPr lang="en-US" dirty="0" smtClean="0"/>
              <a:t>Efficiency of Practice</a:t>
            </a:r>
            <a:endParaRPr lang="en-US" dirty="0"/>
          </a:p>
        </p:txBody>
      </p:sp>
      <p:sp>
        <p:nvSpPr>
          <p:cNvPr id="7" name="Rectangle 6"/>
          <p:cNvSpPr/>
          <p:nvPr/>
        </p:nvSpPr>
        <p:spPr>
          <a:xfrm>
            <a:off x="6805023" y="4000492"/>
            <a:ext cx="1401346" cy="307777"/>
          </a:xfrm>
          <a:prstGeom prst="rect">
            <a:avLst/>
          </a:prstGeom>
        </p:spPr>
        <p:txBody>
          <a:bodyPr wrap="none">
            <a:spAutoFit/>
          </a:bodyPr>
          <a:lstStyle/>
          <a:p>
            <a:r>
              <a:rPr lang="en-US" sz="800" dirty="0"/>
              <a:t>©2016 Stanford Medicine</a:t>
            </a:r>
            <a:r>
              <a:rPr lang="en-US" dirty="0"/>
              <a:t> </a:t>
            </a:r>
          </a:p>
        </p:txBody>
      </p:sp>
    </p:spTree>
    <p:extLst>
      <p:ext uri="{BB962C8B-B14F-4D97-AF65-F5344CB8AC3E}">
        <p14:creationId xmlns:p14="http://schemas.microsoft.com/office/powerpoint/2010/main" val="3865637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Resilience</a:t>
            </a:r>
            <a:endParaRPr lang="en-US" dirty="0"/>
          </a:p>
        </p:txBody>
      </p:sp>
      <p:sp>
        <p:nvSpPr>
          <p:cNvPr id="3" name="Content Placeholder 2"/>
          <p:cNvSpPr>
            <a:spLocks noGrp="1"/>
          </p:cNvSpPr>
          <p:nvPr>
            <p:ph idx="1"/>
          </p:nvPr>
        </p:nvSpPr>
        <p:spPr>
          <a:xfrm>
            <a:off x="295275" y="1450086"/>
            <a:ext cx="5819775" cy="1121664"/>
          </a:xfrm>
          <a:ln w="25400">
            <a:solidFill>
              <a:srgbClr val="009DDC"/>
            </a:solidFill>
          </a:ln>
        </p:spPr>
        <p:txBody>
          <a:bodyPr>
            <a:normAutofit/>
          </a:bodyPr>
          <a:lstStyle/>
          <a:p>
            <a:pPr marL="0" indent="0" algn="ctr">
              <a:buNone/>
            </a:pPr>
            <a:r>
              <a:rPr lang="en-US" sz="1800" dirty="0">
                <a:solidFill>
                  <a:srgbClr val="009DDC"/>
                </a:solidFill>
              </a:rPr>
              <a:t>Personal Resilience</a:t>
            </a:r>
            <a:r>
              <a:rPr lang="en-US" sz="1800" dirty="0"/>
              <a:t>: Set of individual skills, behaviors, and attitudes that contribute to personal physical, emotional, and social well-being, including the prevention of burnout </a:t>
            </a:r>
          </a:p>
        </p:txBody>
      </p:sp>
      <p:sp>
        <p:nvSpPr>
          <p:cNvPr id="4" name="Slide Number Placeholder 3"/>
          <p:cNvSpPr>
            <a:spLocks noGrp="1"/>
          </p:cNvSpPr>
          <p:nvPr>
            <p:ph type="sldNum" sz="quarter" idx="12"/>
          </p:nvPr>
        </p:nvSpPr>
        <p:spPr/>
        <p:txBody>
          <a:bodyPr/>
          <a:lstStyle/>
          <a:p>
            <a:fld id="{C88AAE45-FD2B-9D43-A6D9-BE9161E2AE79}" type="slidenum">
              <a:rPr lang="en-US" smtClean="0"/>
              <a:t>11</a:t>
            </a:fld>
            <a:endParaRPr lang="en-US" dirty="0"/>
          </a:p>
        </p:txBody>
      </p:sp>
      <p:pic>
        <p:nvPicPr>
          <p:cNvPr id="3074" name="Picture 2" descr="G:\CCG\Practice Transformation\Steps Forward\Content\Modules (in development)\Creating the institutional architecture for Joy in Practice\2017 Physician Wellness Model Resilie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1" y="1847843"/>
            <a:ext cx="2152649" cy="21526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4326" y="2657118"/>
            <a:ext cx="5800724" cy="2185214"/>
          </a:xfrm>
          <a:prstGeom prst="rect">
            <a:avLst/>
          </a:prstGeom>
          <a:noFill/>
          <a:ln w="25400">
            <a:solidFill>
              <a:srgbClr val="009DDC"/>
            </a:solidFill>
          </a:ln>
        </p:spPr>
        <p:txBody>
          <a:bodyPr wrap="square" rtlCol="0">
            <a:spAutoFit/>
          </a:bodyPr>
          <a:lstStyle/>
          <a:p>
            <a:r>
              <a:rPr lang="en-US" sz="1700" dirty="0" smtClean="0">
                <a:solidFill>
                  <a:schemeClr val="tx1">
                    <a:lumMod val="75000"/>
                    <a:lumOff val="25000"/>
                  </a:schemeClr>
                </a:solidFill>
              </a:rPr>
              <a:t>Ways to Implement:</a:t>
            </a:r>
          </a:p>
          <a:p>
            <a:pPr marL="285750" indent="-285750">
              <a:buFont typeface="Arial" pitchFamily="34" charset="0"/>
              <a:buChar char="•"/>
            </a:pPr>
            <a:r>
              <a:rPr lang="en-US" sz="1700" dirty="0" smtClean="0">
                <a:solidFill>
                  <a:schemeClr val="tx1">
                    <a:lumMod val="75000"/>
                    <a:lumOff val="25000"/>
                  </a:schemeClr>
                </a:solidFill>
              </a:rPr>
              <a:t>Provide assistance for physicians in accomplishing basic life tasks </a:t>
            </a:r>
          </a:p>
          <a:p>
            <a:pPr marL="285750" indent="-285750">
              <a:buFont typeface="Arial" pitchFamily="34" charset="0"/>
              <a:buChar char="•"/>
            </a:pPr>
            <a:r>
              <a:rPr lang="en-US" sz="1700" dirty="0" smtClean="0">
                <a:solidFill>
                  <a:schemeClr val="tx1">
                    <a:lumMod val="75000"/>
                    <a:lumOff val="25000"/>
                  </a:schemeClr>
                </a:solidFill>
              </a:rPr>
              <a:t>Establish a quiet, refresh, and recharge room for physicians </a:t>
            </a:r>
          </a:p>
          <a:p>
            <a:pPr marL="285750" indent="-285750">
              <a:buFont typeface="Arial" pitchFamily="34" charset="0"/>
              <a:buChar char="•"/>
            </a:pPr>
            <a:r>
              <a:rPr lang="en-US" sz="1700" dirty="0" smtClean="0">
                <a:solidFill>
                  <a:schemeClr val="tx1">
                    <a:lumMod val="75000"/>
                    <a:lumOff val="25000"/>
                  </a:schemeClr>
                </a:solidFill>
              </a:rPr>
              <a:t>Provide on-site exercise facilities</a:t>
            </a:r>
          </a:p>
          <a:p>
            <a:pPr marL="285750" indent="-285750">
              <a:buFont typeface="Arial" pitchFamily="34" charset="0"/>
              <a:buChar char="•"/>
            </a:pPr>
            <a:r>
              <a:rPr lang="en-US" sz="1700" dirty="0" smtClean="0">
                <a:solidFill>
                  <a:schemeClr val="tx1">
                    <a:lumMod val="75000"/>
                    <a:lumOff val="25000"/>
                  </a:schemeClr>
                </a:solidFill>
              </a:rPr>
              <a:t>Offer peer support programs  and off-site psychological counseling services </a:t>
            </a:r>
          </a:p>
        </p:txBody>
      </p:sp>
      <p:sp>
        <p:nvSpPr>
          <p:cNvPr id="7" name="Rectangle 6"/>
          <p:cNvSpPr/>
          <p:nvPr/>
        </p:nvSpPr>
        <p:spPr>
          <a:xfrm>
            <a:off x="6805023" y="4000492"/>
            <a:ext cx="1401346" cy="307777"/>
          </a:xfrm>
          <a:prstGeom prst="rect">
            <a:avLst/>
          </a:prstGeom>
        </p:spPr>
        <p:txBody>
          <a:bodyPr wrap="none">
            <a:spAutoFit/>
          </a:bodyPr>
          <a:lstStyle/>
          <a:p>
            <a:r>
              <a:rPr lang="en-US" sz="800" dirty="0"/>
              <a:t>©2016 Stanford Medicine</a:t>
            </a:r>
            <a:r>
              <a:rPr lang="en-US" dirty="0"/>
              <a:t> </a:t>
            </a:r>
          </a:p>
        </p:txBody>
      </p:sp>
    </p:spTree>
    <p:extLst>
      <p:ext uri="{BB962C8B-B14F-4D97-AF65-F5344CB8AC3E}">
        <p14:creationId xmlns:p14="http://schemas.microsoft.com/office/powerpoint/2010/main" val="79402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9DDC"/>
                </a:solidFill>
                <a:sym typeface="Arial"/>
              </a:rPr>
              <a:t>Tools/Resources</a:t>
            </a:r>
            <a:r>
              <a:rPr lang="en-US" dirty="0" smtClean="0">
                <a:sym typeface="Arial"/>
              </a:rPr>
              <a:t> available to your practice</a:t>
            </a:r>
            <a:endParaRPr lang="en-US" dirty="0"/>
          </a:p>
        </p:txBody>
      </p:sp>
      <p:sp>
        <p:nvSpPr>
          <p:cNvPr id="3" name="Content Placeholder 2"/>
          <p:cNvSpPr>
            <a:spLocks noGrp="1"/>
          </p:cNvSpPr>
          <p:nvPr>
            <p:ph idx="1"/>
          </p:nvPr>
        </p:nvSpPr>
        <p:spPr>
          <a:xfrm>
            <a:off x="3697605" y="2077699"/>
            <a:ext cx="4903470" cy="1753633"/>
          </a:xfrm>
        </p:spPr>
        <p:txBody>
          <a:bodyPr>
            <a:normAutofit fontScale="92500" lnSpcReduction="20000"/>
          </a:bodyPr>
          <a:lstStyle/>
          <a:p>
            <a:r>
              <a:rPr lang="en-US" dirty="0" smtClean="0">
                <a:sym typeface="Wingdings" panose="05000000000000000000" pitchFamily="2" charset="2"/>
              </a:rPr>
              <a:t>Physician Opinion of the Leadership Quality Survey </a:t>
            </a:r>
          </a:p>
          <a:p>
            <a:r>
              <a:rPr lang="en-US" dirty="0" smtClean="0">
                <a:sym typeface="Wingdings" panose="05000000000000000000" pitchFamily="2" charset="2"/>
              </a:rPr>
              <a:t>Drivers of Burnout and Engagement in Physicians Graph </a:t>
            </a:r>
          </a:p>
          <a:p>
            <a:r>
              <a:rPr lang="en-US" dirty="0" smtClean="0">
                <a:sym typeface="Wingdings" panose="05000000000000000000" pitchFamily="2" charset="2"/>
              </a:rPr>
              <a:t>AMA Wire: 5 Strategies to tame Stress, avoid Burnout in Leadership Role</a:t>
            </a:r>
          </a:p>
        </p:txBody>
      </p:sp>
      <p:sp>
        <p:nvSpPr>
          <p:cNvPr id="6" name="Slide Number Placeholder 5"/>
          <p:cNvSpPr>
            <a:spLocks noGrp="1"/>
          </p:cNvSpPr>
          <p:nvPr>
            <p:ph type="sldNum" sz="quarter" idx="12"/>
          </p:nvPr>
        </p:nvSpPr>
        <p:spPr/>
        <p:txBody>
          <a:bodyPr/>
          <a:lstStyle/>
          <a:p>
            <a:fld id="{08A27361-0B1B-FF41-9560-6D13991F814C}" type="slidenum">
              <a:rPr lang="en-US" smtClean="0"/>
              <a:t>12</a:t>
            </a:fld>
            <a:endParaRPr lang="en-US"/>
          </a:p>
        </p:txBody>
      </p:sp>
      <p:pic>
        <p:nvPicPr>
          <p:cNvPr id="4" name="Picture 2" descr="Module Comple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655" y="1910388"/>
            <a:ext cx="1980057" cy="2327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250" t="27287" r="40166" b="66977"/>
          <a:stretch/>
        </p:blipFill>
        <p:spPr bwMode="auto">
          <a:xfrm>
            <a:off x="818569" y="1764409"/>
            <a:ext cx="2236228" cy="53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927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2" name="Shape 132"/>
          <p:cNvSpPr txBox="1">
            <a:spLocks noGrp="1"/>
          </p:cNvSpPr>
          <p:nvPr>
            <p:ph type="title"/>
          </p:nvPr>
        </p:nvSpPr>
        <p:spPr>
          <a:xfrm>
            <a:off x="657225" y="281312"/>
            <a:ext cx="7886700" cy="1060858"/>
          </a:xfrm>
        </p:spPr>
        <p:txBody>
          <a:bodyPr/>
          <a:lstStyle/>
          <a:p>
            <a:pPr lvl="0"/>
            <a:r>
              <a:rPr lang="en-US" dirty="0" smtClean="0">
                <a:sym typeface="Arial"/>
              </a:rPr>
              <a:t>How is it working at other practices?</a:t>
            </a:r>
            <a:endParaRPr lang="en-US" dirty="0">
              <a:sym typeface="Arial"/>
            </a:endParaRPr>
          </a:p>
        </p:txBody>
      </p:sp>
      <p:sp>
        <p:nvSpPr>
          <p:cNvPr id="3" name="Slide Number Placeholder 2"/>
          <p:cNvSpPr>
            <a:spLocks noGrp="1"/>
          </p:cNvSpPr>
          <p:nvPr>
            <p:ph type="sldNum" sz="quarter" idx="12"/>
          </p:nvPr>
        </p:nvSpPr>
        <p:spPr/>
        <p:txBody>
          <a:bodyPr/>
          <a:lstStyle/>
          <a:p>
            <a:fld id="{08A27361-0B1B-FF41-9560-6D13991F814C}" type="slidenum">
              <a:rPr lang="en-US" smtClean="0"/>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826" y="1342170"/>
            <a:ext cx="5152523" cy="3584784"/>
          </a:xfrm>
          <a:prstGeom prst="rect">
            <a:avLst/>
          </a:prstGeom>
        </p:spPr>
      </p:pic>
      <p:sp>
        <p:nvSpPr>
          <p:cNvPr id="11" name="Shape 131"/>
          <p:cNvSpPr/>
          <p:nvPr/>
        </p:nvSpPr>
        <p:spPr>
          <a:xfrm>
            <a:off x="7305675" y="3134562"/>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Roanoke, VA</a:t>
            </a:r>
            <a:endParaRPr lang="en-US" sz="1200" b="1" dirty="0">
              <a:solidFill>
                <a:schemeClr val="tx1"/>
              </a:solidFill>
            </a:endParaRPr>
          </a:p>
        </p:txBody>
      </p:sp>
      <p:sp>
        <p:nvSpPr>
          <p:cNvPr id="12" name="Shape 133"/>
          <p:cNvSpPr/>
          <p:nvPr/>
        </p:nvSpPr>
        <p:spPr>
          <a:xfrm>
            <a:off x="6546737" y="2752503"/>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cxnSp>
        <p:nvCxnSpPr>
          <p:cNvPr id="13" name="Shape 134"/>
          <p:cNvCxnSpPr/>
          <p:nvPr/>
        </p:nvCxnSpPr>
        <p:spPr>
          <a:xfrm>
            <a:off x="6735621" y="2491806"/>
            <a:ext cx="597012" cy="331275"/>
          </a:xfrm>
          <a:prstGeom prst="straightConnector1">
            <a:avLst/>
          </a:prstGeom>
          <a:noFill/>
          <a:ln w="12700" cap="flat" cmpd="sng">
            <a:solidFill>
              <a:srgbClr val="C00000"/>
            </a:solidFill>
            <a:prstDash val="solid"/>
            <a:round/>
            <a:headEnd type="none" w="lg" len="lg"/>
            <a:tailEnd type="triangle" w="lg" len="lg"/>
          </a:ln>
        </p:spPr>
      </p:cxnSp>
      <p:cxnSp>
        <p:nvCxnSpPr>
          <p:cNvPr id="14" name="Shape 134"/>
          <p:cNvCxnSpPr/>
          <p:nvPr/>
        </p:nvCxnSpPr>
        <p:spPr>
          <a:xfrm flipV="1">
            <a:off x="5153450" y="1447800"/>
            <a:ext cx="0" cy="542404"/>
          </a:xfrm>
          <a:prstGeom prst="straightConnector1">
            <a:avLst/>
          </a:prstGeom>
          <a:noFill/>
          <a:ln w="12700" cap="flat" cmpd="sng">
            <a:solidFill>
              <a:srgbClr val="C00000"/>
            </a:solidFill>
            <a:prstDash val="solid"/>
            <a:round/>
            <a:headEnd type="none" w="lg" len="lg"/>
            <a:tailEnd type="triangle" w="lg" len="lg"/>
          </a:ln>
        </p:spPr>
      </p:cxnSp>
      <p:sp>
        <p:nvSpPr>
          <p:cNvPr id="15" name="Shape 131"/>
          <p:cNvSpPr/>
          <p:nvPr/>
        </p:nvSpPr>
        <p:spPr>
          <a:xfrm>
            <a:off x="4424021" y="1080466"/>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St. Paul, MN</a:t>
            </a:r>
            <a:endParaRPr lang="en-US" sz="1200" b="1" dirty="0">
              <a:solidFill>
                <a:schemeClr val="tx1"/>
              </a:solidFill>
            </a:endParaRPr>
          </a:p>
        </p:txBody>
      </p:sp>
      <p:cxnSp>
        <p:nvCxnSpPr>
          <p:cNvPr id="16" name="Shape 134"/>
          <p:cNvCxnSpPr/>
          <p:nvPr/>
        </p:nvCxnSpPr>
        <p:spPr>
          <a:xfrm>
            <a:off x="6573272" y="2778526"/>
            <a:ext cx="682738" cy="414900"/>
          </a:xfrm>
          <a:prstGeom prst="straightConnector1">
            <a:avLst/>
          </a:prstGeom>
          <a:noFill/>
          <a:ln w="12700" cap="flat" cmpd="sng">
            <a:solidFill>
              <a:srgbClr val="C00000"/>
            </a:solidFill>
            <a:prstDash val="solid"/>
            <a:round/>
            <a:headEnd type="none" w="lg" len="lg"/>
            <a:tailEnd type="triangle" w="lg" len="lg"/>
          </a:ln>
        </p:spPr>
      </p:cxnSp>
      <p:sp>
        <p:nvSpPr>
          <p:cNvPr id="17" name="Shape 131"/>
          <p:cNvSpPr/>
          <p:nvPr/>
        </p:nvSpPr>
        <p:spPr>
          <a:xfrm>
            <a:off x="7326257" y="2668324"/>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Baltimore, MD</a:t>
            </a:r>
            <a:endParaRPr lang="en-US" sz="1200" b="1" dirty="0">
              <a:solidFill>
                <a:schemeClr val="tx1"/>
              </a:solidFill>
            </a:endParaRPr>
          </a:p>
        </p:txBody>
      </p:sp>
      <p:cxnSp>
        <p:nvCxnSpPr>
          <p:cNvPr id="18" name="Shape 134"/>
          <p:cNvCxnSpPr/>
          <p:nvPr/>
        </p:nvCxnSpPr>
        <p:spPr>
          <a:xfrm flipV="1">
            <a:off x="5153450" y="1582519"/>
            <a:ext cx="828250" cy="560086"/>
          </a:xfrm>
          <a:prstGeom prst="straightConnector1">
            <a:avLst/>
          </a:prstGeom>
          <a:noFill/>
          <a:ln w="12700" cap="flat" cmpd="sng">
            <a:solidFill>
              <a:srgbClr val="C00000"/>
            </a:solidFill>
            <a:prstDash val="solid"/>
            <a:round/>
            <a:headEnd type="none" w="lg" len="lg"/>
            <a:tailEnd type="triangle" w="lg" len="lg"/>
          </a:ln>
        </p:spPr>
      </p:cxnSp>
      <p:sp>
        <p:nvSpPr>
          <p:cNvPr id="20" name="Shape 131"/>
          <p:cNvSpPr/>
          <p:nvPr/>
        </p:nvSpPr>
        <p:spPr>
          <a:xfrm>
            <a:off x="5982211" y="1158503"/>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Rochester, MN</a:t>
            </a:r>
            <a:endParaRPr lang="en-US" sz="1200" b="1" dirty="0">
              <a:solidFill>
                <a:schemeClr val="tx1"/>
              </a:solidFill>
            </a:endParaRPr>
          </a:p>
        </p:txBody>
      </p:sp>
      <p:cxnSp>
        <p:nvCxnSpPr>
          <p:cNvPr id="23" name="Shape 134"/>
          <p:cNvCxnSpPr/>
          <p:nvPr/>
        </p:nvCxnSpPr>
        <p:spPr>
          <a:xfrm flipV="1">
            <a:off x="7102418" y="2019914"/>
            <a:ext cx="460431" cy="1"/>
          </a:xfrm>
          <a:prstGeom prst="straightConnector1">
            <a:avLst/>
          </a:prstGeom>
          <a:noFill/>
          <a:ln w="12700" cap="flat" cmpd="sng">
            <a:solidFill>
              <a:srgbClr val="C00000"/>
            </a:solidFill>
            <a:prstDash val="solid"/>
            <a:round/>
            <a:headEnd type="none" w="lg" len="lg"/>
            <a:tailEnd type="triangle" w="lg" len="lg"/>
          </a:ln>
        </p:spPr>
      </p:cxnSp>
      <p:sp>
        <p:nvSpPr>
          <p:cNvPr id="25" name="Shape 131"/>
          <p:cNvSpPr/>
          <p:nvPr/>
        </p:nvSpPr>
        <p:spPr>
          <a:xfrm>
            <a:off x="7562849" y="1845568"/>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Boston, MA</a:t>
            </a:r>
            <a:endParaRPr lang="en-US" sz="1200" b="1" dirty="0">
              <a:solidFill>
                <a:schemeClr val="tx1"/>
              </a:solidFill>
            </a:endParaRPr>
          </a:p>
        </p:txBody>
      </p:sp>
      <p:cxnSp>
        <p:nvCxnSpPr>
          <p:cNvPr id="28" name="Shape 134"/>
          <p:cNvCxnSpPr/>
          <p:nvPr/>
        </p:nvCxnSpPr>
        <p:spPr>
          <a:xfrm>
            <a:off x="6437794" y="3046019"/>
            <a:ext cx="547689" cy="668319"/>
          </a:xfrm>
          <a:prstGeom prst="straightConnector1">
            <a:avLst/>
          </a:prstGeom>
          <a:noFill/>
          <a:ln w="12700" cap="flat" cmpd="sng">
            <a:solidFill>
              <a:srgbClr val="C00000"/>
            </a:solidFill>
            <a:prstDash val="solid"/>
            <a:round/>
            <a:headEnd type="none" w="lg" len="lg"/>
            <a:tailEnd type="triangle" w="lg" len="lg"/>
          </a:ln>
        </p:spPr>
      </p:cxnSp>
      <p:sp>
        <p:nvSpPr>
          <p:cNvPr id="31" name="Shape 131"/>
          <p:cNvSpPr/>
          <p:nvPr/>
        </p:nvSpPr>
        <p:spPr>
          <a:xfrm>
            <a:off x="7029111" y="3747884"/>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Asheville, NC</a:t>
            </a:r>
            <a:endParaRPr lang="en-US" sz="1200" b="1" dirty="0">
              <a:solidFill>
                <a:schemeClr val="tx1"/>
              </a:solidFill>
            </a:endParaRPr>
          </a:p>
        </p:txBody>
      </p:sp>
      <p:cxnSp>
        <p:nvCxnSpPr>
          <p:cNvPr id="34" name="Shape 134"/>
          <p:cNvCxnSpPr/>
          <p:nvPr/>
        </p:nvCxnSpPr>
        <p:spPr>
          <a:xfrm flipH="1">
            <a:off x="2152042" y="2611446"/>
            <a:ext cx="337974" cy="334160"/>
          </a:xfrm>
          <a:prstGeom prst="straightConnector1">
            <a:avLst/>
          </a:prstGeom>
          <a:noFill/>
          <a:ln w="12700" cap="flat" cmpd="sng">
            <a:solidFill>
              <a:srgbClr val="C00000"/>
            </a:solidFill>
            <a:prstDash val="solid"/>
            <a:round/>
            <a:headEnd type="none" w="lg" len="lg"/>
            <a:tailEnd type="triangle" w="lg" len="lg"/>
          </a:ln>
        </p:spPr>
      </p:cxnSp>
      <p:sp>
        <p:nvSpPr>
          <p:cNvPr id="36" name="Shape 131"/>
          <p:cNvSpPr/>
          <p:nvPr/>
        </p:nvSpPr>
        <p:spPr>
          <a:xfrm>
            <a:off x="916094" y="2985976"/>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Stanford, CA</a:t>
            </a:r>
            <a:endParaRPr lang="en-US" sz="1200" b="1" dirty="0">
              <a:solidFill>
                <a:schemeClr val="tx1"/>
              </a:solidFill>
            </a:endParaRPr>
          </a:p>
        </p:txBody>
      </p:sp>
      <p:cxnSp>
        <p:nvCxnSpPr>
          <p:cNvPr id="37" name="Shape 134"/>
          <p:cNvCxnSpPr/>
          <p:nvPr/>
        </p:nvCxnSpPr>
        <p:spPr>
          <a:xfrm flipH="1">
            <a:off x="2619375" y="2517830"/>
            <a:ext cx="775516" cy="1196508"/>
          </a:xfrm>
          <a:prstGeom prst="straightConnector1">
            <a:avLst/>
          </a:prstGeom>
          <a:noFill/>
          <a:ln w="12700" cap="flat" cmpd="sng">
            <a:solidFill>
              <a:srgbClr val="C00000"/>
            </a:solidFill>
            <a:prstDash val="solid"/>
            <a:round/>
            <a:headEnd type="none" w="lg" len="lg"/>
            <a:tailEnd type="triangle" w="lg" len="lg"/>
          </a:ln>
        </p:spPr>
      </p:cxnSp>
      <p:sp>
        <p:nvSpPr>
          <p:cNvPr id="39" name="Shape 131"/>
          <p:cNvSpPr/>
          <p:nvPr/>
        </p:nvSpPr>
        <p:spPr>
          <a:xfrm>
            <a:off x="1160518" y="3756362"/>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Salt Lake City, UH</a:t>
            </a:r>
            <a:endParaRPr lang="en-US" sz="1200" b="1" dirty="0">
              <a:solidFill>
                <a:schemeClr val="tx1"/>
              </a:solidFill>
            </a:endParaRPr>
          </a:p>
        </p:txBody>
      </p:sp>
      <p:cxnSp>
        <p:nvCxnSpPr>
          <p:cNvPr id="40" name="Shape 134"/>
          <p:cNvCxnSpPr/>
          <p:nvPr/>
        </p:nvCxnSpPr>
        <p:spPr>
          <a:xfrm>
            <a:off x="4033066" y="2755055"/>
            <a:ext cx="1043759" cy="1655020"/>
          </a:xfrm>
          <a:prstGeom prst="straightConnector1">
            <a:avLst/>
          </a:prstGeom>
          <a:noFill/>
          <a:ln w="12700" cap="flat" cmpd="sng">
            <a:solidFill>
              <a:srgbClr val="C00000"/>
            </a:solidFill>
            <a:prstDash val="solid"/>
            <a:round/>
            <a:headEnd type="none" w="lg" len="lg"/>
            <a:tailEnd type="triangle" w="lg" len="lg"/>
          </a:ln>
        </p:spPr>
      </p:cxnSp>
      <p:sp>
        <p:nvSpPr>
          <p:cNvPr id="42" name="Shape 131"/>
          <p:cNvSpPr/>
          <p:nvPr/>
        </p:nvSpPr>
        <p:spPr>
          <a:xfrm>
            <a:off x="5153449" y="4410075"/>
            <a:ext cx="1458857" cy="367333"/>
          </a:xfrm>
          <a:prstGeom prst="rect">
            <a:avLst/>
          </a:prstGeom>
          <a:solidFill>
            <a:schemeClr val="bg1"/>
          </a:solidFill>
          <a:ln w="127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dirty="0" smtClean="0">
                <a:solidFill>
                  <a:schemeClr val="tx1"/>
                </a:solidFill>
              </a:rPr>
              <a:t>Denver, CO</a:t>
            </a:r>
            <a:endParaRPr lang="en-US" sz="1200" b="1" dirty="0">
              <a:solidFill>
                <a:schemeClr val="tx1"/>
              </a:solidFill>
            </a:endParaRPr>
          </a:p>
        </p:txBody>
      </p:sp>
      <p:sp>
        <p:nvSpPr>
          <p:cNvPr id="43" name="Shape 133"/>
          <p:cNvSpPr/>
          <p:nvPr/>
        </p:nvSpPr>
        <p:spPr>
          <a:xfrm>
            <a:off x="5127426" y="1942047"/>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4" name="Shape 133"/>
          <p:cNvSpPr/>
          <p:nvPr/>
        </p:nvSpPr>
        <p:spPr>
          <a:xfrm>
            <a:off x="5127426" y="2116581"/>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5" name="Shape 133"/>
          <p:cNvSpPr/>
          <p:nvPr/>
        </p:nvSpPr>
        <p:spPr>
          <a:xfrm>
            <a:off x="7102418" y="1991954"/>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6" name="Shape 133"/>
          <p:cNvSpPr/>
          <p:nvPr/>
        </p:nvSpPr>
        <p:spPr>
          <a:xfrm>
            <a:off x="6725161" y="2481089"/>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7" name="Shape 133"/>
          <p:cNvSpPr/>
          <p:nvPr/>
        </p:nvSpPr>
        <p:spPr>
          <a:xfrm>
            <a:off x="6421635" y="3035657"/>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8" name="Shape 133"/>
          <p:cNvSpPr/>
          <p:nvPr/>
        </p:nvSpPr>
        <p:spPr>
          <a:xfrm>
            <a:off x="4007042" y="2739982"/>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9" name="Shape 133"/>
          <p:cNvSpPr/>
          <p:nvPr/>
        </p:nvSpPr>
        <p:spPr>
          <a:xfrm>
            <a:off x="3379832" y="2481088"/>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50" name="Shape 133"/>
          <p:cNvSpPr/>
          <p:nvPr/>
        </p:nvSpPr>
        <p:spPr>
          <a:xfrm>
            <a:off x="2463992" y="2585422"/>
            <a:ext cx="52048" cy="52047"/>
          </a:xfrm>
          <a:prstGeom prst="ellipse">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2" y="438150"/>
            <a:ext cx="9144000" cy="2705100"/>
          </a:xfrm>
          <a:prstGeom prst="rect">
            <a:avLst/>
          </a:prstGeom>
          <a:solidFill>
            <a:srgbClr val="E3E3E3"/>
          </a:solidFill>
          <a:ln>
            <a:noFill/>
          </a:ln>
        </p:spPr>
        <p:txBody>
          <a:bodyPr lIns="91425" tIns="45700" rIns="91425" bIns="45700" anchor="ctr" anchorCtr="0">
            <a:noAutofit/>
          </a:bodyPr>
          <a:lstStyle/>
          <a:p>
            <a:pPr marL="0" marR="0" lvl="0" indent="0" algn="ctr" rtl="0">
              <a:spcBef>
                <a:spcPts val="0"/>
              </a:spcBef>
              <a:buNone/>
            </a:pPr>
            <a:endParaRPr sz="1800">
              <a:solidFill>
                <a:srgbClr val="E3E3E3"/>
              </a:solidFill>
              <a:latin typeface="Arial"/>
              <a:ea typeface="Arial"/>
              <a:cs typeface="Arial"/>
              <a:sym typeface="Arial"/>
            </a:endParaRPr>
          </a:p>
        </p:txBody>
      </p:sp>
      <p:sp>
        <p:nvSpPr>
          <p:cNvPr id="99" name="Shape 99"/>
          <p:cNvSpPr txBox="1"/>
          <p:nvPr/>
        </p:nvSpPr>
        <p:spPr>
          <a:xfrm>
            <a:off x="598678" y="476250"/>
            <a:ext cx="8007599" cy="2781300"/>
          </a:xfrm>
          <a:prstGeom prst="rect">
            <a:avLst/>
          </a:prstGeom>
          <a:noFill/>
          <a:ln>
            <a:noFill/>
          </a:ln>
        </p:spPr>
        <p:txBody>
          <a:bodyPr lIns="91425" tIns="45700" rIns="91425" bIns="45700" anchor="t" anchorCtr="0">
            <a:noAutofit/>
          </a:bodyPr>
          <a:lstStyle/>
          <a:p>
            <a:pPr lvl="1" algn="ctr">
              <a:lnSpc>
                <a:spcPts val="2840"/>
              </a:lnSpc>
              <a:buSzPct val="25000"/>
            </a:pPr>
            <a:r>
              <a:rPr lang="en-US" sz="2200" dirty="0" smtClean="0">
                <a:solidFill>
                  <a:schemeClr val="tx1">
                    <a:lumMod val="75000"/>
                    <a:lumOff val="25000"/>
                  </a:schemeClr>
                </a:solidFill>
              </a:rPr>
              <a:t>It’s </a:t>
            </a:r>
            <a:r>
              <a:rPr lang="en-US" sz="2200" dirty="0">
                <a:solidFill>
                  <a:schemeClr val="tx1">
                    <a:lumMod val="75000"/>
                    <a:lumOff val="25000"/>
                  </a:schemeClr>
                </a:solidFill>
              </a:rPr>
              <a:t>hard to imagine a more critical issue for health care leaders than combatting burnout and attrition, because our people truly are our most precious asset—the heart and soul of our institutions. Moreover, study after study shows that happier care providers are better care providers, so this is not just a human resources issue. It’s about quality of care and doing what’s best for our patients</a:t>
            </a:r>
          </a:p>
        </p:txBody>
      </p:sp>
      <p:sp>
        <p:nvSpPr>
          <p:cNvPr id="100" name="Shape 100"/>
          <p:cNvSpPr txBox="1"/>
          <p:nvPr/>
        </p:nvSpPr>
        <p:spPr>
          <a:xfrm>
            <a:off x="6211194" y="2365355"/>
            <a:ext cx="526200" cy="8699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dirty="0">
                <a:solidFill>
                  <a:srgbClr val="009DDC"/>
                </a:solidFill>
                <a:latin typeface="Ek Mukta"/>
                <a:ea typeface="Ek Mukta"/>
                <a:cs typeface="Ek Mukta"/>
                <a:sym typeface="Ek Mukta"/>
              </a:rPr>
              <a:t>”</a:t>
            </a:r>
          </a:p>
        </p:txBody>
      </p:sp>
      <p:sp>
        <p:nvSpPr>
          <p:cNvPr id="101" name="Shape 101"/>
          <p:cNvSpPr txBox="1"/>
          <p:nvPr/>
        </p:nvSpPr>
        <p:spPr>
          <a:xfrm>
            <a:off x="251548" y="247650"/>
            <a:ext cx="526200" cy="97396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dirty="0">
                <a:solidFill>
                  <a:srgbClr val="009DDC"/>
                </a:solidFill>
                <a:latin typeface="Ek Mukta"/>
                <a:ea typeface="Ek Mukta"/>
                <a:cs typeface="Ek Mukta"/>
                <a:sym typeface="Ek Mukta"/>
              </a:rPr>
              <a:t>“</a:t>
            </a:r>
          </a:p>
        </p:txBody>
      </p:sp>
      <p:sp>
        <p:nvSpPr>
          <p:cNvPr id="102" name="Shape 102"/>
          <p:cNvSpPr txBox="1"/>
          <p:nvPr/>
        </p:nvSpPr>
        <p:spPr>
          <a:xfrm>
            <a:off x="2539184" y="3430170"/>
            <a:ext cx="4126588" cy="433601"/>
          </a:xfrm>
          <a:prstGeom prst="rect">
            <a:avLst/>
          </a:prstGeom>
          <a:noFill/>
          <a:ln>
            <a:noFill/>
          </a:ln>
        </p:spPr>
        <p:txBody>
          <a:bodyPr lIns="91425" tIns="45700" rIns="91425" bIns="45700" anchor="t" anchorCtr="0">
            <a:noAutofit/>
          </a:bodyPr>
          <a:lstStyle/>
          <a:p>
            <a:pPr marL="0" marR="0" lvl="1" indent="0" algn="ctr" rtl="0">
              <a:spcBef>
                <a:spcPts val="0"/>
              </a:spcBef>
              <a:buSzPct val="25000"/>
              <a:buNone/>
            </a:pPr>
            <a:r>
              <a:rPr lang="en-US" sz="1600" b="1" dirty="0" smtClean="0">
                <a:solidFill>
                  <a:srgbClr val="009DDC"/>
                </a:solidFill>
                <a:latin typeface="Roboto Slab"/>
                <a:ea typeface="Roboto Slab"/>
                <a:cs typeface="Roboto Slab"/>
                <a:sym typeface="Roboto Slab"/>
              </a:rPr>
              <a:t>Paul Rothman, MD</a:t>
            </a:r>
          </a:p>
          <a:p>
            <a:pPr marL="0" marR="0" lvl="1" indent="0" algn="ctr" rtl="0">
              <a:spcBef>
                <a:spcPts val="0"/>
              </a:spcBef>
              <a:buSzPct val="25000"/>
              <a:buNone/>
            </a:pPr>
            <a:r>
              <a:rPr lang="en-US" sz="1600" b="1" dirty="0" smtClean="0">
                <a:solidFill>
                  <a:srgbClr val="009DDC"/>
                </a:solidFill>
                <a:latin typeface="Roboto Slab"/>
                <a:ea typeface="Roboto Slab"/>
                <a:cs typeface="Roboto Slab"/>
                <a:sym typeface="Roboto Slab"/>
              </a:rPr>
              <a:t>Dean/CEO for John Hopkins Medicine  </a:t>
            </a:r>
            <a:endParaRPr lang="en-US" sz="1600" b="1" dirty="0">
              <a:solidFill>
                <a:srgbClr val="009DDC"/>
              </a:solidFill>
              <a:latin typeface="Roboto Slab"/>
              <a:ea typeface="Roboto Slab"/>
              <a:cs typeface="Roboto Slab"/>
              <a:sym typeface="Roboto Slab"/>
            </a:endParaRPr>
          </a:p>
        </p:txBody>
      </p:sp>
      <p:sp>
        <p:nvSpPr>
          <p:cNvPr id="103" name="Shape 103"/>
          <p:cNvSpPr/>
          <p:nvPr/>
        </p:nvSpPr>
        <p:spPr>
          <a:xfrm rot="10800000">
            <a:off x="4224489" y="3028950"/>
            <a:ext cx="755979" cy="228599"/>
          </a:xfrm>
          <a:prstGeom prst="triangle">
            <a:avLst>
              <a:gd name="adj" fmla="val 51581"/>
            </a:avLst>
          </a:prstGeom>
          <a:solidFill>
            <a:srgbClr val="E3E3E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 name="Slide Number Placeholder 3"/>
          <p:cNvSpPr>
            <a:spLocks noGrp="1"/>
          </p:cNvSpPr>
          <p:nvPr>
            <p:ph type="sldNum" sz="quarter" idx="12"/>
          </p:nvPr>
        </p:nvSpPr>
        <p:spPr/>
        <p:txBody>
          <a:bodyPr/>
          <a:lstStyle/>
          <a:p>
            <a:fld id="{08A27361-0B1B-FF41-9560-6D13991F814C}" type="slidenum">
              <a:rPr lang="en-US" smtClean="0"/>
              <a:t>14</a:t>
            </a:fld>
            <a:endParaRPr lang="en-US"/>
          </a:p>
        </p:txBody>
      </p:sp>
    </p:spTree>
    <p:extLst>
      <p:ext uri="{BB962C8B-B14F-4D97-AF65-F5344CB8AC3E}">
        <p14:creationId xmlns:p14="http://schemas.microsoft.com/office/powerpoint/2010/main" val="151148059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Shape 140"/>
          <p:cNvSpPr txBox="1">
            <a:spLocks noGrp="1"/>
          </p:cNvSpPr>
          <p:nvPr>
            <p:ph type="title"/>
          </p:nvPr>
        </p:nvSpPr>
        <p:spPr/>
        <p:txBody>
          <a:bodyPr/>
          <a:lstStyle/>
          <a:p>
            <a:pPr lvl="0"/>
            <a:r>
              <a:rPr lang="en-US" dirty="0" smtClean="0">
                <a:sym typeface="Arial"/>
              </a:rPr>
              <a:t>For additional resources, frequently asked questions and implementation support, visit </a:t>
            </a:r>
            <a:r>
              <a:rPr lang="en-US" dirty="0" err="1" smtClean="0">
                <a:solidFill>
                  <a:srgbClr val="46166B"/>
                </a:solidFill>
                <a:sym typeface="Arial"/>
              </a:rPr>
              <a:t>stepsforward.org</a:t>
            </a:r>
            <a:endParaRPr lang="en-US" dirty="0">
              <a:solidFill>
                <a:srgbClr val="46166B"/>
              </a:solidFill>
              <a:sym typeface="Arial"/>
            </a:endParaRPr>
          </a:p>
        </p:txBody>
      </p:sp>
      <p:sp>
        <p:nvSpPr>
          <p:cNvPr id="2" name="Slide Number Placeholder 1"/>
          <p:cNvSpPr>
            <a:spLocks noGrp="1"/>
          </p:cNvSpPr>
          <p:nvPr>
            <p:ph type="sldNum" sz="quarter" idx="10"/>
          </p:nvPr>
        </p:nvSpPr>
        <p:spPr/>
        <p:txBody>
          <a:bodyPr/>
          <a:lstStyle/>
          <a:p>
            <a:fld id="{08A27361-0B1B-FF41-9560-6D13991F814C}" type="slidenum">
              <a:rPr lang="en-US" smtClean="0"/>
              <a:pPr/>
              <a:t>15</a:t>
            </a:fld>
            <a:endParaRPr lang="en-US"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628650" y="447902"/>
            <a:ext cx="7886700" cy="4409848"/>
          </a:xfrm>
        </p:spPr>
        <p:txBody>
          <a:bodyPr>
            <a:normAutofit/>
          </a:bodyPr>
          <a:lstStyle/>
          <a:p>
            <a:pPr lvl="0">
              <a:lnSpc>
                <a:spcPct val="100000"/>
              </a:lnSpc>
            </a:pPr>
            <a:r>
              <a:rPr lang="en-US" dirty="0" smtClean="0"/>
              <a:t>Over </a:t>
            </a:r>
            <a:r>
              <a:rPr lang="en-US" dirty="0" smtClean="0">
                <a:solidFill>
                  <a:srgbClr val="FF0000"/>
                </a:solidFill>
              </a:rPr>
              <a:t>50%</a:t>
            </a:r>
            <a:r>
              <a:rPr lang="en-US" dirty="0" smtClean="0"/>
              <a:t> of US physicians experience some sign of burnout. It is estimated that </a:t>
            </a:r>
            <a:r>
              <a:rPr lang="en-US" dirty="0" smtClean="0">
                <a:solidFill>
                  <a:srgbClr val="FF0000"/>
                </a:solidFill>
              </a:rPr>
              <a:t>80%</a:t>
            </a:r>
            <a:r>
              <a:rPr lang="en-US" dirty="0" smtClean="0"/>
              <a:t> of burnout is related to </a:t>
            </a:r>
            <a:r>
              <a:rPr lang="en-US" dirty="0" smtClean="0">
                <a:solidFill>
                  <a:srgbClr val="009DDC"/>
                </a:solidFill>
              </a:rPr>
              <a:t>organizational factors</a:t>
            </a:r>
            <a:r>
              <a:rPr lang="en-US" dirty="0" smtClean="0"/>
              <a:t>. </a:t>
            </a:r>
            <a:endParaRPr lang="en-US" dirty="0"/>
          </a:p>
        </p:txBody>
      </p:sp>
      <p:sp>
        <p:nvSpPr>
          <p:cNvPr id="4" name="Slide Number Placeholder 3"/>
          <p:cNvSpPr>
            <a:spLocks noGrp="1"/>
          </p:cNvSpPr>
          <p:nvPr>
            <p:ph type="sldNum" sz="quarter" idx="12"/>
          </p:nvPr>
        </p:nvSpPr>
        <p:spPr/>
        <p:txBody>
          <a:bodyPr/>
          <a:lstStyle/>
          <a:p>
            <a:fld id="{08A27361-0B1B-FF41-9560-6D13991F814C}" type="slidenum">
              <a:rPr lang="en-US" smtClean="0"/>
              <a:t>2</a:t>
            </a:fld>
            <a:endParaRPr lang="en-US"/>
          </a:p>
        </p:txBody>
      </p:sp>
    </p:spTree>
    <p:extLst>
      <p:ext uri="{BB962C8B-B14F-4D97-AF65-F5344CB8AC3E}">
        <p14:creationId xmlns:p14="http://schemas.microsoft.com/office/powerpoint/2010/main" val="265704036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drives burnout and what are the effects?</a:t>
            </a:r>
          </a:p>
        </p:txBody>
      </p:sp>
      <p:sp>
        <p:nvSpPr>
          <p:cNvPr id="3" name="Content Placeholder 2"/>
          <p:cNvSpPr>
            <a:spLocks noGrp="1"/>
          </p:cNvSpPr>
          <p:nvPr>
            <p:ph idx="1"/>
          </p:nvPr>
        </p:nvSpPr>
        <p:spPr>
          <a:xfrm>
            <a:off x="628650" y="1545335"/>
            <a:ext cx="3943350" cy="3086989"/>
          </a:xfrm>
        </p:spPr>
        <p:txBody>
          <a:bodyPr/>
          <a:lstStyle/>
          <a:p>
            <a:pPr marL="0" indent="0">
              <a:buNone/>
            </a:pPr>
            <a:r>
              <a:rPr lang="en-US" sz="2400" dirty="0">
                <a:sym typeface="Wingdings" panose="05000000000000000000" pitchFamily="2" charset="2"/>
              </a:rPr>
              <a:t>Burnout is </a:t>
            </a:r>
            <a:r>
              <a:rPr lang="en-US" sz="2400" dirty="0">
                <a:solidFill>
                  <a:srgbClr val="009DDC"/>
                </a:solidFill>
                <a:sym typeface="Wingdings" panose="05000000000000000000" pitchFamily="2" charset="2"/>
              </a:rPr>
              <a:t>driven by</a:t>
            </a:r>
            <a:r>
              <a:rPr lang="en-US" sz="2400" dirty="0">
                <a:solidFill>
                  <a:schemeClr val="bg2">
                    <a:lumMod val="25000"/>
                  </a:schemeClr>
                </a:solidFill>
                <a:sym typeface="Wingdings" panose="05000000000000000000" pitchFamily="2" charset="2"/>
              </a:rPr>
              <a:t>:</a:t>
            </a:r>
            <a:r>
              <a:rPr lang="en-US" sz="2400" dirty="0">
                <a:solidFill>
                  <a:srgbClr val="009DDC"/>
                </a:solidFill>
                <a:sym typeface="Wingdings" panose="05000000000000000000" pitchFamily="2" charset="2"/>
              </a:rPr>
              <a:t> </a:t>
            </a:r>
            <a:endParaRPr lang="en-US" sz="2400" dirty="0" smtClean="0">
              <a:solidFill>
                <a:srgbClr val="009DDC"/>
              </a:solidFill>
              <a:sym typeface="Wingdings" panose="05000000000000000000" pitchFamily="2" charset="2"/>
            </a:endParaRPr>
          </a:p>
          <a:p>
            <a:r>
              <a:rPr lang="en-US" sz="2400" dirty="0">
                <a:sym typeface="Wingdings" panose="05000000000000000000" pitchFamily="2" charset="2"/>
              </a:rPr>
              <a:t>high workloads</a:t>
            </a:r>
          </a:p>
          <a:p>
            <a:r>
              <a:rPr lang="en-US" sz="2400" dirty="0">
                <a:sym typeface="Wingdings" panose="05000000000000000000" pitchFamily="2" charset="2"/>
              </a:rPr>
              <a:t>workflow inefficiencies</a:t>
            </a:r>
          </a:p>
          <a:p>
            <a:r>
              <a:rPr lang="en-US" sz="2400" dirty="0">
                <a:sym typeface="Wingdings" panose="05000000000000000000" pitchFamily="2" charset="2"/>
              </a:rPr>
              <a:t>increased time spent in documentation</a:t>
            </a:r>
          </a:p>
          <a:p>
            <a:endParaRPr lang="en-US" dirty="0">
              <a:solidFill>
                <a:srgbClr val="009DDC"/>
              </a:solidFill>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fld id="{C88AAE45-FD2B-9D43-A6D9-BE9161E2AE79}" type="slidenum">
              <a:rPr lang="en-US" smtClean="0"/>
              <a:t>3</a:t>
            </a:fld>
            <a:endParaRPr lang="en-US"/>
          </a:p>
        </p:txBody>
      </p:sp>
      <p:sp>
        <p:nvSpPr>
          <p:cNvPr id="5" name="Content Placeholder 2"/>
          <p:cNvSpPr txBox="1">
            <a:spLocks/>
          </p:cNvSpPr>
          <p:nvPr/>
        </p:nvSpPr>
        <p:spPr>
          <a:xfrm>
            <a:off x="4572000" y="1952625"/>
            <a:ext cx="4038600" cy="2677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200" kern="120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400" kern="1200">
                <a:solidFill>
                  <a:schemeClr val="tx1">
                    <a:lumMod val="75000"/>
                    <a:lumOff val="2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400" dirty="0" smtClean="0">
                <a:solidFill>
                  <a:prstClr val="black">
                    <a:lumMod val="75000"/>
                    <a:lumOff val="25000"/>
                  </a:prstClr>
                </a:solidFill>
                <a:sym typeface="Wingdings" panose="05000000000000000000" pitchFamily="2" charset="2"/>
              </a:rPr>
              <a:t>loss </a:t>
            </a:r>
            <a:r>
              <a:rPr lang="en-US" sz="2400" dirty="0">
                <a:solidFill>
                  <a:prstClr val="black">
                    <a:lumMod val="75000"/>
                    <a:lumOff val="25000"/>
                  </a:prstClr>
                </a:solidFill>
                <a:sym typeface="Wingdings" panose="05000000000000000000" pitchFamily="2" charset="2"/>
              </a:rPr>
              <a:t>of meaning in work</a:t>
            </a:r>
          </a:p>
          <a:p>
            <a:pPr lvl="0"/>
            <a:r>
              <a:rPr lang="en-US" sz="2400" dirty="0">
                <a:solidFill>
                  <a:prstClr val="black">
                    <a:lumMod val="75000"/>
                    <a:lumOff val="25000"/>
                  </a:prstClr>
                </a:solidFill>
                <a:sym typeface="Wingdings" panose="05000000000000000000" pitchFamily="2" charset="2"/>
              </a:rPr>
              <a:t>social isolation at work</a:t>
            </a:r>
          </a:p>
          <a:p>
            <a:pPr lvl="0"/>
            <a:r>
              <a:rPr lang="en-US" sz="2400" dirty="0">
                <a:solidFill>
                  <a:prstClr val="black">
                    <a:lumMod val="75000"/>
                    <a:lumOff val="25000"/>
                  </a:prstClr>
                </a:solidFill>
                <a:sym typeface="Wingdings" panose="05000000000000000000" pitchFamily="2" charset="2"/>
              </a:rPr>
              <a:t>cultural shift from health values to corporate values</a:t>
            </a:r>
          </a:p>
          <a:p>
            <a:endParaRPr lang="en-US" dirty="0" smtClean="0">
              <a:solidFill>
                <a:srgbClr val="009DDC"/>
              </a:solidFill>
              <a:sym typeface="Wingdings" panose="05000000000000000000" pitchFamily="2" charset="2"/>
            </a:endParaRPr>
          </a:p>
          <a:p>
            <a:endParaRPr lang="en-US" dirty="0"/>
          </a:p>
        </p:txBody>
      </p:sp>
      <p:sp>
        <p:nvSpPr>
          <p:cNvPr id="6" name="TextBox 5"/>
          <p:cNvSpPr txBox="1"/>
          <p:nvPr/>
        </p:nvSpPr>
        <p:spPr>
          <a:xfrm>
            <a:off x="1395414" y="3927915"/>
            <a:ext cx="5915025" cy="701731"/>
          </a:xfrm>
          <a:prstGeom prst="rect">
            <a:avLst/>
          </a:prstGeom>
          <a:ln w="25400">
            <a:solidFill>
              <a:srgbClr val="009DD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ctr">
              <a:lnSpc>
                <a:spcPct val="90000"/>
              </a:lnSpc>
              <a:spcBef>
                <a:spcPts val="1000"/>
              </a:spcBef>
            </a:pPr>
            <a:r>
              <a:rPr lang="en-US" sz="2200" kern="1200" dirty="0">
                <a:solidFill>
                  <a:prstClr val="black">
                    <a:lumMod val="75000"/>
                    <a:lumOff val="25000"/>
                  </a:prstClr>
                </a:solidFill>
                <a:latin typeface="Arial" charset="0"/>
                <a:cs typeface="Arial" charset="0"/>
                <a:sym typeface="Wingdings" panose="05000000000000000000" pitchFamily="2" charset="2"/>
              </a:rPr>
              <a:t>Burnout has repercussions </a:t>
            </a:r>
            <a:r>
              <a:rPr lang="en-US" sz="2200" kern="1200" dirty="0" smtClean="0">
                <a:solidFill>
                  <a:prstClr val="black">
                    <a:lumMod val="75000"/>
                    <a:lumOff val="25000"/>
                  </a:prstClr>
                </a:solidFill>
                <a:latin typeface="Arial" charset="0"/>
                <a:cs typeface="Arial" charset="0"/>
                <a:sym typeface="Wingdings" panose="05000000000000000000" pitchFamily="2" charset="2"/>
              </a:rPr>
              <a:t>at a </a:t>
            </a:r>
            <a:r>
              <a:rPr lang="en-US" sz="2200" kern="1200" dirty="0" smtClean="0">
                <a:solidFill>
                  <a:srgbClr val="009DDC"/>
                </a:solidFill>
                <a:latin typeface="Arial" charset="0"/>
                <a:cs typeface="Arial" charset="0"/>
                <a:sym typeface="Wingdings" panose="05000000000000000000" pitchFamily="2" charset="2"/>
              </a:rPr>
              <a:t>personal</a:t>
            </a:r>
            <a:r>
              <a:rPr lang="en-US" sz="2200" kern="1200" dirty="0" smtClean="0">
                <a:solidFill>
                  <a:prstClr val="black">
                    <a:lumMod val="75000"/>
                    <a:lumOff val="25000"/>
                  </a:prstClr>
                </a:solidFill>
                <a:latin typeface="Arial" charset="0"/>
                <a:cs typeface="Arial" charset="0"/>
                <a:sym typeface="Wingdings" panose="05000000000000000000" pitchFamily="2" charset="2"/>
              </a:rPr>
              <a:t> </a:t>
            </a:r>
            <a:r>
              <a:rPr lang="en-US" sz="2200" kern="1200" dirty="0">
                <a:solidFill>
                  <a:prstClr val="black">
                    <a:lumMod val="75000"/>
                    <a:lumOff val="25000"/>
                  </a:prstClr>
                </a:solidFill>
                <a:latin typeface="Arial" charset="0"/>
                <a:cs typeface="Arial" charset="0"/>
                <a:sym typeface="Wingdings" panose="05000000000000000000" pitchFamily="2" charset="2"/>
              </a:rPr>
              <a:t>and </a:t>
            </a:r>
            <a:r>
              <a:rPr lang="en-US" sz="2200" kern="1200" dirty="0">
                <a:solidFill>
                  <a:srgbClr val="009DDC"/>
                </a:solidFill>
                <a:latin typeface="Arial" charset="0"/>
                <a:cs typeface="Arial" charset="0"/>
                <a:sym typeface="Wingdings" panose="05000000000000000000" pitchFamily="2" charset="2"/>
              </a:rPr>
              <a:t>professional</a:t>
            </a:r>
            <a:r>
              <a:rPr lang="en-US" sz="2200" kern="1200" dirty="0">
                <a:solidFill>
                  <a:prstClr val="black">
                    <a:lumMod val="75000"/>
                    <a:lumOff val="25000"/>
                  </a:prstClr>
                </a:solidFill>
                <a:latin typeface="Arial" charset="0"/>
                <a:cs typeface="Arial" charset="0"/>
                <a:sym typeface="Wingdings" panose="05000000000000000000" pitchFamily="2" charset="2"/>
              </a:rPr>
              <a:t> </a:t>
            </a:r>
            <a:r>
              <a:rPr lang="en-US" sz="2200" kern="1200" dirty="0" smtClean="0">
                <a:solidFill>
                  <a:prstClr val="black">
                    <a:lumMod val="75000"/>
                    <a:lumOff val="25000"/>
                  </a:prstClr>
                </a:solidFill>
                <a:latin typeface="Arial" charset="0"/>
                <a:cs typeface="Arial" charset="0"/>
                <a:sym typeface="Wingdings" panose="05000000000000000000" pitchFamily="2" charset="2"/>
              </a:rPr>
              <a:t>level</a:t>
            </a:r>
            <a:endParaRPr lang="en-US" sz="2200" kern="1200" dirty="0">
              <a:solidFill>
                <a:prstClr val="black">
                  <a:lumMod val="75000"/>
                  <a:lumOff val="25000"/>
                </a:prstClr>
              </a:solidFill>
              <a:latin typeface="Arial" charset="0"/>
              <a:cs typeface="Arial" charset="0"/>
              <a:sym typeface="Wingdings" panose="05000000000000000000" pitchFamily="2" charset="2"/>
            </a:endParaRPr>
          </a:p>
        </p:txBody>
      </p:sp>
    </p:spTree>
    <p:extLst>
      <p:ext uri="{BB962C8B-B14F-4D97-AF65-F5344CB8AC3E}">
        <p14:creationId xmlns:p14="http://schemas.microsoft.com/office/powerpoint/2010/main" val="263547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447902"/>
            <a:ext cx="8410575" cy="1060858"/>
          </a:xfrm>
        </p:spPr>
        <p:txBody>
          <a:bodyPr/>
          <a:lstStyle/>
          <a:p>
            <a:r>
              <a:rPr lang="en-US" dirty="0" smtClean="0"/>
              <a:t>What are the effects of burnout on an organization?</a:t>
            </a:r>
            <a:endParaRPr lang="en-US" dirty="0"/>
          </a:p>
        </p:txBody>
      </p:sp>
      <p:sp>
        <p:nvSpPr>
          <p:cNvPr id="3" name="Content Placeholder 2"/>
          <p:cNvSpPr>
            <a:spLocks noGrp="1"/>
          </p:cNvSpPr>
          <p:nvPr>
            <p:ph idx="1"/>
          </p:nvPr>
        </p:nvSpPr>
        <p:spPr>
          <a:xfrm>
            <a:off x="609600" y="1345310"/>
            <a:ext cx="7962900" cy="3122199"/>
          </a:xfrm>
        </p:spPr>
        <p:txBody>
          <a:bodyPr/>
          <a:lstStyle/>
          <a:p>
            <a:pPr marL="0" indent="0" algn="ctr">
              <a:buNone/>
            </a:pPr>
            <a:r>
              <a:rPr lang="en-US" dirty="0"/>
              <a:t>Health professional burnout is a threat to the </a:t>
            </a:r>
            <a:r>
              <a:rPr lang="en-US" dirty="0">
                <a:solidFill>
                  <a:srgbClr val="009DDC"/>
                </a:solidFill>
              </a:rPr>
              <a:t>clinical</a:t>
            </a:r>
            <a:r>
              <a:rPr lang="en-US" dirty="0"/>
              <a:t>, </a:t>
            </a:r>
            <a:r>
              <a:rPr lang="en-US" dirty="0">
                <a:solidFill>
                  <a:srgbClr val="009DDC"/>
                </a:solidFill>
              </a:rPr>
              <a:t>financial</a:t>
            </a:r>
            <a:r>
              <a:rPr lang="en-US" dirty="0"/>
              <a:t>, and </a:t>
            </a:r>
            <a:r>
              <a:rPr lang="en-US" dirty="0">
                <a:solidFill>
                  <a:srgbClr val="009DDC"/>
                </a:solidFill>
              </a:rPr>
              <a:t>reputational</a:t>
            </a:r>
            <a:r>
              <a:rPr lang="en-US" dirty="0"/>
              <a:t> success of an </a:t>
            </a:r>
            <a:r>
              <a:rPr lang="en-US" dirty="0" smtClean="0"/>
              <a:t>institution for quality, humanitarian, and financial reasons. </a:t>
            </a:r>
            <a:endParaRPr lang="en-US" dirty="0"/>
          </a:p>
        </p:txBody>
      </p:sp>
      <p:sp>
        <p:nvSpPr>
          <p:cNvPr id="4" name="Slide Number Placeholder 3"/>
          <p:cNvSpPr>
            <a:spLocks noGrp="1"/>
          </p:cNvSpPr>
          <p:nvPr>
            <p:ph type="sldNum" sz="quarter" idx="12"/>
          </p:nvPr>
        </p:nvSpPr>
        <p:spPr/>
        <p:txBody>
          <a:bodyPr/>
          <a:lstStyle/>
          <a:p>
            <a:fld id="{C88AAE45-FD2B-9D43-A6D9-BE9161E2AE79}" type="slidenum">
              <a:rPr lang="en-US" smtClean="0"/>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34044967"/>
              </p:ext>
            </p:extLst>
          </p:nvPr>
        </p:nvGraphicFramePr>
        <p:xfrm>
          <a:off x="438150" y="2511425"/>
          <a:ext cx="8305800" cy="1833880"/>
        </p:xfrm>
        <a:graphic>
          <a:graphicData uri="http://schemas.openxmlformats.org/drawingml/2006/table">
            <a:tbl>
              <a:tblPr firstRow="1" bandRow="1">
                <a:tableStyleId>{7DF18680-E054-41AD-8BC1-D1AEF772440D}</a:tableStyleId>
              </a:tblPr>
              <a:tblGrid>
                <a:gridCol w="2768600"/>
                <a:gridCol w="2768600"/>
                <a:gridCol w="2768600"/>
              </a:tblGrid>
              <a:tr h="370840">
                <a:tc>
                  <a:txBody>
                    <a:bodyPr/>
                    <a:lstStyle/>
                    <a:p>
                      <a:pPr algn="ctr"/>
                      <a:r>
                        <a:rPr lang="en-US" dirty="0" smtClean="0"/>
                        <a:t>Quality</a:t>
                      </a:r>
                      <a:endParaRPr lang="en-US" dirty="0"/>
                    </a:p>
                  </a:txBody>
                  <a:tcPr>
                    <a:solidFill>
                      <a:srgbClr val="009DDC"/>
                    </a:solidFill>
                  </a:tcPr>
                </a:tc>
                <a:tc>
                  <a:txBody>
                    <a:bodyPr/>
                    <a:lstStyle/>
                    <a:p>
                      <a:pPr algn="ctr"/>
                      <a:r>
                        <a:rPr lang="en-US" dirty="0" smtClean="0"/>
                        <a:t>Humanitarian</a:t>
                      </a:r>
                      <a:endParaRPr lang="en-US" dirty="0"/>
                    </a:p>
                  </a:txBody>
                  <a:tcPr>
                    <a:solidFill>
                      <a:srgbClr val="009DDC"/>
                    </a:solidFill>
                  </a:tcPr>
                </a:tc>
                <a:tc>
                  <a:txBody>
                    <a:bodyPr/>
                    <a:lstStyle/>
                    <a:p>
                      <a:pPr algn="ctr"/>
                      <a:r>
                        <a:rPr lang="en-US" dirty="0" smtClean="0"/>
                        <a:t>Financial</a:t>
                      </a:r>
                      <a:r>
                        <a:rPr lang="en-US" baseline="0" dirty="0" smtClean="0"/>
                        <a:t> </a:t>
                      </a:r>
                      <a:endParaRPr lang="en-US" dirty="0"/>
                    </a:p>
                  </a:txBody>
                  <a:tcPr>
                    <a:solidFill>
                      <a:srgbClr val="009DDC"/>
                    </a:solidFill>
                  </a:tcPr>
                </a:tc>
              </a:tr>
              <a:tr h="370840">
                <a:tc>
                  <a:txBody>
                    <a:bodyPr/>
                    <a:lstStyle/>
                    <a:p>
                      <a:pPr algn="ctr"/>
                      <a:r>
                        <a:rPr lang="en-US" dirty="0" smtClean="0">
                          <a:solidFill>
                            <a:schemeClr val="bg2">
                              <a:lumMod val="25000"/>
                            </a:schemeClr>
                          </a:solidFill>
                        </a:rPr>
                        <a:t>Each 1 point increase</a:t>
                      </a:r>
                      <a:r>
                        <a:rPr lang="en-US" baseline="0" dirty="0" smtClean="0">
                          <a:solidFill>
                            <a:schemeClr val="bg2">
                              <a:lumMod val="25000"/>
                            </a:schemeClr>
                          </a:solidFill>
                        </a:rPr>
                        <a:t> in burnout correlates with a 3-10% increase in likelihood of physicians reporting medical errors </a:t>
                      </a:r>
                      <a:endParaRPr lang="en-US" dirty="0">
                        <a:solidFill>
                          <a:schemeClr val="bg2">
                            <a:lumMod val="25000"/>
                          </a:schemeClr>
                        </a:solidFill>
                      </a:endParaRPr>
                    </a:p>
                  </a:txBody>
                  <a:tcPr/>
                </a:tc>
                <a:tc>
                  <a:txBody>
                    <a:bodyPr/>
                    <a:lstStyle/>
                    <a:p>
                      <a:pPr algn="ctr"/>
                      <a:r>
                        <a:rPr lang="en-US" dirty="0" smtClean="0">
                          <a:solidFill>
                            <a:schemeClr val="bg2">
                              <a:lumMod val="25000"/>
                            </a:schemeClr>
                          </a:solidFill>
                        </a:rPr>
                        <a:t>Greater</a:t>
                      </a:r>
                      <a:r>
                        <a:rPr lang="en-US" baseline="0" dirty="0" smtClean="0">
                          <a:solidFill>
                            <a:schemeClr val="bg2">
                              <a:lumMod val="25000"/>
                            </a:schemeClr>
                          </a:solidFill>
                        </a:rPr>
                        <a:t> rates of dissatisfaction, divorce, drug and alcohol abuse, and depression</a:t>
                      </a:r>
                      <a:endParaRPr lang="en-US" dirty="0">
                        <a:solidFill>
                          <a:schemeClr val="bg2">
                            <a:lumMod val="25000"/>
                          </a:schemeClr>
                        </a:solidFill>
                      </a:endParaRPr>
                    </a:p>
                  </a:txBody>
                  <a:tcPr/>
                </a:tc>
                <a:tc>
                  <a:txBody>
                    <a:bodyPr/>
                    <a:lstStyle/>
                    <a:p>
                      <a:pPr algn="ctr"/>
                      <a:r>
                        <a:rPr lang="en-US" dirty="0" smtClean="0">
                          <a:solidFill>
                            <a:schemeClr val="bg2">
                              <a:lumMod val="25000"/>
                            </a:schemeClr>
                          </a:solidFill>
                        </a:rPr>
                        <a:t>Replacement costs </a:t>
                      </a:r>
                      <a:r>
                        <a:rPr lang="en-US" u="sng" dirty="0" smtClean="0">
                          <a:solidFill>
                            <a:schemeClr val="bg2">
                              <a:lumMod val="25000"/>
                            </a:schemeClr>
                          </a:solidFill>
                        </a:rPr>
                        <a:t>per physician</a:t>
                      </a:r>
                      <a:r>
                        <a:rPr lang="en-US" dirty="0" smtClean="0">
                          <a:solidFill>
                            <a:schemeClr val="bg2">
                              <a:lumMod val="25000"/>
                            </a:schemeClr>
                          </a:solidFill>
                        </a:rPr>
                        <a:t> costs between </a:t>
                      </a:r>
                      <a:r>
                        <a:rPr lang="en-US" dirty="0" smtClean="0">
                          <a:solidFill>
                            <a:srgbClr val="009DDC"/>
                          </a:solidFill>
                        </a:rPr>
                        <a:t>$500,000 to $1 million </a:t>
                      </a:r>
                    </a:p>
                    <a:p>
                      <a:pPr algn="ctr"/>
                      <a:endParaRPr lang="en-US" dirty="0" smtClean="0">
                        <a:solidFill>
                          <a:schemeClr val="bg2">
                            <a:lumMod val="25000"/>
                          </a:schemeClr>
                        </a:solidFill>
                      </a:endParaRPr>
                    </a:p>
                    <a:p>
                      <a:pPr algn="ctr"/>
                      <a:r>
                        <a:rPr lang="en-US" dirty="0" smtClean="0">
                          <a:solidFill>
                            <a:schemeClr val="bg2">
                              <a:lumMod val="25000"/>
                            </a:schemeClr>
                          </a:solidFill>
                        </a:rPr>
                        <a:t>* Over $5 million annually</a:t>
                      </a:r>
                      <a:r>
                        <a:rPr lang="en-US" baseline="0" dirty="0" smtClean="0">
                          <a:solidFill>
                            <a:schemeClr val="bg2">
                              <a:lumMod val="25000"/>
                            </a:schemeClr>
                          </a:solidFill>
                        </a:rPr>
                        <a:t> </a:t>
                      </a:r>
                      <a:endParaRPr lang="en-US" dirty="0">
                        <a:solidFill>
                          <a:schemeClr val="bg2">
                            <a:lumMod val="25000"/>
                          </a:schemeClr>
                        </a:solidFill>
                      </a:endParaRPr>
                    </a:p>
                  </a:txBody>
                  <a:tcPr/>
                </a:tc>
              </a:tr>
            </a:tbl>
          </a:graphicData>
        </a:graphic>
      </p:graphicFrame>
    </p:spTree>
    <p:extLst>
      <p:ext uri="{BB962C8B-B14F-4D97-AF65-F5344CB8AC3E}">
        <p14:creationId xmlns:p14="http://schemas.microsoft.com/office/powerpoint/2010/main" val="32099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goal?</a:t>
            </a:r>
            <a:endParaRPr lang="en-US" dirty="0"/>
          </a:p>
        </p:txBody>
      </p:sp>
      <p:sp>
        <p:nvSpPr>
          <p:cNvPr id="3" name="Content Placeholder 2"/>
          <p:cNvSpPr>
            <a:spLocks noGrp="1"/>
          </p:cNvSpPr>
          <p:nvPr>
            <p:ph idx="1"/>
          </p:nvPr>
        </p:nvSpPr>
        <p:spPr>
          <a:xfrm>
            <a:off x="304799" y="1543051"/>
            <a:ext cx="5276850" cy="3184524"/>
          </a:xfrm>
        </p:spPr>
        <p:txBody>
          <a:bodyPr/>
          <a:lstStyle/>
          <a:p>
            <a:r>
              <a:rPr lang="en-US" dirty="0" smtClean="0"/>
              <a:t>Achieve the Quadruple Aim, with the fourth aim of clinician well-being. </a:t>
            </a:r>
          </a:p>
          <a:p>
            <a:r>
              <a:rPr lang="en-US" dirty="0" smtClean="0"/>
              <a:t>Create a </a:t>
            </a:r>
            <a:r>
              <a:rPr lang="en-US" dirty="0"/>
              <a:t>joyful practice environment and create </a:t>
            </a:r>
            <a:r>
              <a:rPr lang="en-US" u="sng" dirty="0"/>
              <a:t>structural elements </a:t>
            </a:r>
            <a:r>
              <a:rPr lang="en-US" dirty="0"/>
              <a:t>that support joy, purpose, and meaning in work. </a:t>
            </a:r>
            <a:endParaRPr lang="en-US" dirty="0" smtClean="0"/>
          </a:p>
          <a:p>
            <a:r>
              <a:rPr lang="en-US" dirty="0" smtClean="0"/>
              <a:t>In </a:t>
            </a:r>
            <a:r>
              <a:rPr lang="en-US" dirty="0"/>
              <a:t>return, </a:t>
            </a:r>
            <a:r>
              <a:rPr lang="en-US" dirty="0">
                <a:sym typeface="Wingdings" panose="05000000000000000000" pitchFamily="2" charset="2"/>
              </a:rPr>
              <a:t>a more engaged, satisfied workforce will provide </a:t>
            </a:r>
            <a:r>
              <a:rPr lang="en-US" dirty="0">
                <a:solidFill>
                  <a:srgbClr val="009DDC"/>
                </a:solidFill>
                <a:sym typeface="Wingdings" panose="05000000000000000000" pitchFamily="2" charset="2"/>
              </a:rPr>
              <a:t>better</a:t>
            </a:r>
            <a:r>
              <a:rPr lang="en-US" dirty="0">
                <a:sym typeface="Wingdings" panose="05000000000000000000" pitchFamily="2" charset="2"/>
              </a:rPr>
              <a:t>, </a:t>
            </a:r>
            <a:r>
              <a:rPr lang="en-US" dirty="0">
                <a:solidFill>
                  <a:srgbClr val="009DDC"/>
                </a:solidFill>
                <a:sym typeface="Wingdings" panose="05000000000000000000" pitchFamily="2" charset="2"/>
              </a:rPr>
              <a:t>safer</a:t>
            </a:r>
            <a:r>
              <a:rPr lang="en-US" dirty="0">
                <a:sym typeface="Wingdings" panose="05000000000000000000" pitchFamily="2" charset="2"/>
              </a:rPr>
              <a:t>, </a:t>
            </a:r>
            <a:r>
              <a:rPr lang="en-US" dirty="0">
                <a:solidFill>
                  <a:srgbClr val="009DDC"/>
                </a:solidFill>
                <a:sym typeface="Wingdings" panose="05000000000000000000" pitchFamily="2" charset="2"/>
              </a:rPr>
              <a:t>more compassionate </a:t>
            </a:r>
            <a:r>
              <a:rPr lang="en-US" dirty="0">
                <a:sym typeface="Wingdings" panose="05000000000000000000" pitchFamily="2" charset="2"/>
              </a:rPr>
              <a:t>care to patients. </a:t>
            </a:r>
            <a:endParaRPr lang="en-US" dirty="0"/>
          </a:p>
          <a:p>
            <a:endParaRPr lang="en-US" dirty="0"/>
          </a:p>
        </p:txBody>
      </p:sp>
      <p:sp>
        <p:nvSpPr>
          <p:cNvPr id="4" name="Slide Number Placeholder 3"/>
          <p:cNvSpPr>
            <a:spLocks noGrp="1"/>
          </p:cNvSpPr>
          <p:nvPr>
            <p:ph type="sldNum" sz="quarter" idx="12"/>
          </p:nvPr>
        </p:nvSpPr>
        <p:spPr/>
        <p:txBody>
          <a:bodyPr/>
          <a:lstStyle/>
          <a:p>
            <a:fld id="{C88AAE45-FD2B-9D43-A6D9-BE9161E2AE79}" type="slidenum">
              <a:rPr lang="en-US" smtClean="0"/>
              <a:t>5</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t="7799" b="10740"/>
          <a:stretch/>
        </p:blipFill>
        <p:spPr bwMode="auto">
          <a:xfrm>
            <a:off x="5581649" y="2171700"/>
            <a:ext cx="3209925" cy="14954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219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Hexagon 2"/>
          <p:cNvSpPr/>
          <p:nvPr/>
        </p:nvSpPr>
        <p:spPr>
          <a:xfrm rot="16200000">
            <a:off x="555689" y="2114874"/>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p:cNvSpPr/>
          <p:nvPr/>
        </p:nvSpPr>
        <p:spPr>
          <a:xfrm rot="16200000">
            <a:off x="555689" y="4236282"/>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p:cNvSpPr/>
          <p:nvPr/>
        </p:nvSpPr>
        <p:spPr>
          <a:xfrm rot="16200000">
            <a:off x="555688" y="3705930"/>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p:cNvSpPr/>
          <p:nvPr/>
        </p:nvSpPr>
        <p:spPr>
          <a:xfrm rot="16200000">
            <a:off x="555686" y="2645226"/>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16200000">
            <a:off x="555688" y="1584522"/>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rot="16200000">
            <a:off x="555689" y="3175578"/>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Shape 95"/>
          <p:cNvSpPr txBox="1">
            <a:spLocks noGrp="1"/>
          </p:cNvSpPr>
          <p:nvPr>
            <p:ph type="title"/>
          </p:nvPr>
        </p:nvSpPr>
        <p:spPr>
          <a:xfrm>
            <a:off x="592264" y="447902"/>
            <a:ext cx="7886700" cy="1060858"/>
          </a:xfrm>
        </p:spPr>
        <p:txBody>
          <a:bodyPr>
            <a:normAutofit/>
          </a:bodyPr>
          <a:lstStyle/>
          <a:p>
            <a:pPr lvl="0"/>
            <a:r>
              <a:rPr lang="en-US" b="1" dirty="0" smtClean="0">
                <a:solidFill>
                  <a:srgbClr val="009DDC"/>
                </a:solidFill>
                <a:sym typeface="Arial"/>
              </a:rPr>
              <a:t>Nine </a:t>
            </a:r>
            <a:r>
              <a:rPr lang="en-US" b="1" dirty="0">
                <a:solidFill>
                  <a:srgbClr val="009DDC"/>
                </a:solidFill>
                <a:sym typeface="Arial"/>
              </a:rPr>
              <a:t>steps </a:t>
            </a:r>
            <a:r>
              <a:rPr lang="en-US" dirty="0">
                <a:sym typeface="Arial"/>
              </a:rPr>
              <a:t>to </a:t>
            </a:r>
            <a:r>
              <a:rPr lang="en-US" dirty="0" smtClean="0">
                <a:sym typeface="Arial"/>
              </a:rPr>
              <a:t>help clinicians thrive through organizational changes </a:t>
            </a:r>
            <a:endParaRPr lang="en-US" dirty="0">
              <a:sym typeface="Arial"/>
            </a:endParaRPr>
          </a:p>
        </p:txBody>
      </p:sp>
      <p:sp>
        <p:nvSpPr>
          <p:cNvPr id="6" name="Content Placeholder 5"/>
          <p:cNvSpPr>
            <a:spLocks noGrp="1"/>
          </p:cNvSpPr>
          <p:nvPr>
            <p:ph idx="1"/>
          </p:nvPr>
        </p:nvSpPr>
        <p:spPr>
          <a:xfrm>
            <a:off x="658940" y="1499359"/>
            <a:ext cx="7886700" cy="3481337"/>
          </a:xfrm>
        </p:spPr>
        <p:txBody>
          <a:bodyPr>
            <a:normAutofit fontScale="62500" lnSpcReduction="20000"/>
          </a:bodyPr>
          <a:lstStyle/>
          <a:p>
            <a:pPr marL="342900" indent="-342900">
              <a:lnSpc>
                <a:spcPct val="200000"/>
              </a:lnSpc>
              <a:buClr>
                <a:schemeClr val="bg1"/>
              </a:buClr>
              <a:buFont typeface="+mj-lt"/>
              <a:buAutoNum type="arabicPeriod"/>
            </a:pPr>
            <a:r>
              <a:rPr lang="en-US" sz="2400" dirty="0">
                <a:latin typeface="Arial"/>
                <a:ea typeface="Arial"/>
                <a:cs typeface="Arial"/>
                <a:sym typeface="Arial"/>
              </a:rPr>
              <a:t>  Engage senior leadership</a:t>
            </a:r>
            <a:endParaRPr lang="en-US" sz="2400" dirty="0"/>
          </a:p>
          <a:p>
            <a:pPr marL="342900" indent="-342900">
              <a:lnSpc>
                <a:spcPct val="200000"/>
              </a:lnSpc>
              <a:buClr>
                <a:schemeClr val="bg1"/>
              </a:buClr>
              <a:buFont typeface="+mj-lt"/>
              <a:buAutoNum type="arabicPeriod"/>
            </a:pPr>
            <a:r>
              <a:rPr lang="en-US" sz="2400" dirty="0" smtClean="0">
                <a:latin typeface="Arial"/>
                <a:ea typeface="Arial"/>
                <a:cs typeface="Arial"/>
                <a:sym typeface="Arial"/>
              </a:rPr>
              <a:t>  Track </a:t>
            </a:r>
            <a:r>
              <a:rPr lang="en-US" sz="2400" dirty="0">
                <a:latin typeface="Arial"/>
                <a:ea typeface="Arial"/>
                <a:cs typeface="Arial"/>
                <a:sym typeface="Arial"/>
              </a:rPr>
              <a:t>the business case for </a:t>
            </a:r>
            <a:r>
              <a:rPr lang="en-US" sz="2400" dirty="0" smtClean="0">
                <a:latin typeface="Arial"/>
                <a:ea typeface="Arial"/>
                <a:cs typeface="Arial"/>
                <a:sym typeface="Arial"/>
              </a:rPr>
              <a:t>well-being</a:t>
            </a:r>
          </a:p>
          <a:p>
            <a:pPr marL="342900" indent="-342900">
              <a:lnSpc>
                <a:spcPct val="200000"/>
              </a:lnSpc>
              <a:buClr>
                <a:schemeClr val="bg1"/>
              </a:buClr>
              <a:buFont typeface="+mj-lt"/>
              <a:buAutoNum type="arabicPeriod"/>
            </a:pPr>
            <a:r>
              <a:rPr lang="en-US" sz="2400" dirty="0" smtClean="0">
                <a:latin typeface="Arial"/>
                <a:ea typeface="Arial"/>
                <a:cs typeface="Arial"/>
                <a:sym typeface="Arial"/>
              </a:rPr>
              <a:t>  Resource </a:t>
            </a:r>
            <a:r>
              <a:rPr lang="en-US" sz="2400" dirty="0">
                <a:latin typeface="Arial"/>
                <a:ea typeface="Arial"/>
                <a:cs typeface="Arial"/>
                <a:sym typeface="Arial"/>
              </a:rPr>
              <a:t>a Wellness infrastructure </a:t>
            </a:r>
            <a:endParaRPr lang="en-US" sz="2400" dirty="0" smtClean="0">
              <a:latin typeface="Arial"/>
              <a:ea typeface="Arial"/>
              <a:cs typeface="Arial"/>
              <a:sym typeface="Arial"/>
            </a:endParaRPr>
          </a:p>
          <a:p>
            <a:pPr marL="342900" indent="-342900">
              <a:lnSpc>
                <a:spcPct val="200000"/>
              </a:lnSpc>
              <a:buClr>
                <a:schemeClr val="bg1"/>
              </a:buClr>
              <a:buFont typeface="+mj-lt"/>
              <a:buAutoNum type="arabicPeriod"/>
            </a:pPr>
            <a:r>
              <a:rPr lang="en-US" sz="2400" dirty="0" smtClean="0">
                <a:latin typeface="Arial"/>
                <a:ea typeface="Arial"/>
                <a:cs typeface="Arial"/>
                <a:sym typeface="Arial"/>
              </a:rPr>
              <a:t>  Measure </a:t>
            </a:r>
            <a:r>
              <a:rPr lang="en-US" sz="2400" dirty="0">
                <a:latin typeface="Arial"/>
                <a:ea typeface="Arial"/>
                <a:cs typeface="Arial"/>
                <a:sym typeface="Arial"/>
              </a:rPr>
              <a:t>burnout and the predictors of burnout longitudinally </a:t>
            </a:r>
            <a:endParaRPr lang="en-US" sz="2400" dirty="0" smtClean="0">
              <a:latin typeface="Arial"/>
              <a:ea typeface="Arial"/>
              <a:cs typeface="Arial"/>
              <a:sym typeface="Arial"/>
            </a:endParaRPr>
          </a:p>
          <a:p>
            <a:pPr marL="342900" indent="-342900">
              <a:lnSpc>
                <a:spcPct val="200000"/>
              </a:lnSpc>
              <a:buClr>
                <a:schemeClr val="bg1"/>
              </a:buClr>
              <a:buFont typeface="+mj-lt"/>
              <a:buAutoNum type="arabicPeriod"/>
            </a:pPr>
            <a:r>
              <a:rPr lang="en-US" sz="2400" dirty="0" smtClean="0">
                <a:latin typeface="Arial"/>
                <a:ea typeface="Arial"/>
                <a:cs typeface="Arial"/>
                <a:sym typeface="Arial"/>
              </a:rPr>
              <a:t>  Strengthen </a:t>
            </a:r>
            <a:r>
              <a:rPr lang="en-US" sz="2400" dirty="0">
                <a:latin typeface="Arial"/>
                <a:ea typeface="Arial"/>
                <a:cs typeface="Arial"/>
                <a:sym typeface="Arial"/>
              </a:rPr>
              <a:t>local </a:t>
            </a:r>
            <a:r>
              <a:rPr lang="en-US" sz="2400" dirty="0" smtClean="0">
                <a:latin typeface="Arial"/>
                <a:ea typeface="Arial"/>
                <a:cs typeface="Arial"/>
                <a:sym typeface="Arial"/>
              </a:rPr>
              <a:t>leadership</a:t>
            </a:r>
          </a:p>
          <a:p>
            <a:pPr marL="342900" lvl="0" indent="-342900">
              <a:lnSpc>
                <a:spcPct val="200000"/>
              </a:lnSpc>
              <a:buClr>
                <a:schemeClr val="bg1"/>
              </a:buClr>
              <a:buFont typeface="+mj-lt"/>
              <a:buAutoNum type="arabicPeriod"/>
            </a:pPr>
            <a:r>
              <a:rPr lang="en-US" sz="2400" dirty="0" smtClean="0">
                <a:solidFill>
                  <a:prstClr val="black">
                    <a:lumMod val="75000"/>
                    <a:lumOff val="25000"/>
                  </a:prstClr>
                </a:solidFill>
              </a:rPr>
              <a:t>  Develop </a:t>
            </a:r>
            <a:r>
              <a:rPr lang="en-US" sz="2400" dirty="0">
                <a:solidFill>
                  <a:prstClr val="black">
                    <a:lumMod val="75000"/>
                    <a:lumOff val="25000"/>
                  </a:prstClr>
                </a:solidFill>
              </a:rPr>
              <a:t>interventions and evaluate their impact </a:t>
            </a:r>
          </a:p>
          <a:p>
            <a:pPr marL="342900" indent="-342900">
              <a:lnSpc>
                <a:spcPct val="200000"/>
              </a:lnSpc>
              <a:buClr>
                <a:schemeClr val="bg1"/>
              </a:buClr>
              <a:buFont typeface="+mj-lt"/>
              <a:buAutoNum type="arabicPeriod"/>
            </a:pPr>
            <a:endParaRPr lang="en-US" sz="2400" dirty="0">
              <a:latin typeface="Arial"/>
              <a:ea typeface="Arial"/>
              <a:cs typeface="Arial"/>
              <a:sym typeface="Arial"/>
            </a:endParaRPr>
          </a:p>
          <a:p>
            <a:pPr marL="342900" indent="-342900">
              <a:lnSpc>
                <a:spcPct val="200000"/>
              </a:lnSpc>
              <a:buClr>
                <a:schemeClr val="bg1"/>
              </a:buClr>
              <a:buFont typeface="+mj-lt"/>
              <a:buAutoNum type="arabicPeriod"/>
            </a:pPr>
            <a:endParaRPr lang="en-US" sz="2400" dirty="0" smtClean="0">
              <a:latin typeface="Arial"/>
              <a:ea typeface="Arial"/>
              <a:cs typeface="Arial"/>
              <a:sym typeface="Arial"/>
            </a:endParaRPr>
          </a:p>
          <a:p>
            <a:pPr marL="342900" indent="-342900">
              <a:lnSpc>
                <a:spcPct val="200000"/>
              </a:lnSpc>
              <a:buClr>
                <a:schemeClr val="bg1"/>
              </a:buClr>
              <a:buFont typeface="+mj-lt"/>
              <a:buAutoNum type="arabicPeriod"/>
            </a:pPr>
            <a:endParaRPr lang="en-US" dirty="0">
              <a:latin typeface="Arial"/>
              <a:ea typeface="Arial"/>
              <a:cs typeface="Arial"/>
              <a:sym typeface="Arial"/>
            </a:endParaRPr>
          </a:p>
        </p:txBody>
      </p:sp>
      <p:sp>
        <p:nvSpPr>
          <p:cNvPr id="2" name="Slide Number Placeholder 1"/>
          <p:cNvSpPr>
            <a:spLocks noGrp="1"/>
          </p:cNvSpPr>
          <p:nvPr>
            <p:ph type="sldNum" sz="quarter" idx="12"/>
          </p:nvPr>
        </p:nvSpPr>
        <p:spPr/>
        <p:txBody>
          <a:bodyPr/>
          <a:lstStyle/>
          <a:p>
            <a:fld id="{08A27361-0B1B-FF41-9560-6D13991F814C}" type="slidenum">
              <a:rPr lang="en-US" smtClean="0"/>
              <a:t>6</a:t>
            </a:fld>
            <a:endParaRPr lang="en-US" dirty="0"/>
          </a:p>
        </p:txBody>
      </p:sp>
      <p:sp>
        <p:nvSpPr>
          <p:cNvPr id="4" name="TextBox 3"/>
          <p:cNvSpPr txBox="1"/>
          <p:nvPr/>
        </p:nvSpPr>
        <p:spPr>
          <a:xfrm>
            <a:off x="103440" y="1201361"/>
            <a:ext cx="1857375" cy="338554"/>
          </a:xfrm>
          <a:prstGeom prst="rect">
            <a:avLst/>
          </a:prstGeom>
          <a:noFill/>
          <a:ln>
            <a:noFill/>
          </a:ln>
        </p:spPr>
        <p:txBody>
          <a:bodyPr wrap="square" rtlCol="0">
            <a:spAutoFit/>
          </a:bodyPr>
          <a:lstStyle/>
          <a:p>
            <a:r>
              <a:rPr lang="en-US" sz="1600" u="sng" dirty="0" smtClean="0">
                <a:solidFill>
                  <a:srgbClr val="46166B"/>
                </a:solidFill>
              </a:rPr>
              <a:t>Culture</a:t>
            </a:r>
            <a:r>
              <a:rPr lang="en-US" u="sng" dirty="0" smtClean="0">
                <a:solidFill>
                  <a:srgbClr val="46166B"/>
                </a:solidFill>
              </a:rPr>
              <a:t> of Wellness</a:t>
            </a:r>
            <a:endParaRPr lang="en-US" u="sng" dirty="0">
              <a:solidFill>
                <a:srgbClr val="46166B"/>
              </a:solidFill>
            </a:endParaRPr>
          </a:p>
        </p:txBody>
      </p:sp>
    </p:spTree>
    <p:extLst>
      <p:ext uri="{BB962C8B-B14F-4D97-AF65-F5344CB8AC3E}">
        <p14:creationId xmlns:p14="http://schemas.microsoft.com/office/powerpoint/2010/main" val="175269272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p:cNvSpPr/>
          <p:nvPr/>
        </p:nvSpPr>
        <p:spPr>
          <a:xfrm rot="16200000">
            <a:off x="554861" y="3827190"/>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p:cNvSpPr/>
          <p:nvPr/>
        </p:nvSpPr>
        <p:spPr>
          <a:xfrm rot="16200000">
            <a:off x="554861" y="2731177"/>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16200000">
            <a:off x="554861" y="2160005"/>
            <a:ext cx="530352" cy="457200"/>
          </a:xfrm>
          <a:prstGeom prst="hexagon">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solidFill>
                  <a:srgbClr val="009DDC"/>
                </a:solidFill>
                <a:sym typeface="Arial"/>
              </a:rPr>
              <a:t>Nine steps </a:t>
            </a:r>
            <a:r>
              <a:rPr lang="en-US" dirty="0">
                <a:sym typeface="Arial"/>
              </a:rPr>
              <a:t>to help clinicians thrive through organizational changes </a:t>
            </a:r>
            <a:endParaRPr lang="en-US" dirty="0"/>
          </a:p>
        </p:txBody>
      </p:sp>
      <p:sp>
        <p:nvSpPr>
          <p:cNvPr id="4" name="Slide Number Placeholder 3"/>
          <p:cNvSpPr>
            <a:spLocks noGrp="1"/>
          </p:cNvSpPr>
          <p:nvPr>
            <p:ph type="sldNum" sz="quarter" idx="12"/>
          </p:nvPr>
        </p:nvSpPr>
        <p:spPr/>
        <p:txBody>
          <a:bodyPr/>
          <a:lstStyle/>
          <a:p>
            <a:fld id="{C88AAE45-FD2B-9D43-A6D9-BE9161E2AE79}" type="slidenum">
              <a:rPr lang="en-US" smtClean="0"/>
              <a:t>7</a:t>
            </a:fld>
            <a:endParaRPr lang="en-US"/>
          </a:p>
        </p:txBody>
      </p:sp>
      <p:sp>
        <p:nvSpPr>
          <p:cNvPr id="8" name="Content Placeholder 5"/>
          <p:cNvSpPr>
            <a:spLocks noGrp="1"/>
          </p:cNvSpPr>
          <p:nvPr>
            <p:ph idx="1"/>
          </p:nvPr>
        </p:nvSpPr>
        <p:spPr>
          <a:xfrm>
            <a:off x="315212" y="1520893"/>
            <a:ext cx="8245785" cy="2347415"/>
          </a:xfrm>
        </p:spPr>
        <p:txBody>
          <a:bodyPr>
            <a:normAutofit fontScale="25000" lnSpcReduction="20000"/>
          </a:bodyPr>
          <a:lstStyle/>
          <a:p>
            <a:pPr marL="342900" lvl="0" indent="-342900">
              <a:lnSpc>
                <a:spcPct val="200000"/>
              </a:lnSpc>
              <a:buClr>
                <a:schemeClr val="bg1"/>
              </a:buClr>
              <a:buFont typeface="+mj-lt"/>
              <a:buAutoNum type="arabicPeriod"/>
            </a:pPr>
            <a:r>
              <a:rPr lang="en-US" sz="2400" dirty="0">
                <a:latin typeface="Arial"/>
                <a:ea typeface="Arial"/>
                <a:cs typeface="Arial"/>
                <a:sym typeface="Arial"/>
              </a:rPr>
              <a:t>  </a:t>
            </a:r>
          </a:p>
          <a:p>
            <a:pPr marL="342900" lvl="0" indent="-342900">
              <a:lnSpc>
                <a:spcPct val="200000"/>
              </a:lnSpc>
              <a:buClr>
                <a:schemeClr val="bg1"/>
              </a:buClr>
              <a:buFont typeface="+mj-lt"/>
              <a:buAutoNum type="arabicPeriod"/>
            </a:pPr>
            <a:endParaRPr lang="en-US" sz="2400" dirty="0">
              <a:solidFill>
                <a:prstClr val="black">
                  <a:lumMod val="75000"/>
                  <a:lumOff val="25000"/>
                </a:prstClr>
              </a:solidFill>
              <a:latin typeface="Arial"/>
              <a:cs typeface="Arial"/>
              <a:sym typeface="Arial"/>
            </a:endParaRPr>
          </a:p>
          <a:p>
            <a:pPr marL="342900" lvl="0" indent="-342900">
              <a:lnSpc>
                <a:spcPct val="200000"/>
              </a:lnSpc>
              <a:buClr>
                <a:schemeClr val="bg1"/>
              </a:buClr>
              <a:buFont typeface="+mj-lt"/>
              <a:buAutoNum type="arabicPeriod"/>
            </a:pPr>
            <a:r>
              <a:rPr lang="en-US" sz="6000" dirty="0" smtClean="0">
                <a:solidFill>
                  <a:schemeClr val="bg1"/>
                </a:solidFill>
              </a:rPr>
              <a:t>7.       </a:t>
            </a:r>
            <a:r>
              <a:rPr lang="en-US" sz="6000" dirty="0" smtClean="0">
                <a:solidFill>
                  <a:prstClr val="black">
                    <a:lumMod val="75000"/>
                    <a:lumOff val="25000"/>
                  </a:prstClr>
                </a:solidFill>
              </a:rPr>
              <a:t>Improve </a:t>
            </a:r>
            <a:r>
              <a:rPr lang="en-US" sz="6000" dirty="0">
                <a:solidFill>
                  <a:prstClr val="black">
                    <a:lumMod val="75000"/>
                    <a:lumOff val="25000"/>
                  </a:prstClr>
                </a:solidFill>
              </a:rPr>
              <a:t>workflow efficiency and maximize power of team-based </a:t>
            </a:r>
            <a:r>
              <a:rPr lang="en-US" sz="6000" dirty="0" smtClean="0">
                <a:solidFill>
                  <a:prstClr val="black">
                    <a:lumMod val="75000"/>
                    <a:lumOff val="25000"/>
                  </a:prstClr>
                </a:solidFill>
              </a:rPr>
              <a:t>care</a:t>
            </a:r>
          </a:p>
          <a:p>
            <a:pPr marL="342900" lvl="0" indent="-342900">
              <a:lnSpc>
                <a:spcPct val="200000"/>
              </a:lnSpc>
              <a:buClr>
                <a:schemeClr val="bg1"/>
              </a:buClr>
              <a:buFont typeface="+mj-lt"/>
              <a:buAutoNum type="arabicPeriod"/>
            </a:pPr>
            <a:r>
              <a:rPr lang="en-US" sz="6000" dirty="0" smtClean="0">
                <a:solidFill>
                  <a:schemeClr val="bg1"/>
                </a:solidFill>
              </a:rPr>
              <a:t>8.      </a:t>
            </a:r>
            <a:r>
              <a:rPr lang="en-US" sz="6000" dirty="0" smtClean="0">
                <a:solidFill>
                  <a:prstClr val="black">
                    <a:lumMod val="75000"/>
                    <a:lumOff val="25000"/>
                  </a:prstClr>
                </a:solidFill>
              </a:rPr>
              <a:t>Reduce </a:t>
            </a:r>
            <a:r>
              <a:rPr lang="en-US" sz="6000" dirty="0">
                <a:solidFill>
                  <a:prstClr val="black">
                    <a:lumMod val="75000"/>
                    <a:lumOff val="25000"/>
                  </a:prstClr>
                </a:solidFill>
              </a:rPr>
              <a:t>clerical burden and tame </a:t>
            </a:r>
            <a:r>
              <a:rPr lang="en-US" sz="6000" dirty="0" smtClean="0">
                <a:solidFill>
                  <a:prstClr val="black">
                    <a:lumMod val="75000"/>
                    <a:lumOff val="25000"/>
                  </a:prstClr>
                </a:solidFill>
              </a:rPr>
              <a:t>the EHR</a:t>
            </a:r>
          </a:p>
          <a:p>
            <a:pPr marL="342900" lvl="0" indent="-342900">
              <a:lnSpc>
                <a:spcPct val="200000"/>
              </a:lnSpc>
              <a:buClr>
                <a:schemeClr val="bg1"/>
              </a:buClr>
              <a:buFont typeface="+mj-lt"/>
              <a:buAutoNum type="arabicPeriod"/>
            </a:pPr>
            <a:endParaRPr lang="en-US" sz="6000" dirty="0" smtClean="0">
              <a:solidFill>
                <a:prstClr val="black">
                  <a:lumMod val="75000"/>
                  <a:lumOff val="25000"/>
                </a:prstClr>
              </a:solidFill>
            </a:endParaRPr>
          </a:p>
          <a:p>
            <a:pPr marL="0" lvl="0" indent="0">
              <a:lnSpc>
                <a:spcPct val="200000"/>
              </a:lnSpc>
              <a:buClr>
                <a:schemeClr val="bg1"/>
              </a:buClr>
              <a:buNone/>
            </a:pPr>
            <a:r>
              <a:rPr lang="en-US" sz="6000" dirty="0">
                <a:solidFill>
                  <a:prstClr val="black">
                    <a:lumMod val="75000"/>
                    <a:lumOff val="25000"/>
                  </a:prstClr>
                </a:solidFill>
              </a:rPr>
              <a:t> </a:t>
            </a:r>
            <a:r>
              <a:rPr lang="en-US" sz="6000" dirty="0" smtClean="0">
                <a:solidFill>
                  <a:prstClr val="black">
                    <a:lumMod val="75000"/>
                    <a:lumOff val="25000"/>
                  </a:prstClr>
                </a:solidFill>
              </a:rPr>
              <a:t>      </a:t>
            </a:r>
            <a:r>
              <a:rPr lang="en-US" sz="6000" dirty="0" smtClean="0">
                <a:solidFill>
                  <a:schemeClr val="bg1"/>
                </a:solidFill>
              </a:rPr>
              <a:t>9.      </a:t>
            </a:r>
            <a:r>
              <a:rPr lang="en-US" sz="6000" dirty="0" smtClean="0">
                <a:solidFill>
                  <a:prstClr val="black">
                    <a:lumMod val="75000"/>
                    <a:lumOff val="25000"/>
                  </a:prstClr>
                </a:solidFill>
              </a:rPr>
              <a:t>Support </a:t>
            </a:r>
            <a:r>
              <a:rPr lang="en-US" sz="6000" dirty="0">
                <a:solidFill>
                  <a:prstClr val="black">
                    <a:lumMod val="75000"/>
                    <a:lumOff val="25000"/>
                  </a:prstClr>
                </a:solidFill>
              </a:rPr>
              <a:t>the physical and psychosocial health of the workforce </a:t>
            </a:r>
          </a:p>
          <a:p>
            <a:pPr marL="342900" indent="-342900">
              <a:lnSpc>
                <a:spcPct val="200000"/>
              </a:lnSpc>
              <a:buClr>
                <a:schemeClr val="bg1"/>
              </a:buClr>
              <a:buFont typeface="+mj-lt"/>
              <a:buAutoNum type="arabicPeriod"/>
            </a:pPr>
            <a:endParaRPr lang="en-US" sz="2400" dirty="0"/>
          </a:p>
          <a:p>
            <a:pPr marL="342900" indent="-342900">
              <a:lnSpc>
                <a:spcPct val="200000"/>
              </a:lnSpc>
              <a:buClr>
                <a:schemeClr val="bg1"/>
              </a:buClr>
              <a:buFont typeface="+mj-lt"/>
              <a:buAutoNum type="arabicPeriod"/>
            </a:pPr>
            <a:r>
              <a:rPr lang="en-US" sz="2400" dirty="0" smtClean="0">
                <a:latin typeface="Arial"/>
                <a:ea typeface="Arial"/>
                <a:cs typeface="Arial"/>
                <a:sym typeface="Arial"/>
              </a:rPr>
              <a:t>      </a:t>
            </a:r>
          </a:p>
          <a:p>
            <a:pPr marL="342900" indent="-342900">
              <a:lnSpc>
                <a:spcPct val="200000"/>
              </a:lnSpc>
              <a:buClr>
                <a:schemeClr val="bg1"/>
              </a:buClr>
              <a:buFont typeface="+mj-lt"/>
              <a:buAutoNum type="arabicPeriod"/>
            </a:pPr>
            <a:r>
              <a:rPr lang="en-US" sz="2400" dirty="0" smtClean="0">
                <a:latin typeface="Arial"/>
                <a:ea typeface="Arial"/>
                <a:cs typeface="Arial"/>
                <a:sym typeface="Arial"/>
              </a:rPr>
              <a:t>  </a:t>
            </a:r>
            <a:endParaRPr lang="en-US" sz="2400" dirty="0">
              <a:latin typeface="Arial"/>
              <a:ea typeface="Arial"/>
              <a:cs typeface="Arial"/>
              <a:sym typeface="Arial"/>
            </a:endParaRPr>
          </a:p>
          <a:p>
            <a:pPr marL="342900" indent="-342900">
              <a:lnSpc>
                <a:spcPct val="200000"/>
              </a:lnSpc>
              <a:buClr>
                <a:schemeClr val="bg1"/>
              </a:buClr>
              <a:buFont typeface="+mj-lt"/>
              <a:buAutoNum type="arabicPeriod"/>
            </a:pPr>
            <a:endParaRPr lang="en-US" sz="2400" dirty="0" smtClean="0">
              <a:latin typeface="Arial"/>
              <a:ea typeface="Arial"/>
              <a:cs typeface="Arial"/>
              <a:sym typeface="Arial"/>
            </a:endParaRPr>
          </a:p>
          <a:p>
            <a:pPr marL="342900" indent="-342900">
              <a:lnSpc>
                <a:spcPct val="200000"/>
              </a:lnSpc>
              <a:buClr>
                <a:schemeClr val="bg1"/>
              </a:buClr>
              <a:buFont typeface="+mj-lt"/>
              <a:buAutoNum type="arabicPeriod"/>
            </a:pPr>
            <a:endParaRPr lang="en-US" dirty="0">
              <a:latin typeface="Arial"/>
              <a:ea typeface="Arial"/>
              <a:cs typeface="Arial"/>
              <a:sym typeface="Arial"/>
            </a:endParaRPr>
          </a:p>
        </p:txBody>
      </p:sp>
      <p:sp>
        <p:nvSpPr>
          <p:cNvPr id="3" name="TextBox 2"/>
          <p:cNvSpPr txBox="1"/>
          <p:nvPr/>
        </p:nvSpPr>
        <p:spPr>
          <a:xfrm>
            <a:off x="142874" y="1766683"/>
            <a:ext cx="1885951" cy="307777"/>
          </a:xfrm>
          <a:prstGeom prst="rect">
            <a:avLst/>
          </a:prstGeom>
          <a:noFill/>
          <a:ln>
            <a:noFill/>
          </a:ln>
        </p:spPr>
        <p:txBody>
          <a:bodyPr wrap="square" rtlCol="0">
            <a:spAutoFit/>
          </a:bodyPr>
          <a:lstStyle/>
          <a:p>
            <a:r>
              <a:rPr lang="en-US" u="sng" dirty="0" smtClean="0">
                <a:solidFill>
                  <a:srgbClr val="46166B"/>
                </a:solidFill>
              </a:rPr>
              <a:t>Efficiency of Practice </a:t>
            </a:r>
            <a:endParaRPr lang="en-US" u="sng" dirty="0">
              <a:solidFill>
                <a:srgbClr val="46166B"/>
              </a:solidFill>
            </a:endParaRPr>
          </a:p>
        </p:txBody>
      </p:sp>
      <p:sp>
        <p:nvSpPr>
          <p:cNvPr id="5" name="TextBox 4"/>
          <p:cNvSpPr txBox="1"/>
          <p:nvPr/>
        </p:nvSpPr>
        <p:spPr>
          <a:xfrm>
            <a:off x="142874" y="3424896"/>
            <a:ext cx="1771650" cy="307777"/>
          </a:xfrm>
          <a:prstGeom prst="rect">
            <a:avLst/>
          </a:prstGeom>
          <a:noFill/>
          <a:ln>
            <a:noFill/>
          </a:ln>
        </p:spPr>
        <p:txBody>
          <a:bodyPr wrap="square" rtlCol="0">
            <a:spAutoFit/>
          </a:bodyPr>
          <a:lstStyle/>
          <a:p>
            <a:r>
              <a:rPr lang="en-US" u="sng" dirty="0" smtClean="0">
                <a:solidFill>
                  <a:srgbClr val="46166B"/>
                </a:solidFill>
              </a:rPr>
              <a:t>Personal Resilience</a:t>
            </a:r>
            <a:endParaRPr lang="en-US" u="sng" dirty="0">
              <a:solidFill>
                <a:srgbClr val="46166B"/>
              </a:solidFill>
            </a:endParaRPr>
          </a:p>
        </p:txBody>
      </p:sp>
    </p:spTree>
    <p:extLst>
      <p:ext uri="{BB962C8B-B14F-4D97-AF65-F5344CB8AC3E}">
        <p14:creationId xmlns:p14="http://schemas.microsoft.com/office/powerpoint/2010/main" val="167405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Domains of the Stanford Wellness Framework </a:t>
            </a:r>
            <a:endParaRPr lang="en-US" dirty="0"/>
          </a:p>
        </p:txBody>
      </p:sp>
      <p:sp>
        <p:nvSpPr>
          <p:cNvPr id="4" name="Slide Number Placeholder 3"/>
          <p:cNvSpPr>
            <a:spLocks noGrp="1"/>
          </p:cNvSpPr>
          <p:nvPr>
            <p:ph type="sldNum" sz="quarter" idx="12"/>
          </p:nvPr>
        </p:nvSpPr>
        <p:spPr/>
        <p:txBody>
          <a:bodyPr/>
          <a:lstStyle/>
          <a:p>
            <a:fld id="{C88AAE45-FD2B-9D43-A6D9-BE9161E2AE79}" type="slidenum">
              <a:rPr lang="en-US" smtClean="0"/>
              <a:t>8</a:t>
            </a:fld>
            <a:endParaRPr lang="en-US"/>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2670" t="15130" r="14097" b="9931"/>
          <a:stretch/>
        </p:blipFill>
        <p:spPr bwMode="auto">
          <a:xfrm>
            <a:off x="6210296" y="1485897"/>
            <a:ext cx="2590801" cy="2514599"/>
          </a:xfrm>
          <a:prstGeom prst="rect">
            <a:avLst/>
          </a:prstGeom>
          <a:noFill/>
          <a:ln>
            <a:noFill/>
          </a:ln>
        </p:spPr>
      </p:pic>
      <p:sp>
        <p:nvSpPr>
          <p:cNvPr id="6" name="TextBox 5"/>
          <p:cNvSpPr txBox="1"/>
          <p:nvPr/>
        </p:nvSpPr>
        <p:spPr>
          <a:xfrm>
            <a:off x="361950" y="1564060"/>
            <a:ext cx="5734050" cy="3139321"/>
          </a:xfrm>
          <a:prstGeom prst="rect">
            <a:avLst/>
          </a:prstGeom>
          <a:noFill/>
        </p:spPr>
        <p:txBody>
          <a:bodyPr wrap="square" rtlCol="0">
            <a:spAutoFit/>
          </a:bodyPr>
          <a:lstStyle/>
          <a:p>
            <a:r>
              <a:rPr lang="en-US" sz="1800" dirty="0" smtClean="0">
                <a:solidFill>
                  <a:srgbClr val="009DDC"/>
                </a:solidFill>
              </a:rPr>
              <a:t>Culture of Wellness</a:t>
            </a:r>
            <a:r>
              <a:rPr lang="en-US" sz="1800" dirty="0" smtClean="0"/>
              <a:t>: Creation of work environment with a set of normative values, attitudes, and behaviors that promote self care, personal and professional growth, and compassion for colleagues, patients, and self </a:t>
            </a:r>
          </a:p>
          <a:p>
            <a:r>
              <a:rPr lang="en-US" sz="1800" dirty="0" smtClean="0">
                <a:solidFill>
                  <a:srgbClr val="009DDC"/>
                </a:solidFill>
              </a:rPr>
              <a:t>Efficiency of Practice</a:t>
            </a:r>
            <a:r>
              <a:rPr lang="en-US" sz="1800" dirty="0" smtClean="0"/>
              <a:t>: Value added clinical work accomplished divided by the time and energy spent </a:t>
            </a:r>
          </a:p>
          <a:p>
            <a:r>
              <a:rPr lang="en-US" sz="1800" dirty="0" smtClean="0">
                <a:solidFill>
                  <a:srgbClr val="009DDC"/>
                </a:solidFill>
              </a:rPr>
              <a:t>Personal Resilience</a:t>
            </a:r>
            <a:r>
              <a:rPr lang="en-US" sz="1800" dirty="0" smtClean="0"/>
              <a:t>: Set of individual skills, behaviors, and attitudes that contribute to personal physical, emotional, and social well-being, including the prevention of burnout </a:t>
            </a:r>
            <a:endParaRPr lang="en-US" sz="1800" dirty="0"/>
          </a:p>
        </p:txBody>
      </p:sp>
      <p:sp>
        <p:nvSpPr>
          <p:cNvPr id="3" name="Rectangle 2"/>
          <p:cNvSpPr/>
          <p:nvPr/>
        </p:nvSpPr>
        <p:spPr>
          <a:xfrm>
            <a:off x="6805023" y="4000492"/>
            <a:ext cx="1401346" cy="307777"/>
          </a:xfrm>
          <a:prstGeom prst="rect">
            <a:avLst/>
          </a:prstGeom>
        </p:spPr>
        <p:txBody>
          <a:bodyPr wrap="none">
            <a:spAutoFit/>
          </a:bodyPr>
          <a:lstStyle/>
          <a:p>
            <a:r>
              <a:rPr lang="en-US" sz="800" dirty="0"/>
              <a:t>©2016 Stanford Medicine</a:t>
            </a:r>
            <a:r>
              <a:rPr lang="en-US" dirty="0"/>
              <a:t> </a:t>
            </a:r>
          </a:p>
        </p:txBody>
      </p:sp>
    </p:spTree>
    <p:extLst>
      <p:ext uri="{BB962C8B-B14F-4D97-AF65-F5344CB8AC3E}">
        <p14:creationId xmlns:p14="http://schemas.microsoft.com/office/powerpoint/2010/main" val="2077260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2" y="1431036"/>
            <a:ext cx="6019798" cy="1093089"/>
          </a:xfrm>
          <a:ln w="25400">
            <a:solidFill>
              <a:srgbClr val="009DDC"/>
            </a:solidFill>
          </a:ln>
        </p:spPr>
        <p:txBody>
          <a:bodyPr>
            <a:normAutofit/>
          </a:bodyPr>
          <a:lstStyle/>
          <a:p>
            <a:pPr marL="0" indent="0" algn="ctr">
              <a:buNone/>
            </a:pPr>
            <a:r>
              <a:rPr lang="en-US" sz="1800" dirty="0">
                <a:solidFill>
                  <a:srgbClr val="009DDC"/>
                </a:solidFill>
              </a:rPr>
              <a:t>Culture of Wellness</a:t>
            </a:r>
            <a:r>
              <a:rPr lang="en-US" sz="1800" dirty="0"/>
              <a:t>: Creation of work environment with a set of normative values, attitudes, and behaviors that promote self care, personal and professional growth, and compassion for colleagues, patients, and self </a:t>
            </a:r>
          </a:p>
        </p:txBody>
      </p:sp>
      <p:sp>
        <p:nvSpPr>
          <p:cNvPr id="4" name="Slide Number Placeholder 3"/>
          <p:cNvSpPr>
            <a:spLocks noGrp="1"/>
          </p:cNvSpPr>
          <p:nvPr>
            <p:ph type="sldNum" sz="quarter" idx="12"/>
          </p:nvPr>
        </p:nvSpPr>
        <p:spPr/>
        <p:txBody>
          <a:bodyPr/>
          <a:lstStyle/>
          <a:p>
            <a:fld id="{C88AAE45-FD2B-9D43-A6D9-BE9161E2AE79}" type="slidenum">
              <a:rPr lang="en-US" smtClean="0"/>
              <a:t>9</a:t>
            </a:fld>
            <a:endParaRPr lang="en-US"/>
          </a:p>
        </p:txBody>
      </p:sp>
      <p:pic>
        <p:nvPicPr>
          <p:cNvPr id="1026" name="Picture 2" descr="G:\CCG\Practice Transformation\Steps Forward\Content\Modules (in development)\Creating the institutional architecture for Joy in Practice\2017 Physician Wellness Model C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705" y="1866899"/>
            <a:ext cx="2157405" cy="21574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1" y="2601454"/>
            <a:ext cx="6029324" cy="2185214"/>
          </a:xfrm>
          <a:prstGeom prst="rect">
            <a:avLst/>
          </a:prstGeom>
          <a:noFill/>
          <a:ln w="25400">
            <a:solidFill>
              <a:srgbClr val="009DDC"/>
            </a:solidFill>
          </a:ln>
        </p:spPr>
        <p:txBody>
          <a:bodyPr wrap="square" rtlCol="0">
            <a:spAutoFit/>
          </a:bodyPr>
          <a:lstStyle/>
          <a:p>
            <a:r>
              <a:rPr lang="en-US" sz="1700" dirty="0" smtClean="0">
                <a:solidFill>
                  <a:schemeClr val="tx1">
                    <a:lumMod val="75000"/>
                    <a:lumOff val="25000"/>
                  </a:schemeClr>
                </a:solidFill>
              </a:rPr>
              <a:t>Ways to Implement: </a:t>
            </a:r>
          </a:p>
          <a:p>
            <a:pPr marL="285750" indent="-285750">
              <a:buFont typeface="Arial" pitchFamily="34" charset="0"/>
              <a:buChar char="•"/>
            </a:pPr>
            <a:r>
              <a:rPr lang="en-US" sz="1700" dirty="0" smtClean="0">
                <a:solidFill>
                  <a:schemeClr val="tx1">
                    <a:lumMod val="75000"/>
                    <a:lumOff val="25000"/>
                  </a:schemeClr>
                </a:solidFill>
              </a:rPr>
              <a:t>Define professional wellness as a priority</a:t>
            </a:r>
          </a:p>
          <a:p>
            <a:pPr marL="285750" indent="-285750">
              <a:buFont typeface="Arial" pitchFamily="34" charset="0"/>
              <a:buChar char="•"/>
            </a:pPr>
            <a:r>
              <a:rPr lang="en-US" sz="1700" dirty="0" smtClean="0">
                <a:solidFill>
                  <a:schemeClr val="tx1">
                    <a:lumMod val="75000"/>
                    <a:lumOff val="25000"/>
                  </a:schemeClr>
                </a:solidFill>
              </a:rPr>
              <a:t>Utilize the different survey instruments to regularly assess physician well-being</a:t>
            </a:r>
          </a:p>
          <a:p>
            <a:pPr marL="285750" indent="-285750">
              <a:buFont typeface="Arial" pitchFamily="34" charset="0"/>
              <a:buChar char="•"/>
            </a:pPr>
            <a:r>
              <a:rPr lang="en-US" sz="1700" dirty="0" smtClean="0">
                <a:solidFill>
                  <a:schemeClr val="tx1">
                    <a:lumMod val="75000"/>
                    <a:lumOff val="25000"/>
                  </a:schemeClr>
                </a:solidFill>
              </a:rPr>
              <a:t>Create a toolkit of interventions such as forums and engagement groups to foster community support</a:t>
            </a:r>
          </a:p>
          <a:p>
            <a:pPr marL="285750" indent="-285750">
              <a:buFont typeface="Arial" pitchFamily="34" charset="0"/>
              <a:buChar char="•"/>
            </a:pPr>
            <a:r>
              <a:rPr lang="en-US" sz="1700" dirty="0" smtClean="0">
                <a:solidFill>
                  <a:schemeClr val="tx1">
                    <a:lumMod val="75000"/>
                    <a:lumOff val="25000"/>
                  </a:schemeClr>
                </a:solidFill>
              </a:rPr>
              <a:t>Develop a communication platform for physicians to address daily work challenges  </a:t>
            </a:r>
          </a:p>
        </p:txBody>
      </p:sp>
      <p:sp>
        <p:nvSpPr>
          <p:cNvPr id="6" name="Title 5"/>
          <p:cNvSpPr>
            <a:spLocks noGrp="1"/>
          </p:cNvSpPr>
          <p:nvPr>
            <p:ph type="title"/>
          </p:nvPr>
        </p:nvSpPr>
        <p:spPr/>
        <p:txBody>
          <a:bodyPr/>
          <a:lstStyle/>
          <a:p>
            <a:r>
              <a:rPr lang="en-US" dirty="0" smtClean="0"/>
              <a:t>Culture of Wellness</a:t>
            </a:r>
            <a:endParaRPr lang="en-US" dirty="0"/>
          </a:p>
        </p:txBody>
      </p:sp>
      <p:sp>
        <p:nvSpPr>
          <p:cNvPr id="7" name="Rectangle 6"/>
          <p:cNvSpPr/>
          <p:nvPr/>
        </p:nvSpPr>
        <p:spPr>
          <a:xfrm>
            <a:off x="6805023" y="4000492"/>
            <a:ext cx="1401346" cy="307777"/>
          </a:xfrm>
          <a:prstGeom prst="rect">
            <a:avLst/>
          </a:prstGeom>
        </p:spPr>
        <p:txBody>
          <a:bodyPr wrap="none">
            <a:spAutoFit/>
          </a:bodyPr>
          <a:lstStyle/>
          <a:p>
            <a:r>
              <a:rPr lang="en-US" sz="800" dirty="0"/>
              <a:t>©2016 Stanford Medicine</a:t>
            </a:r>
            <a:r>
              <a:rPr lang="en-US" dirty="0"/>
              <a:t> </a:t>
            </a:r>
          </a:p>
        </p:txBody>
      </p:sp>
    </p:spTree>
    <p:extLst>
      <p:ext uri="{BB962C8B-B14F-4D97-AF65-F5344CB8AC3E}">
        <p14:creationId xmlns:p14="http://schemas.microsoft.com/office/powerpoint/2010/main" val="182395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1054</TotalTime>
  <Words>884</Words>
  <Application>Microsoft Office PowerPoint</Application>
  <PresentationFormat>On-screen Show (16:9)</PresentationFormat>
  <Paragraphs>123</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Creating the Organizational Foundation for  Joy in Medicine™ </vt:lpstr>
      <vt:lpstr>Over 50% of US physicians experience some sign of burnout. It is estimated that 80% of burnout is related to organizational factors. </vt:lpstr>
      <vt:lpstr>What drives burnout and what are the effects?</vt:lpstr>
      <vt:lpstr>What are the effects of burnout on an organization?</vt:lpstr>
      <vt:lpstr>What is the goal?</vt:lpstr>
      <vt:lpstr>Nine steps to help clinicians thrive through organizational changes </vt:lpstr>
      <vt:lpstr>Nine steps to help clinicians thrive through organizational changes </vt:lpstr>
      <vt:lpstr>Three Domains of the Stanford Wellness Framework </vt:lpstr>
      <vt:lpstr>Culture of Wellness</vt:lpstr>
      <vt:lpstr>Efficiency of Practice</vt:lpstr>
      <vt:lpstr>Personal Resilience</vt:lpstr>
      <vt:lpstr>Tools/Resources available to your practice</vt:lpstr>
      <vt:lpstr>How is it working at other practices?</vt:lpstr>
      <vt:lpstr>PowerPoint Presentation</vt:lpstr>
      <vt:lpstr>For additional resources, frequently asked questions and implementation support, visit stepsforward.org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Pre-visit laboratory testing</dc:title>
  <dc:creator>Anita Miriyala</dc:creator>
  <cp:lastModifiedBy>Kesser, Bradley W *HS</cp:lastModifiedBy>
  <cp:revision>139</cp:revision>
  <dcterms:modified xsi:type="dcterms:W3CDTF">2018-08-21T14:06:25Z</dcterms:modified>
</cp:coreProperties>
</file>