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12"/>
  </p:notesMasterIdLst>
  <p:sldIdLst>
    <p:sldId id="265" r:id="rId3"/>
    <p:sldId id="257" r:id="rId4"/>
    <p:sldId id="258" r:id="rId5"/>
    <p:sldId id="259" r:id="rId6"/>
    <p:sldId id="260" r:id="rId7"/>
    <p:sldId id="261" r:id="rId8"/>
    <p:sldId id="262" r:id="rId9"/>
    <p:sldId id="263" r:id="rId10"/>
    <p:sldId id="264" r:id="rId11"/>
  </p:sldIdLst>
  <p:sldSz cx="9144000" cy="5143500" type="screen16x9"/>
  <p:notesSz cx="7010400" cy="9296400"/>
  <p:embeddedFontLst>
    <p:embeddedFont>
      <p:font typeface="Calibri" panose="020F0502020204030204" pitchFamily="34" charset="0"/>
      <p:regular r:id="rId13"/>
      <p:bold r:id="rId14"/>
      <p:italic r:id="rId15"/>
      <p:boldItalic r:id="rId16"/>
    </p:embeddedFont>
    <p:embeddedFont>
      <p:font typeface="Roboto Slab" panose="020B0604020202020204" charset="0"/>
      <p:regular r:id="rId17"/>
      <p:bold r:id="rId18"/>
    </p:embeddedFont>
    <p:embeddedFont>
      <p:font typeface="Ek Mukta"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14" autoAdjust="0"/>
  </p:normalViewPr>
  <p:slideViewPr>
    <p:cSldViewPr>
      <p:cViewPr>
        <p:scale>
          <a:sx n="80" d="100"/>
          <a:sy n="80" d="100"/>
        </p:scale>
        <p:origin x="-864" y="-5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8"/>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14168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ed.stanford.edu/e4c.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ellmd.stanford.ed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45" name="Shape 45"/>
          <p:cNvSpPr txBox="1">
            <a:spLocks noGrp="1"/>
          </p:cNvSpPr>
          <p:nvPr>
            <p:ph type="sldNum" idx="12"/>
          </p:nvPr>
        </p:nvSpPr>
        <p:spPr>
          <a:xfrm>
            <a:off x="3970937" y="8829967"/>
            <a:ext cx="3037799" cy="464699"/>
          </a:xfrm>
          <a:prstGeom prst="rect">
            <a:avLst/>
          </a:prstGeom>
        </p:spPr>
        <p:txBody>
          <a:bodyPr lIns="93150" tIns="46575" rIns="93150" bIns="46575"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r>
              <a:rPr lang="en-US"/>
              <a:t>embed video</a:t>
            </a:r>
          </a:p>
        </p:txBody>
      </p:sp>
      <p:sp>
        <p:nvSpPr>
          <p:cNvPr id="96" name="Shape 9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txBox="1">
            <a:spLocks noGrp="1"/>
          </p:cNvSpPr>
          <p:nvPr>
            <p:ph type="sldNum" idx="12"/>
          </p:nvPr>
        </p:nvSpPr>
        <p:spPr>
          <a:xfrm>
            <a:off x="3970937" y="8829967"/>
            <a:ext cx="3037799" cy="464700"/>
          </a:xfrm>
          <a:prstGeom prst="rect">
            <a:avLst/>
          </a:prstGeom>
        </p:spPr>
        <p:txBody>
          <a:bodyPr lIns="93150" tIns="46575" rIns="93150" bIns="46575" anchor="b" anchorCtr="0">
            <a:noAutofit/>
          </a:bodyPr>
          <a:lstStyle/>
          <a:p>
            <a:pPr lvl="0">
              <a:spcBef>
                <a:spcPts val="0"/>
              </a:spcBef>
              <a:buClr>
                <a:schemeClr val="dk1"/>
              </a:buClr>
              <a:buSzPct val="25000"/>
              <a:buFont typeface="Calibri"/>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txBox="1">
            <a:spLocks noGrp="1"/>
          </p:cNvSpPr>
          <p:nvPr>
            <p:ph type="sldNum" idx="12"/>
          </p:nvPr>
        </p:nvSpPr>
        <p:spPr>
          <a:xfrm>
            <a:off x="3970937" y="8829967"/>
            <a:ext cx="3037799" cy="464700"/>
          </a:xfrm>
          <a:prstGeom prst="rect">
            <a:avLst/>
          </a:prstGeom>
        </p:spPr>
        <p:txBody>
          <a:bodyPr lIns="93150" tIns="46575" rIns="93150" bIns="46575" anchor="b" anchorCtr="0">
            <a:noAutofit/>
          </a:bodyPr>
          <a:lstStyle/>
          <a:p>
            <a:pPr lvl="0">
              <a:spcBef>
                <a:spcPts val="0"/>
              </a:spcBef>
              <a:buClr>
                <a:schemeClr val="dk1"/>
              </a:buClr>
              <a:buSzPct val="250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24" name="Shape 12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58" name="Shape 158"/>
          <p:cNvSpPr txBox="1">
            <a:spLocks noGrp="1"/>
          </p:cNvSpPr>
          <p:nvPr>
            <p:ph type="sldNum" idx="12"/>
          </p:nvPr>
        </p:nvSpPr>
        <p:spPr>
          <a:xfrm>
            <a:off x="3970937" y="8829967"/>
            <a:ext cx="3037799" cy="464700"/>
          </a:xfrm>
          <a:prstGeom prst="rect">
            <a:avLst/>
          </a:prstGeom>
        </p:spPr>
        <p:txBody>
          <a:bodyPr lIns="93150" tIns="46575" rIns="93150" bIns="46575" anchor="b" anchorCtr="0">
            <a:noAutofit/>
          </a:bodyPr>
          <a:lstStyle/>
          <a:p>
            <a:pPr lvl="0" rtl="0">
              <a:spcBef>
                <a:spcPts val="0"/>
              </a:spcBef>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Calibri"/>
              <a:buNone/>
              <a:tabLst/>
              <a:defRPr/>
            </a:pPr>
            <a:r>
              <a:rPr lang="en-US" sz="1200" b="1" i="1" u="none" strike="noStrike" kern="1200" cap="none" baseline="0" dirty="0">
                <a:solidFill>
                  <a:schemeClr val="dk1"/>
                </a:solidFill>
                <a:latin typeface="Calibri"/>
                <a:ea typeface="Calibri"/>
                <a:cs typeface="Calibri"/>
                <a:sym typeface="Calibri"/>
              </a:rPr>
              <a:t>Steps in Practice Summary </a:t>
            </a:r>
            <a:r>
              <a:rPr lang="en-US" sz="1200" b="0" i="0" u="none" strike="noStrike" kern="1200" cap="none" baseline="0" dirty="0">
                <a:solidFill>
                  <a:schemeClr val="dk1"/>
                </a:solidFill>
                <a:latin typeface="Calibri"/>
                <a:ea typeface="Calibri"/>
                <a:cs typeface="Calibri"/>
                <a:sym typeface="Calibri"/>
              </a:rPr>
              <a:t>= </a:t>
            </a:r>
            <a:r>
              <a:rPr lang="en-US" sz="1200" b="0" i="0" u="sng" strike="noStrike" kern="1200" cap="none" baseline="0" dirty="0">
                <a:solidFill>
                  <a:schemeClr val="dk1"/>
                </a:solidFill>
                <a:latin typeface="Calibri"/>
                <a:ea typeface="Calibri"/>
                <a:cs typeface="Calibri"/>
                <a:sym typeface="Calibri"/>
              </a:rPr>
              <a:t>Boston Medical Center in Boston, MA</a:t>
            </a:r>
          </a:p>
          <a:p>
            <a:pPr marL="171450" lvl="0" indent="-171450" rtl="0">
              <a:spcBef>
                <a:spcPts val="0"/>
              </a:spcBef>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a:p>
            <a:pPr marL="171450" lvl="0"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Boston Medical Center (BMC) Wellness Committee:</a:t>
            </a:r>
            <a:r>
              <a:rPr lang="en-US" sz="1200" b="0" i="0" u="none" strike="noStrike" kern="1200" cap="none" baseline="0" dirty="0">
                <a:solidFill>
                  <a:schemeClr val="dk1"/>
                </a:solidFill>
                <a:effectLst/>
                <a:latin typeface="Calibri"/>
                <a:ea typeface="Calibri"/>
                <a:cs typeface="Calibri"/>
                <a:sym typeface="Calibri"/>
              </a:rPr>
              <a:t> created to combat burnout and reduce physician stress</a:t>
            </a:r>
            <a:endParaRPr lang="en-US" sz="1200" b="0" i="0" u="none" strike="noStrike" kern="1200" cap="none" dirty="0">
              <a:solidFill>
                <a:schemeClr val="dk1"/>
              </a:solidFill>
              <a:effectLst/>
              <a:latin typeface="Calibri"/>
              <a:ea typeface="Calibri"/>
              <a:cs typeface="Calibri"/>
              <a:sym typeface="Calibri"/>
            </a:endParaRPr>
          </a:p>
          <a:p>
            <a:pPr marL="628650" lvl="1" indent="-171450" rtl="0">
              <a:spcBef>
                <a:spcPts val="0"/>
              </a:spcBef>
              <a:buFont typeface="Arial" panose="020B0604020202020204" pitchFamily="34" charset="0"/>
              <a:buChar char="•"/>
            </a:pPr>
            <a:r>
              <a:rPr lang="en-US" dirty="0"/>
              <a:t>Developed a wellness website and organized seminars</a:t>
            </a:r>
            <a:r>
              <a:rPr lang="en-US" baseline="0" dirty="0"/>
              <a:t> on resiliency training and narrative writing</a:t>
            </a:r>
          </a:p>
          <a:p>
            <a:pPr marL="628650" lvl="1" indent="-171450" rtl="0">
              <a:spcBef>
                <a:spcPts val="0"/>
              </a:spcBef>
              <a:buFont typeface="Arial" panose="020B0604020202020204" pitchFamily="34" charset="0"/>
              <a:buChar char="•"/>
            </a:pPr>
            <a:r>
              <a:rPr lang="en-US" baseline="0" dirty="0"/>
              <a:t>Also developed various in-person programs, including a monthly clinical case discussion group (modeled after </a:t>
            </a:r>
            <a:r>
              <a:rPr lang="en-US" baseline="0" dirty="0" err="1"/>
              <a:t>Balint</a:t>
            </a:r>
            <a:r>
              <a:rPr lang="en-US" baseline="0" dirty="0"/>
              <a:t> groups)</a:t>
            </a:r>
          </a:p>
          <a:p>
            <a:pPr marL="628650" lvl="1"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At this monthly meeting, one clinician presents a difficult case to groups of eight to 12 colleagues. It is an opportunity to overcome the isolation inherent in clinical practice and feel supported by colleagues, which decreases personal and professional stress.</a:t>
            </a:r>
          </a:p>
          <a:p>
            <a:pPr marL="628650" lvl="1"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Having a wellness program helps buffer some of the challenges presented with clinical practice in today's evolving health care environment.</a:t>
            </a:r>
          </a:p>
          <a:p>
            <a:pPr marL="0" lvl="0" indent="0" rtl="0">
              <a:spcBef>
                <a:spcPts val="0"/>
              </a:spcBef>
              <a:buFont typeface="Arial" panose="020B0604020202020204" pitchFamily="34" charset="0"/>
              <a:buNone/>
            </a:pPr>
            <a:endParaRPr lang="en-US" sz="1200" b="0" i="0" u="none" strike="noStrike" kern="1200" cap="none" dirty="0">
              <a:solidFill>
                <a:schemeClr val="dk1"/>
              </a:solidFill>
              <a:effectLst/>
              <a:latin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1" u="none" strike="noStrike" kern="1200" cap="none" baseline="0" dirty="0">
                <a:solidFill>
                  <a:schemeClr val="dk1"/>
                </a:solidFill>
                <a:latin typeface="Calibri"/>
                <a:ea typeface="Calibri"/>
                <a:cs typeface="Calibri"/>
                <a:sym typeface="Calibri"/>
              </a:rPr>
              <a:t>Steps in Practice Summary </a:t>
            </a:r>
            <a:r>
              <a:rPr lang="en-US" sz="1200" b="0" i="0" u="none" strike="noStrike" kern="1200" cap="none" baseline="0" dirty="0">
                <a:solidFill>
                  <a:schemeClr val="dk1"/>
                </a:solidFill>
                <a:latin typeface="Calibri"/>
                <a:ea typeface="Calibri"/>
                <a:cs typeface="Calibri"/>
                <a:sym typeface="Calibri"/>
              </a:rPr>
              <a:t>= </a:t>
            </a:r>
            <a:r>
              <a:rPr lang="en-US" sz="1200" b="0" i="0" u="sng" strike="noStrike" kern="1200" cap="none" baseline="0" dirty="0">
                <a:solidFill>
                  <a:schemeClr val="dk1"/>
                </a:solidFill>
                <a:latin typeface="Calibri"/>
                <a:ea typeface="Calibri"/>
                <a:cs typeface="Calibri"/>
                <a:sym typeface="Calibri"/>
              </a:rPr>
              <a:t>Kaiser Permanente of North California in Redwood City, CA</a:t>
            </a:r>
            <a:endParaRPr lang="en-US" sz="1200" b="0" i="0" u="none" strike="noStrike" kern="1200" cap="none" dirty="0">
              <a:solidFill>
                <a:schemeClr val="dk1"/>
              </a:solidFill>
              <a:effectLst/>
              <a:latin typeface="Calibri"/>
              <a:sym typeface="Calibri"/>
            </a:endParaRPr>
          </a:p>
          <a:p>
            <a:pPr marL="171450" lvl="0" indent="-171450" rtl="0">
              <a:spcBef>
                <a:spcPts val="0"/>
              </a:spcBef>
              <a:buFont typeface="Arial" panose="020B0604020202020204" pitchFamily="34" charset="0"/>
              <a:buChar char="•"/>
            </a:pPr>
            <a:endParaRPr lang="en-US" sz="1200" b="0" i="0" u="none" strike="noStrike" kern="1200" cap="none" baseline="0" dirty="0">
              <a:solidFill>
                <a:schemeClr val="dk1"/>
              </a:solidFill>
              <a:effectLst/>
              <a:latin typeface="Calibri"/>
              <a:sym typeface="Calibri"/>
            </a:endParaRPr>
          </a:p>
          <a:p>
            <a:pPr marL="171450" lvl="0"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sym typeface="Calibri"/>
              </a:rPr>
              <a:t>Began designing programs supporting </a:t>
            </a:r>
            <a:r>
              <a:rPr lang="en-US" sz="1200" b="0" i="0" u="none" strike="noStrike" kern="1200" cap="none" dirty="0">
                <a:solidFill>
                  <a:schemeClr val="dk1"/>
                </a:solidFill>
                <a:effectLst/>
                <a:latin typeface="Calibri"/>
                <a:ea typeface="Calibri"/>
                <a:cs typeface="Calibri"/>
                <a:sym typeface="Calibri"/>
              </a:rPr>
              <a:t>physical health, collegiality, community and practice management</a:t>
            </a:r>
          </a:p>
          <a:p>
            <a:pPr marL="628650" lvl="1"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Mentoring</a:t>
            </a:r>
          </a:p>
          <a:p>
            <a:pPr marL="628650" lvl="1"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Health festivals</a:t>
            </a:r>
          </a:p>
          <a:p>
            <a:pPr marL="628650" lvl="1"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Movie</a:t>
            </a:r>
            <a:r>
              <a:rPr lang="en-US" sz="1200" b="0" i="0" u="none" strike="noStrike" kern="1200" cap="none" baseline="0" dirty="0">
                <a:solidFill>
                  <a:schemeClr val="dk1"/>
                </a:solidFill>
                <a:effectLst/>
                <a:latin typeface="Calibri"/>
                <a:ea typeface="Calibri"/>
                <a:cs typeface="Calibri"/>
                <a:sym typeface="Calibri"/>
              </a:rPr>
              <a:t> day</a:t>
            </a:r>
          </a:p>
          <a:p>
            <a:pPr marL="628650" lvl="1"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ea typeface="Calibri"/>
                <a:cs typeface="Calibri"/>
                <a:sym typeface="Calibri"/>
              </a:rPr>
              <a:t>Wellness Thursday lunches</a:t>
            </a:r>
          </a:p>
          <a:p>
            <a:pPr marL="628650" lvl="1"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ea typeface="Calibri"/>
                <a:cs typeface="Calibri"/>
                <a:sym typeface="Calibri"/>
              </a:rPr>
              <a:t>Birthday letters</a:t>
            </a:r>
          </a:p>
          <a:p>
            <a:pPr marL="457200" lvl="1" indent="0" rtl="0">
              <a:spcBef>
                <a:spcPts val="0"/>
              </a:spcBef>
              <a:buFont typeface="Arial" panose="020B0604020202020204" pitchFamily="34" charset="0"/>
              <a:buNone/>
            </a:pPr>
            <a:endParaRPr lang="en-US" sz="1200" b="0" i="0" u="none" strike="noStrike" kern="1200" cap="none" baseline="0"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1" u="none" strike="noStrike" kern="1200" cap="none" baseline="0" dirty="0">
                <a:solidFill>
                  <a:schemeClr val="dk1"/>
                </a:solidFill>
                <a:latin typeface="Calibri"/>
                <a:ea typeface="Calibri"/>
                <a:cs typeface="Calibri"/>
                <a:sym typeface="Calibri"/>
              </a:rPr>
              <a:t>Steps in Practice Summary </a:t>
            </a:r>
            <a:r>
              <a:rPr lang="en-US" sz="1200" b="0" i="0" u="none" strike="noStrike" kern="1200" cap="none" baseline="0" dirty="0">
                <a:solidFill>
                  <a:schemeClr val="dk1"/>
                </a:solidFill>
                <a:latin typeface="Calibri"/>
                <a:ea typeface="Calibri"/>
                <a:cs typeface="Calibri"/>
                <a:sym typeface="Calibri"/>
              </a:rPr>
              <a:t>= </a:t>
            </a:r>
            <a:r>
              <a:rPr lang="en-US" sz="1200" b="0" i="0" u="sng" strike="noStrike" kern="1200" cap="none" baseline="0" dirty="0">
                <a:solidFill>
                  <a:schemeClr val="dk1"/>
                </a:solidFill>
                <a:latin typeface="Calibri"/>
                <a:ea typeface="Calibri"/>
                <a:cs typeface="Calibri"/>
                <a:sym typeface="Calibri"/>
              </a:rPr>
              <a:t>Hennepin County Medical Center in Minneapolis, MN</a:t>
            </a:r>
          </a:p>
          <a:p>
            <a:pPr marL="171450" lvl="0" indent="-171450" rtl="0">
              <a:spcBef>
                <a:spcPts val="0"/>
              </a:spcBef>
              <a:buFont typeface="Arial" panose="020B0604020202020204" pitchFamily="34" charset="0"/>
              <a:buChar char="•"/>
            </a:pPr>
            <a:endParaRPr lang="en-US" sz="1200" b="0" i="0" u="none" strike="noStrike" kern="1200" cap="none" baseline="0" dirty="0">
              <a:solidFill>
                <a:schemeClr val="dk1"/>
              </a:solidFill>
              <a:effectLst/>
              <a:latin typeface="Calibri"/>
              <a:ea typeface="Calibri"/>
              <a:cs typeface="Calibri"/>
              <a:sym typeface="Calibri"/>
            </a:endParaRPr>
          </a:p>
          <a:p>
            <a:pPr marL="171450" lvl="0"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ea typeface="Calibri"/>
                <a:cs typeface="Calibri"/>
                <a:sym typeface="Calibri"/>
              </a:rPr>
              <a:t>Physician parents had issues with picking up their children from daycare because of scheduling issues, causing stress for the providers</a:t>
            </a:r>
          </a:p>
          <a:p>
            <a:pPr marL="171450" lvl="0"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ea typeface="Calibri"/>
                <a:cs typeface="Calibri"/>
                <a:sym typeface="Calibri"/>
              </a:rPr>
              <a:t>To address this challenge,</a:t>
            </a:r>
            <a:r>
              <a:rPr lang="en-US" sz="1200" b="0" i="0" u="none" strike="noStrike" kern="1200" cap="none" dirty="0">
                <a:solidFill>
                  <a:schemeClr val="dk1"/>
                </a:solidFill>
                <a:effectLst/>
                <a:latin typeface="Calibri"/>
                <a:ea typeface="Calibri"/>
                <a:cs typeface="Calibri"/>
                <a:sym typeface="Calibri"/>
              </a:rPr>
              <a:t> the end‑of‑day schedule was re‑engineered so the last complex patient was scheduled at 4:00 p.m. instead of 4:30 p.m. The appointment slot at 4:30 p.m. was changed to routine care instead of complex. This simple change helped parents leave work on time.</a:t>
            </a:r>
          </a:p>
          <a:p>
            <a:pPr marL="171450" lvl="0"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Satisfaction in the department increased from 65 percent in 2013 to 83 percent in 2014, while burnout decreased from 39 percent to 17 percent over the same time period.</a:t>
            </a:r>
            <a:endParaRPr lang="en-US" sz="1200" b="0" i="0" u="none" strike="noStrike" kern="1200" cap="none" baseline="0" dirty="0">
              <a:solidFill>
                <a:schemeClr val="dk1"/>
              </a:solidFill>
              <a:effectLst/>
              <a:latin typeface="Calibri"/>
              <a:ea typeface="Calibri"/>
              <a:cs typeface="Calibri"/>
              <a:sym typeface="Calibri"/>
            </a:endParaRPr>
          </a:p>
          <a:p>
            <a:pPr marL="628650" lvl="1" indent="-171450" rtl="0">
              <a:spcBef>
                <a:spcPts val="0"/>
              </a:spcBef>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1" u="none" strike="noStrike" kern="1200" cap="none" baseline="0" dirty="0">
                <a:solidFill>
                  <a:schemeClr val="dk1"/>
                </a:solidFill>
                <a:latin typeface="Calibri"/>
                <a:ea typeface="Calibri"/>
                <a:cs typeface="Calibri"/>
                <a:sym typeface="Calibri"/>
              </a:rPr>
              <a:t>Steps in Practice Summary </a:t>
            </a:r>
            <a:r>
              <a:rPr lang="en-US" sz="1200" b="0" i="0" u="none" strike="noStrike" kern="1200" cap="none" baseline="0" dirty="0">
                <a:solidFill>
                  <a:schemeClr val="dk1"/>
                </a:solidFill>
                <a:latin typeface="Calibri"/>
                <a:ea typeface="Calibri"/>
                <a:cs typeface="Calibri"/>
                <a:sym typeface="Calibri"/>
              </a:rPr>
              <a:t>= </a:t>
            </a:r>
            <a:r>
              <a:rPr lang="en-US" sz="1200" b="0" i="0" u="sng" strike="noStrike" kern="1200" cap="none" baseline="0" dirty="0">
                <a:solidFill>
                  <a:schemeClr val="dk1"/>
                </a:solidFill>
                <a:latin typeface="Calibri"/>
                <a:ea typeface="Calibri"/>
                <a:cs typeface="Calibri"/>
                <a:sym typeface="Calibri"/>
              </a:rPr>
              <a:t>Stanford University Medical Center in Palo Alto, CA</a:t>
            </a:r>
            <a:endParaRPr lang="en-US" sz="1200" b="0" i="0" u="none" strike="noStrike" kern="1200" cap="none" baseline="0" dirty="0">
              <a:solidFill>
                <a:schemeClr val="dk1"/>
              </a:solidFill>
              <a:effectLst/>
              <a:latin typeface="Calibri"/>
              <a:sym typeface="Calibri"/>
            </a:endParaRPr>
          </a:p>
          <a:p>
            <a:pPr marL="171450" lvl="0" indent="-171450" rtl="0">
              <a:spcBef>
                <a:spcPts val="0"/>
              </a:spcBef>
              <a:buFont typeface="Arial" panose="020B0604020202020204" pitchFamily="34" charset="0"/>
              <a:buChar char="•"/>
            </a:pPr>
            <a:endParaRPr lang="en-US" sz="1200" b="0" i="0" u="none" strike="noStrike" kern="1200" cap="none" dirty="0">
              <a:solidFill>
                <a:schemeClr val="dk1"/>
              </a:solidFill>
              <a:effectLst/>
              <a:latin typeface="Calibri"/>
              <a:sym typeface="Calibri"/>
            </a:endParaRPr>
          </a:p>
          <a:p>
            <a:pPr marL="171450" lvl="0"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sym typeface="Calibri"/>
              </a:rPr>
              <a:t>Stanford</a:t>
            </a:r>
            <a:r>
              <a:rPr lang="en-US" sz="1200" b="0" i="0" u="none" strike="noStrike" kern="1200" cap="none" baseline="0" dirty="0">
                <a:solidFill>
                  <a:schemeClr val="dk1"/>
                </a:solidFill>
                <a:effectLst/>
                <a:latin typeface="Calibri"/>
                <a:sym typeface="Calibri"/>
              </a:rPr>
              <a:t> Medical Staff Committee for Professional Satisfaction and Support (SCPSS): </a:t>
            </a:r>
            <a:r>
              <a:rPr lang="en-US" sz="1200" b="0" i="0" u="none" strike="noStrike" kern="1200" cap="none" dirty="0">
                <a:solidFill>
                  <a:schemeClr val="dk1"/>
                </a:solidFill>
                <a:effectLst/>
                <a:latin typeface="Calibri"/>
                <a:ea typeface="Calibri"/>
                <a:cs typeface="Calibri"/>
                <a:sym typeface="Calibri"/>
              </a:rPr>
              <a:t>professional fulfillment of clinicians is inextricably linked to quality, safety and patient‑centeredness.</a:t>
            </a:r>
          </a:p>
          <a:p>
            <a:pPr marL="171450" lvl="0"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a:t>
            </a:r>
            <a:r>
              <a:rPr lang="en-US" sz="1200" b="0" i="0" u="none" strike="noStrike" kern="1200" cap="none" dirty="0">
                <a:solidFill>
                  <a:schemeClr val="dk1"/>
                </a:solidFill>
                <a:effectLst/>
                <a:latin typeface="Calibri"/>
                <a:ea typeface="Calibri"/>
                <a:cs typeface="Calibri"/>
                <a:sym typeface="Calibri"/>
                <a:hlinkClick r:id="rId3"/>
              </a:rPr>
              <a:t>Educators‑4‑Care (E4C) program</a:t>
            </a:r>
            <a:r>
              <a:rPr lang="en-US" sz="1200" b="0" i="0" u="none" strike="noStrike" kern="1200" cap="none" dirty="0">
                <a:solidFill>
                  <a:schemeClr val="dk1"/>
                </a:solidFill>
                <a:effectLst/>
                <a:latin typeface="Calibri"/>
                <a:ea typeface="Calibri"/>
                <a:cs typeface="Calibri"/>
                <a:sym typeface="Calibri"/>
              </a:rPr>
              <a:t> pairs five to six medical students annually with a faculty member, who serves as teacher, mentor and colleague for the duration of the student's time at the school of medicine. A resident peer program supports </a:t>
            </a:r>
            <a:r>
              <a:rPr lang="en-US" sz="1200" b="0" i="0" u="none" strike="noStrike" kern="1200" cap="none" dirty="0" err="1">
                <a:solidFill>
                  <a:schemeClr val="dk1"/>
                </a:solidFill>
                <a:effectLst/>
                <a:latin typeface="Calibri"/>
                <a:ea typeface="Calibri"/>
                <a:cs typeface="Calibri"/>
                <a:sym typeface="Calibri"/>
              </a:rPr>
              <a:t>housestaff</a:t>
            </a:r>
            <a:r>
              <a:rPr lang="en-US" sz="1200" b="0" i="0" u="none" strike="noStrike" kern="1200" cap="none" dirty="0">
                <a:solidFill>
                  <a:schemeClr val="dk1"/>
                </a:solidFill>
                <a:effectLst/>
                <a:latin typeface="Calibri"/>
                <a:ea typeface="Calibri"/>
                <a:cs typeface="Calibri"/>
                <a:sym typeface="Calibri"/>
              </a:rPr>
              <a:t> after they experience an adverse patient outcome and when they need general support. </a:t>
            </a:r>
          </a:p>
          <a:p>
            <a:pPr marL="171450" lvl="0"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committee has a </a:t>
            </a:r>
            <a:r>
              <a:rPr lang="en-US" sz="1200" b="0" i="0" u="none" strike="noStrike" kern="1200" cap="none" dirty="0" err="1">
                <a:solidFill>
                  <a:schemeClr val="dk1"/>
                </a:solidFill>
                <a:effectLst/>
                <a:latin typeface="Calibri"/>
                <a:ea typeface="Calibri"/>
                <a:cs typeface="Calibri"/>
                <a:sym typeface="Calibri"/>
                <a:hlinkClick r:id="rId4"/>
              </a:rPr>
              <a:t>WellMD</a:t>
            </a:r>
            <a:r>
              <a:rPr lang="en-US" sz="1200" b="0" i="0" u="none" strike="noStrike" kern="1200" cap="none" dirty="0">
                <a:solidFill>
                  <a:schemeClr val="dk1"/>
                </a:solidFill>
                <a:effectLst/>
                <a:latin typeface="Calibri"/>
                <a:ea typeface="Calibri"/>
                <a:cs typeface="Calibri"/>
                <a:sym typeface="Calibri"/>
                <a:hlinkClick r:id="rId4"/>
              </a:rPr>
              <a:t> website</a:t>
            </a:r>
            <a:r>
              <a:rPr lang="en-US" sz="1200" b="0" i="0" u="none" strike="noStrike" kern="1200" cap="none" dirty="0">
                <a:solidFill>
                  <a:schemeClr val="dk1"/>
                </a:solidFill>
                <a:effectLst/>
                <a:latin typeface="Calibri"/>
                <a:ea typeface="Calibri"/>
                <a:cs typeface="Calibri"/>
                <a:sym typeface="Calibri"/>
              </a:rPr>
              <a:t> and monthly newsletter with links to self‑assessment tests and contact information for groups, classes and volunteering opportunities regarding exercise and fitness, stress and burnout, depression, mindfulness, resilience and work‑life balance.</a:t>
            </a:r>
          </a:p>
          <a:p>
            <a:pPr marL="171450" lvl="0"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pilot faculty flexibility program provided career development coaching, with a focus on increasing work‑life integration and addressing work‑work conflict (defined as the competing demands faced by faculty as they meet multiple institutional missions). This program had two parts: career customization and a support mechanism with a banking system. </a:t>
            </a:r>
          </a:p>
          <a:p>
            <a:pPr marL="171450" lvl="0" indent="-171450" rtl="0">
              <a:spcBef>
                <a:spcPts val="0"/>
              </a:spcBef>
              <a:buFont typeface="Arial" panose="020B0604020202020204" pitchFamily="34" charset="0"/>
              <a:buChar char="•"/>
            </a:pPr>
            <a:endParaRPr lang="en-US" sz="1200" b="0" i="0" u="none" strike="noStrike" kern="1200" cap="none" dirty="0">
              <a:solidFill>
                <a:schemeClr val="dk1"/>
              </a:solidFill>
              <a:effectLst/>
              <a:latin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1" u="none" strike="noStrike" kern="1200" cap="none" baseline="0" dirty="0">
                <a:solidFill>
                  <a:schemeClr val="dk1"/>
                </a:solidFill>
                <a:latin typeface="Calibri"/>
                <a:ea typeface="Calibri"/>
                <a:cs typeface="Calibri"/>
                <a:sym typeface="Calibri"/>
              </a:rPr>
              <a:t>Steps in Practice Summary </a:t>
            </a:r>
            <a:r>
              <a:rPr lang="en-US" sz="1200" b="0" i="0" u="none" strike="noStrike" kern="1200" cap="none" baseline="0" dirty="0">
                <a:solidFill>
                  <a:schemeClr val="dk1"/>
                </a:solidFill>
                <a:latin typeface="Calibri"/>
                <a:ea typeface="Calibri"/>
                <a:cs typeface="Calibri"/>
                <a:sym typeface="Calibri"/>
              </a:rPr>
              <a:t>= </a:t>
            </a:r>
            <a:r>
              <a:rPr lang="en-US" sz="1200" b="0" i="0" u="sng" strike="noStrike" kern="1200" cap="none" baseline="0" dirty="0">
                <a:solidFill>
                  <a:schemeClr val="dk1"/>
                </a:solidFill>
                <a:latin typeface="Calibri"/>
                <a:ea typeface="Calibri"/>
                <a:cs typeface="Calibri"/>
                <a:sym typeface="Calibri"/>
              </a:rPr>
              <a:t>Adventist Health System</a:t>
            </a:r>
            <a:endParaRPr lang="en-US" sz="1200" b="0" i="0" u="none" strike="noStrike" kern="1200" cap="none" baseline="0" dirty="0">
              <a:solidFill>
                <a:schemeClr val="dk1"/>
              </a:solidFill>
              <a:effectLst/>
              <a:latin typeface="Calibri"/>
              <a:sym typeface="Calibri"/>
            </a:endParaRPr>
          </a:p>
          <a:p>
            <a:pPr marL="171450" lvl="0" indent="-171450" rtl="0">
              <a:spcBef>
                <a:spcPts val="0"/>
              </a:spcBef>
              <a:buFont typeface="Arial" panose="020B0604020202020204" pitchFamily="34" charset="0"/>
              <a:buChar char="•"/>
            </a:pPr>
            <a:endParaRPr lang="en-US" sz="1200" b="0" i="0" u="none" strike="noStrike" kern="1200" cap="none" dirty="0">
              <a:solidFill>
                <a:schemeClr val="dk1"/>
              </a:solidFill>
              <a:effectLst/>
              <a:latin typeface="Calibri"/>
              <a:sym typeface="Calibri"/>
            </a:endParaRPr>
          </a:p>
          <a:p>
            <a:pPr marL="171450" lvl="0"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sym typeface="Calibri"/>
              </a:rPr>
              <a:t>Four major initiatives:</a:t>
            </a:r>
          </a:p>
          <a:p>
            <a:pPr marL="628650" lvl="1" indent="-171450" rtl="0">
              <a:spcBef>
                <a:spcPts val="0"/>
              </a:spcBef>
              <a:buFont typeface="Arial" panose="020B0604020202020204" pitchFamily="34" charset="0"/>
              <a:buChar char="•"/>
            </a:pPr>
            <a:r>
              <a:rPr lang="en-US" sz="1200" b="0" i="0" u="none" strike="noStrike" kern="1200" cap="none" dirty="0">
                <a:solidFill>
                  <a:schemeClr val="dk1"/>
                </a:solidFill>
                <a:effectLst/>
                <a:latin typeface="Calibri"/>
                <a:sym typeface="Calibri"/>
              </a:rPr>
              <a:t>Physician</a:t>
            </a:r>
            <a:r>
              <a:rPr lang="en-US" sz="1200" b="0" i="0" u="none" strike="noStrike" kern="1200" cap="none" baseline="0" dirty="0">
                <a:solidFill>
                  <a:schemeClr val="dk1"/>
                </a:solidFill>
                <a:effectLst/>
                <a:latin typeface="Calibri"/>
                <a:sym typeface="Calibri"/>
              </a:rPr>
              <a:t> Support Services: </a:t>
            </a:r>
            <a:r>
              <a:rPr lang="en-US" sz="1200" b="0" i="0" u="none" strike="noStrike" kern="1200" cap="none" dirty="0">
                <a:solidFill>
                  <a:schemeClr val="dk1"/>
                </a:solidFill>
                <a:effectLst/>
                <a:latin typeface="Calibri"/>
                <a:ea typeface="Calibri"/>
                <a:cs typeface="Calibri"/>
                <a:sym typeface="Calibri"/>
              </a:rPr>
              <a:t>provides individual counseling and coaching services, along with seminars and retreats. These programs are designed to promote personal growth and enrich relationships.</a:t>
            </a:r>
            <a:endParaRPr lang="en-US" sz="1200" b="0" i="0" u="none" strike="noStrike" kern="1200" cap="none" baseline="0" dirty="0">
              <a:solidFill>
                <a:schemeClr val="dk1"/>
              </a:solidFill>
              <a:effectLst/>
              <a:latin typeface="Calibri"/>
              <a:sym typeface="Calibri"/>
            </a:endParaRPr>
          </a:p>
          <a:p>
            <a:pPr marL="628650" lvl="1"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sym typeface="Calibri"/>
              </a:rPr>
              <a:t>Finding Meaning in Medicine: </a:t>
            </a:r>
            <a:r>
              <a:rPr lang="en-US" sz="1200" b="0" i="0" u="none" strike="noStrike" kern="1200" cap="none" dirty="0">
                <a:solidFill>
                  <a:schemeClr val="dk1"/>
                </a:solidFill>
                <a:effectLst/>
                <a:latin typeface="Calibri"/>
                <a:ea typeface="Calibri"/>
                <a:cs typeface="Calibri"/>
                <a:sym typeface="Calibri"/>
              </a:rPr>
              <a:t>“self-directed, on-going, values and meaning study groups.” These are meant to help doctors “remember the heart of medicine.” Typically, FMM is initiated by a physician champion who opens their home to invite colleagues over for a casual evening meal and conversation.</a:t>
            </a:r>
            <a:endParaRPr lang="en-US" sz="1200" b="0" i="0" u="none" strike="noStrike" kern="1200" cap="none" baseline="0" dirty="0">
              <a:solidFill>
                <a:schemeClr val="dk1"/>
              </a:solidFill>
              <a:effectLst/>
              <a:latin typeface="Calibri"/>
              <a:sym typeface="Calibri"/>
            </a:endParaRPr>
          </a:p>
          <a:p>
            <a:pPr marL="628650" lvl="1"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sym typeface="Calibri"/>
              </a:rPr>
              <a:t>Schwartz Rounds: </a:t>
            </a:r>
            <a:r>
              <a:rPr lang="en-US" sz="1200" b="0" i="0" u="none" strike="noStrike" kern="1200" cap="none" dirty="0">
                <a:solidFill>
                  <a:schemeClr val="dk1"/>
                </a:solidFill>
                <a:effectLst/>
                <a:latin typeface="Calibri"/>
                <a:ea typeface="Calibri"/>
                <a:cs typeface="Calibri"/>
                <a:sym typeface="Calibri"/>
              </a:rPr>
              <a:t>are sponsored by the Schwartz Center for Compassionate Healthcare which was created in memory of health care attorney Ken Schwartz. </a:t>
            </a:r>
            <a:r>
              <a:rPr lang="en-US" sz="1200" b="0" i="1" u="none" strike="noStrike" kern="1200" cap="none" dirty="0">
                <a:solidFill>
                  <a:schemeClr val="dk1"/>
                </a:solidFill>
                <a:effectLst/>
                <a:latin typeface="Calibri"/>
                <a:ea typeface="Calibri"/>
                <a:cs typeface="Calibri"/>
                <a:sym typeface="Calibri"/>
              </a:rPr>
              <a:t>Schwartz Rounds</a:t>
            </a:r>
            <a:r>
              <a:rPr lang="en-US" sz="1200" b="0" i="0" u="none" strike="noStrike" kern="1200" cap="none" dirty="0">
                <a:solidFill>
                  <a:schemeClr val="dk1"/>
                </a:solidFill>
                <a:effectLst/>
                <a:latin typeface="Calibri"/>
                <a:ea typeface="Calibri"/>
                <a:cs typeface="Calibri"/>
                <a:sym typeface="Calibri"/>
              </a:rPr>
              <a:t> are designed to promote compassionate care by bringing together health professionals across disciplines to address and bring attention to the personal, emotional and social aspects of patient care.</a:t>
            </a:r>
            <a:endParaRPr lang="en-US" sz="1200" b="0" i="0" u="none" strike="noStrike" kern="1200" cap="none" baseline="0" dirty="0">
              <a:solidFill>
                <a:schemeClr val="dk1"/>
              </a:solidFill>
              <a:effectLst/>
              <a:latin typeface="Calibri"/>
              <a:sym typeface="Calibri"/>
            </a:endParaRPr>
          </a:p>
          <a:p>
            <a:pPr marL="628650" lvl="1" indent="-171450" rtl="0">
              <a:spcBef>
                <a:spcPts val="0"/>
              </a:spcBef>
              <a:buFont typeface="Arial" panose="020B0604020202020204" pitchFamily="34" charset="0"/>
              <a:buChar char="•"/>
            </a:pPr>
            <a:r>
              <a:rPr lang="en-US" sz="1200" b="0" i="0" u="none" strike="noStrike" kern="1200" cap="none" baseline="0" dirty="0">
                <a:solidFill>
                  <a:schemeClr val="dk1"/>
                </a:solidFill>
                <a:effectLst/>
                <a:latin typeface="Calibri"/>
                <a:sym typeface="Calibri"/>
              </a:rPr>
              <a:t>The Coalition for Physician Well-Being: </a:t>
            </a:r>
            <a:r>
              <a:rPr lang="en-US" sz="1200" b="0" i="0" u="none" strike="noStrike" kern="1200" cap="none" dirty="0">
                <a:solidFill>
                  <a:schemeClr val="dk1"/>
                </a:solidFill>
                <a:effectLst/>
                <a:latin typeface="Calibri"/>
                <a:ea typeface="Calibri"/>
                <a:cs typeface="Calibri"/>
                <a:sym typeface="Calibri"/>
              </a:rPr>
              <a:t>is a 501(c)6 tax-exempt association of hospitals and related health care entities that are committed to promoting physician wholeness and resiliency. Through mutual learning, networking, facilitating and consulting, the </a:t>
            </a:r>
            <a:r>
              <a:rPr lang="en-US" sz="1200" b="0" i="1" u="none" strike="noStrike" kern="1200" cap="none" dirty="0">
                <a:solidFill>
                  <a:schemeClr val="dk1"/>
                </a:solidFill>
                <a:effectLst/>
                <a:latin typeface="Calibri"/>
                <a:ea typeface="Calibri"/>
                <a:cs typeface="Calibri"/>
                <a:sym typeface="Calibri"/>
              </a:rPr>
              <a:t>Coalition</a:t>
            </a:r>
            <a:r>
              <a:rPr lang="en-US" sz="1200" b="0" i="0" u="none" strike="noStrike" kern="1200" cap="none" dirty="0">
                <a:solidFill>
                  <a:schemeClr val="dk1"/>
                </a:solidFill>
                <a:effectLst/>
                <a:latin typeface="Calibri"/>
                <a:ea typeface="Calibri"/>
                <a:cs typeface="Calibri"/>
                <a:sym typeface="Calibri"/>
              </a:rPr>
              <a:t> seeks to help physicians achieve balanced lives, purposeful practices and meaningful relationships. </a:t>
            </a:r>
            <a:endParaRPr lang="en-US" sz="1200" b="0" i="0" u="none" strike="noStrike" kern="1200" cap="none" baseline="0" dirty="0">
              <a:solidFill>
                <a:schemeClr val="dk1"/>
              </a:solidFill>
              <a:effectLst/>
              <a:latin typeface="Calibri"/>
              <a:sym typeface="Calibri"/>
            </a:endParaRPr>
          </a:p>
          <a:p>
            <a:pPr marL="628650" lvl="1" indent="-171450" rtl="0">
              <a:spcBef>
                <a:spcPts val="0"/>
              </a:spcBef>
              <a:buFont typeface="Arial" panose="020B0604020202020204" pitchFamily="34" charset="0"/>
              <a:buChar char="•"/>
            </a:pPr>
            <a:endParaRPr lang="en-US" sz="1200" b="0" i="0" u="none" strike="noStrike" kern="1200" cap="none" baseline="0" dirty="0">
              <a:solidFill>
                <a:schemeClr val="dk1"/>
              </a:solidFill>
              <a:effectLst/>
              <a:latin typeface="Calibri"/>
              <a:sym typeface="Calibri"/>
            </a:endParaRPr>
          </a:p>
        </p:txBody>
      </p:sp>
      <p:sp>
        <p:nvSpPr>
          <p:cNvPr id="165" name="Shape 16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4" name="Shape 18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1_Title Only">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
        <p:nvSpPr>
          <p:cNvPr id="19" name="Shape 19"/>
          <p:cNvSpPr/>
          <p:nvPr/>
        </p:nvSpPr>
        <p:spPr>
          <a:xfrm>
            <a:off x="0" y="0"/>
            <a:ext cx="9144000" cy="5143499"/>
          </a:xfrm>
          <a:prstGeom prst="rect">
            <a:avLst/>
          </a:prstGeom>
          <a:solidFill>
            <a:srgbClr val="33B1E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20" name="Shape 20"/>
          <p:cNvPicPr preferRelativeResize="0"/>
          <p:nvPr/>
        </p:nvPicPr>
        <p:blipFill rotWithShape="1">
          <a:blip r:embed="rId3">
            <a:alphaModFix/>
          </a:blip>
          <a:srcRect l="1" r="-5990" b="32210"/>
          <a:stretch/>
        </p:blipFill>
        <p:spPr>
          <a:xfrm rot="-5400000">
            <a:off x="4299654" y="522944"/>
            <a:ext cx="5794022" cy="3497481"/>
          </a:xfrm>
          <a:prstGeom prst="triangle">
            <a:avLst>
              <a:gd name="adj" fmla="val 50000"/>
            </a:avLst>
          </a:prstGeom>
          <a:noFill/>
          <a:ln>
            <a:noFill/>
          </a:ln>
        </p:spPr>
      </p:pic>
      <p:sp>
        <p:nvSpPr>
          <p:cNvPr id="21" name="Shape 21"/>
          <p:cNvSpPr txBox="1">
            <a:spLocks noGrp="1"/>
          </p:cNvSpPr>
          <p:nvPr>
            <p:ph type="title"/>
          </p:nvPr>
        </p:nvSpPr>
        <p:spPr>
          <a:xfrm>
            <a:off x="176018" y="1576387"/>
            <a:ext cx="3417186" cy="200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3000" b="0"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1_Title Only">
    <p:bg>
      <p:bgPr>
        <a:blipFill rotWithShape="1">
          <a:blip r:embed="rId2">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t>‹#›</a:t>
            </a:fld>
            <a:endParaRPr lang="en-US" sz="900">
              <a:solidFill>
                <a:srgbClr val="FFFFFF"/>
              </a:solidFill>
              <a:latin typeface="Arial"/>
              <a:ea typeface="Arial"/>
              <a:cs typeface="Arial"/>
              <a:sym typeface="Arial"/>
            </a:endParaRPr>
          </a:p>
        </p:txBody>
      </p:sp>
      <p:sp>
        <p:nvSpPr>
          <p:cNvPr id="80" name="Shape 80"/>
          <p:cNvSpPr/>
          <p:nvPr/>
        </p:nvSpPr>
        <p:spPr>
          <a:xfrm>
            <a:off x="0" y="0"/>
            <a:ext cx="9144000" cy="5143500"/>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81" name="Shape 81"/>
          <p:cNvPicPr preferRelativeResize="0"/>
          <p:nvPr/>
        </p:nvPicPr>
        <p:blipFill rotWithShape="1">
          <a:blip r:embed="rId3">
            <a:alphaModFix/>
          </a:blip>
          <a:srcRect r="-5988" b="32207"/>
          <a:stretch/>
        </p:blipFill>
        <p:spPr>
          <a:xfrm rot="-5400000">
            <a:off x="4299674" y="523047"/>
            <a:ext cx="5793900" cy="3497399"/>
          </a:xfrm>
          <a:prstGeom prst="triangle">
            <a:avLst>
              <a:gd name="adj" fmla="val 50000"/>
            </a:avLst>
          </a:prstGeom>
          <a:noFill/>
          <a:ln>
            <a:noFill/>
          </a:ln>
        </p:spPr>
      </p:pic>
      <p:sp>
        <p:nvSpPr>
          <p:cNvPr id="82" name="Shape 82"/>
          <p:cNvSpPr txBox="1">
            <a:spLocks noGrp="1"/>
          </p:cNvSpPr>
          <p:nvPr>
            <p:ph type="title"/>
          </p:nvPr>
        </p:nvSpPr>
        <p:spPr>
          <a:xfrm>
            <a:off x="176018" y="1576387"/>
            <a:ext cx="3417300" cy="20067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000" b="0" i="0" u="none" strike="noStrike" cap="none">
                <a:solidFill>
                  <a:schemeClr val="l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59985" y="364377"/>
            <a:ext cx="7834088"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6166B"/>
              </a:buClr>
              <a:buFont typeface="Arial"/>
              <a:buNone/>
              <a:defRPr sz="22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348978"/>
            <a:ext cx="4038599" cy="3394472"/>
          </a:xfrm>
          <a:prstGeom prst="rect">
            <a:avLst/>
          </a:prstGeom>
          <a:noFill/>
          <a:ln>
            <a:noFill/>
          </a:ln>
        </p:spPr>
        <p:txBody>
          <a:bodyPr lIns="91425" tIns="91425" rIns="91425" bIns="91425" anchor="t" anchorCtr="0"/>
          <a:lstStyle>
            <a:lvl1pPr marL="342900" marR="0" lvl="0" indent="-50800" algn="l" rtl="0">
              <a:lnSpc>
                <a:spcPct val="100000"/>
              </a:lnSpc>
              <a:spcBef>
                <a:spcPts val="300"/>
              </a:spcBef>
              <a:spcAft>
                <a:spcPts val="400"/>
              </a:spcAft>
              <a:buClr>
                <a:srgbClr val="A5A5A5"/>
              </a:buClr>
              <a:buSzPct val="100000"/>
              <a:buFont typeface="Arial"/>
              <a:buChar char="•"/>
              <a:defRPr sz="2800" b="0" i="0" u="none" strike="noStrike" cap="none">
                <a:solidFill>
                  <a:srgbClr val="3F3F3F"/>
                </a:solidFill>
                <a:latin typeface="Arial"/>
                <a:ea typeface="Arial"/>
                <a:cs typeface="Arial"/>
                <a:sym typeface="Arial"/>
              </a:defRPr>
            </a:lvl1pPr>
            <a:lvl2pPr marL="742950" marR="0" lvl="1" indent="-31750" algn="l" rtl="0">
              <a:lnSpc>
                <a:spcPct val="100000"/>
              </a:lnSpc>
              <a:spcBef>
                <a:spcPts val="300"/>
              </a:spcBef>
              <a:spcAft>
                <a:spcPts val="400"/>
              </a:spcAft>
              <a:buClr>
                <a:srgbClr val="A5A5A5"/>
              </a:buClr>
              <a:buSzPct val="100000"/>
              <a:buFont typeface="Arial"/>
              <a:buChar char="–"/>
              <a:defRPr sz="2400" b="0" i="0" u="none" strike="noStrike" cap="none">
                <a:solidFill>
                  <a:srgbClr val="3F3F3F"/>
                </a:solidFill>
                <a:latin typeface="Arial"/>
                <a:ea typeface="Arial"/>
                <a:cs typeface="Arial"/>
                <a:sym typeface="Arial"/>
              </a:defRPr>
            </a:lvl2pPr>
            <a:lvl3pPr marL="1143000" marR="0" lvl="2" indent="-12700" algn="l" rtl="0">
              <a:lnSpc>
                <a:spcPct val="100000"/>
              </a:lnSpc>
              <a:spcBef>
                <a:spcPts val="300"/>
              </a:spcBef>
              <a:spcAft>
                <a:spcPts val="400"/>
              </a:spcAft>
              <a:buClr>
                <a:srgbClr val="A5A5A5"/>
              </a:buClr>
              <a:buSzPct val="100000"/>
              <a:buFont typeface="Arial"/>
              <a:buChar char="•"/>
              <a:defRPr sz="2000" b="0" i="0" u="none" strike="noStrike" cap="none">
                <a:solidFill>
                  <a:srgbClr val="3F3F3F"/>
                </a:solidFill>
                <a:latin typeface="Arial"/>
                <a:ea typeface="Arial"/>
                <a:cs typeface="Arial"/>
                <a:sym typeface="Arial"/>
              </a:defRPr>
            </a:lvl3pPr>
            <a:lvl4pPr marL="1600200" marR="0" lvl="3" indent="-381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4pPr>
            <a:lvl5pPr marL="2057400" marR="0" lvl="4" indent="-508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4648200" y="1348978"/>
            <a:ext cx="4038599" cy="3394472"/>
          </a:xfrm>
          <a:prstGeom prst="rect">
            <a:avLst/>
          </a:prstGeom>
          <a:noFill/>
          <a:ln>
            <a:noFill/>
          </a:ln>
        </p:spPr>
        <p:txBody>
          <a:bodyPr lIns="91425" tIns="91425" rIns="91425" bIns="91425" anchor="t" anchorCtr="0"/>
          <a:lstStyle>
            <a:lvl1pPr marL="342900" marR="0" lvl="0" indent="-50800" algn="l" rtl="0">
              <a:lnSpc>
                <a:spcPct val="100000"/>
              </a:lnSpc>
              <a:spcBef>
                <a:spcPts val="300"/>
              </a:spcBef>
              <a:spcAft>
                <a:spcPts val="400"/>
              </a:spcAft>
              <a:buClr>
                <a:srgbClr val="A5A5A5"/>
              </a:buClr>
              <a:buSzPct val="100000"/>
              <a:buFont typeface="Arial"/>
              <a:buChar char="•"/>
              <a:defRPr sz="2800" b="0" i="0" u="none" strike="noStrike" cap="none">
                <a:solidFill>
                  <a:srgbClr val="3F3F3F"/>
                </a:solidFill>
                <a:latin typeface="Arial"/>
                <a:ea typeface="Arial"/>
                <a:cs typeface="Arial"/>
                <a:sym typeface="Arial"/>
              </a:defRPr>
            </a:lvl1pPr>
            <a:lvl2pPr marL="742950" marR="0" lvl="1" indent="-31750" algn="l" rtl="0">
              <a:lnSpc>
                <a:spcPct val="100000"/>
              </a:lnSpc>
              <a:spcBef>
                <a:spcPts val="300"/>
              </a:spcBef>
              <a:spcAft>
                <a:spcPts val="400"/>
              </a:spcAft>
              <a:buClr>
                <a:srgbClr val="A5A5A5"/>
              </a:buClr>
              <a:buSzPct val="100000"/>
              <a:buFont typeface="Arial"/>
              <a:buChar char="–"/>
              <a:defRPr sz="2400" b="0" i="0" u="none" strike="noStrike" cap="none">
                <a:solidFill>
                  <a:srgbClr val="3F3F3F"/>
                </a:solidFill>
                <a:latin typeface="Arial"/>
                <a:ea typeface="Arial"/>
                <a:cs typeface="Arial"/>
                <a:sym typeface="Arial"/>
              </a:defRPr>
            </a:lvl2pPr>
            <a:lvl3pPr marL="1143000" marR="0" lvl="2" indent="-12700" algn="l" rtl="0">
              <a:lnSpc>
                <a:spcPct val="100000"/>
              </a:lnSpc>
              <a:spcBef>
                <a:spcPts val="300"/>
              </a:spcBef>
              <a:spcAft>
                <a:spcPts val="400"/>
              </a:spcAft>
              <a:buClr>
                <a:srgbClr val="A5A5A5"/>
              </a:buClr>
              <a:buSzPct val="100000"/>
              <a:buFont typeface="Arial"/>
              <a:buChar char="•"/>
              <a:defRPr sz="2000" b="0" i="0" u="none" strike="noStrike" cap="none">
                <a:solidFill>
                  <a:srgbClr val="3F3F3F"/>
                </a:solidFill>
                <a:latin typeface="Arial"/>
                <a:ea typeface="Arial"/>
                <a:cs typeface="Arial"/>
                <a:sym typeface="Arial"/>
              </a:defRPr>
            </a:lvl3pPr>
            <a:lvl4pPr marL="1600200" marR="0" lvl="3" indent="-381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4pPr>
            <a:lvl5pPr marL="2057400" marR="0" lvl="4" indent="-508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Only">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46166B"/>
              </a:buClr>
              <a:buSzPct val="25000"/>
              <a:buFont typeface="Arial"/>
              <a:buNone/>
            </a:pPr>
            <a:fld id="{00000000-1234-1234-1234-123412341234}" type="slidenum">
              <a:rPr lang="en-US" sz="900" b="0" i="0" u="none" strike="noStrike" cap="none">
                <a:solidFill>
                  <a:srgbClr val="46166B"/>
                </a:solidFill>
                <a:latin typeface="Arial"/>
                <a:ea typeface="Arial"/>
                <a:cs typeface="Arial"/>
                <a:sym typeface="Arial"/>
              </a:rPr>
              <a:t>‹#›</a:t>
            </a:fld>
            <a:endParaRPr lang="en-US" sz="900" b="0" i="0" u="none" strike="noStrike" cap="none">
              <a:solidFill>
                <a:srgbClr val="46166B"/>
              </a:solidFill>
              <a:latin typeface="Arial"/>
              <a:ea typeface="Arial"/>
              <a:cs typeface="Arial"/>
              <a:sym typeface="Arial"/>
            </a:endParaRPr>
          </a:p>
        </p:txBody>
      </p:sp>
      <p:pic>
        <p:nvPicPr>
          <p:cNvPr id="31" name="Shape 31"/>
          <p:cNvPicPr preferRelativeResize="0"/>
          <p:nvPr/>
        </p:nvPicPr>
        <p:blipFill rotWithShape="1">
          <a:blip r:embed="rId2">
            <a:alphaModFix/>
          </a:blip>
          <a:srcRect/>
          <a:stretch/>
        </p:blipFill>
        <p:spPr>
          <a:xfrm>
            <a:off x="8177260" y="4492842"/>
            <a:ext cx="884189" cy="382507"/>
          </a:xfrm>
          <a:prstGeom prst="rect">
            <a:avLst/>
          </a:prstGeom>
          <a:noFill/>
          <a:ln>
            <a:noFill/>
          </a:ln>
        </p:spPr>
      </p:pic>
      <p:sp>
        <p:nvSpPr>
          <p:cNvPr id="32" name="Shape 32"/>
          <p:cNvSpPr txBox="1">
            <a:spLocks noGrp="1"/>
          </p:cNvSpPr>
          <p:nvPr>
            <p:ph type="title"/>
          </p:nvPr>
        </p:nvSpPr>
        <p:spPr>
          <a:xfrm>
            <a:off x="659985" y="346329"/>
            <a:ext cx="7834088"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6166B"/>
              </a:buClr>
              <a:buFont typeface="Arial"/>
              <a:buNone/>
              <a:defRPr sz="22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27789" y="1390791"/>
            <a:ext cx="8315156" cy="1314448"/>
          </a:xfrm>
          <a:prstGeom prst="rect">
            <a:avLst/>
          </a:prstGeom>
          <a:noFill/>
          <a:ln>
            <a:noFill/>
          </a:ln>
        </p:spPr>
        <p:txBody>
          <a:bodyPr lIns="91425" tIns="91425" rIns="91425" bIns="91425" anchor="t" anchorCtr="0"/>
          <a:lstStyle>
            <a:lvl1pPr marL="0" marR="0" lvl="0" indent="0" algn="ctr" rtl="0">
              <a:lnSpc>
                <a:spcPct val="100000"/>
              </a:lnSpc>
              <a:spcBef>
                <a:spcPts val="300"/>
              </a:spcBef>
              <a:spcAft>
                <a:spcPts val="400"/>
              </a:spcAft>
              <a:buClr>
                <a:srgbClr val="A5A5A5"/>
              </a:buClr>
              <a:buFont typeface="Arial"/>
              <a:buNone/>
              <a:defRPr sz="1600" b="1" i="0" u="none" strike="noStrike" cap="none">
                <a:solidFill>
                  <a:srgbClr val="3F3F3F"/>
                </a:solidFill>
                <a:latin typeface="Arial"/>
                <a:ea typeface="Arial"/>
                <a:cs typeface="Arial"/>
                <a:sym typeface="Arial"/>
              </a:defRPr>
            </a:lvl1pPr>
            <a:lvl2pPr marL="457200" marR="0" lvl="1" indent="0" algn="ctr" rtl="0">
              <a:lnSpc>
                <a:spcPct val="100000"/>
              </a:lnSpc>
              <a:spcBef>
                <a:spcPts val="300"/>
              </a:spcBef>
              <a:spcAft>
                <a:spcPts val="400"/>
              </a:spcAft>
              <a:buClr>
                <a:srgbClr val="A5A5A5"/>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300"/>
              </a:spcBef>
              <a:spcAft>
                <a:spcPts val="400"/>
              </a:spcAft>
              <a:buClr>
                <a:srgbClr val="A5A5A5"/>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300"/>
              </a:spcBef>
              <a:spcAft>
                <a:spcPts val="400"/>
              </a:spcAft>
              <a:buClr>
                <a:srgbClr val="A5A5A5"/>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300"/>
              </a:spcBef>
              <a:spcAft>
                <a:spcPts val="400"/>
              </a:spcAft>
              <a:buClr>
                <a:srgbClr val="A5A5A5"/>
              </a:buClr>
              <a:buFont typeface="Arial"/>
              <a:buNone/>
              <a:defRPr sz="1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 name="Shape 35"/>
          <p:cNvSpPr txBox="1">
            <a:spLocks noGrp="1"/>
          </p:cNvSpPr>
          <p:nvPr>
            <p:ph type="ctrTitle"/>
          </p:nvPr>
        </p:nvSpPr>
        <p:spPr>
          <a:xfrm>
            <a:off x="427789" y="205500"/>
            <a:ext cx="8315156" cy="100523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46166B"/>
              </a:buClr>
              <a:buFont typeface="Arial"/>
              <a:buNone/>
              <a:defRPr sz="30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6" name="Shape 36"/>
          <p:cNvPicPr preferRelativeResize="0"/>
          <p:nvPr/>
        </p:nvPicPr>
        <p:blipFill rotWithShape="1">
          <a:blip r:embed="rId2">
            <a:alphaModFix/>
          </a:blip>
          <a:srcRect/>
          <a:stretch/>
        </p:blipFill>
        <p:spPr>
          <a:xfrm>
            <a:off x="6095" y="2142841"/>
            <a:ext cx="9137904" cy="1981199"/>
          </a:xfrm>
          <a:prstGeom prst="rect">
            <a:avLst/>
          </a:prstGeom>
          <a:noFill/>
          <a:ln>
            <a:noFill/>
          </a:ln>
        </p:spPr>
      </p:pic>
      <p:pic>
        <p:nvPicPr>
          <p:cNvPr id="37" name="Shape 37"/>
          <p:cNvPicPr preferRelativeResize="0"/>
          <p:nvPr/>
        </p:nvPicPr>
        <p:blipFill rotWithShape="1">
          <a:blip r:embed="rId3">
            <a:alphaModFix/>
          </a:blip>
          <a:srcRect/>
          <a:stretch/>
        </p:blipFill>
        <p:spPr>
          <a:xfrm>
            <a:off x="3916948" y="4276442"/>
            <a:ext cx="1364288" cy="5902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6"/>
        <p:cNvGrpSpPr/>
        <p:nvPr/>
      </p:nvGrpSpPr>
      <p:grpSpPr>
        <a:xfrm>
          <a:off x="0" y="0"/>
          <a:ext cx="0" cy="0"/>
          <a:chOff x="0" y="0"/>
          <a:chExt cx="0" cy="0"/>
        </a:xfrm>
      </p:grpSpPr>
      <p:sp>
        <p:nvSpPr>
          <p:cNvPr id="47" name="Shape 47"/>
          <p:cNvSpPr txBox="1">
            <a:spLocks noGrp="1"/>
          </p:cNvSpPr>
          <p:nvPr>
            <p:ph type="subTitle" idx="1"/>
          </p:nvPr>
        </p:nvSpPr>
        <p:spPr>
          <a:xfrm>
            <a:off x="427789" y="1390791"/>
            <a:ext cx="8315100" cy="1314300"/>
          </a:xfrm>
          <a:prstGeom prst="rect">
            <a:avLst/>
          </a:prstGeom>
          <a:noFill/>
          <a:ln>
            <a:noFill/>
          </a:ln>
        </p:spPr>
        <p:txBody>
          <a:bodyPr lIns="91425" tIns="91425" rIns="91425" bIns="91425" anchor="t" anchorCtr="0"/>
          <a:lstStyle>
            <a:lvl1pPr marL="0" marR="0" lvl="0" indent="0" algn="ctr" rtl="0">
              <a:spcBef>
                <a:spcPts val="300"/>
              </a:spcBef>
              <a:spcAft>
                <a:spcPts val="400"/>
              </a:spcAft>
              <a:buClr>
                <a:srgbClr val="A5A5A5"/>
              </a:buClr>
              <a:buFont typeface="Arial"/>
              <a:buNone/>
              <a:defRPr sz="1600" b="1" i="0" u="none" strike="noStrike" cap="none">
                <a:solidFill>
                  <a:srgbClr val="3F3F3F"/>
                </a:solidFill>
                <a:latin typeface="Arial"/>
                <a:ea typeface="Arial"/>
                <a:cs typeface="Arial"/>
                <a:sym typeface="Arial"/>
              </a:defRPr>
            </a:lvl1pPr>
            <a:lvl2pPr marL="457200" marR="0" lvl="1" indent="0" algn="ctr" rtl="0">
              <a:spcBef>
                <a:spcPts val="300"/>
              </a:spcBef>
              <a:spcAft>
                <a:spcPts val="400"/>
              </a:spcAft>
              <a:buClr>
                <a:srgbClr val="A5A5A5"/>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300"/>
              </a:spcBef>
              <a:spcAft>
                <a:spcPts val="400"/>
              </a:spcAft>
              <a:buClr>
                <a:srgbClr val="A5A5A5"/>
              </a:buClr>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300"/>
              </a:spcBef>
              <a:spcAft>
                <a:spcPts val="400"/>
              </a:spcAft>
              <a:buClr>
                <a:srgbClr val="A5A5A5"/>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00"/>
              </a:spcBef>
              <a:spcAft>
                <a:spcPts val="400"/>
              </a:spcAft>
              <a:buClr>
                <a:srgbClr val="A5A5A5"/>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8" name="Shape 48"/>
          <p:cNvSpPr txBox="1">
            <a:spLocks noGrp="1"/>
          </p:cNvSpPr>
          <p:nvPr>
            <p:ph type="ctrTitle"/>
          </p:nvPr>
        </p:nvSpPr>
        <p:spPr>
          <a:xfrm>
            <a:off x="427789" y="205500"/>
            <a:ext cx="8315100" cy="1005300"/>
          </a:xfrm>
          <a:prstGeom prst="rect">
            <a:avLst/>
          </a:prstGeom>
          <a:noFill/>
          <a:ln>
            <a:noFill/>
          </a:ln>
        </p:spPr>
        <p:txBody>
          <a:bodyPr lIns="91425" tIns="91425" rIns="91425" bIns="91425" anchor="b" anchorCtr="0"/>
          <a:lstStyle>
            <a:lvl1pPr marL="0" marR="0" lvl="0" indent="0" algn="ctr" rtl="0">
              <a:spcBef>
                <a:spcPts val="0"/>
              </a:spcBef>
              <a:buClr>
                <a:srgbClr val="46166B"/>
              </a:buClr>
              <a:buFont typeface="Arial"/>
              <a:buNone/>
              <a:defRPr sz="30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49" name="Shape 49"/>
          <p:cNvPicPr preferRelativeResize="0"/>
          <p:nvPr/>
        </p:nvPicPr>
        <p:blipFill rotWithShape="1">
          <a:blip r:embed="rId2">
            <a:alphaModFix/>
          </a:blip>
          <a:srcRect/>
          <a:stretch/>
        </p:blipFill>
        <p:spPr>
          <a:xfrm>
            <a:off x="6095" y="2142841"/>
            <a:ext cx="9138000" cy="1981199"/>
          </a:xfrm>
          <a:prstGeom prst="rect">
            <a:avLst/>
          </a:prstGeom>
          <a:noFill/>
          <a:ln>
            <a:noFill/>
          </a:ln>
        </p:spPr>
      </p:pic>
      <p:pic>
        <p:nvPicPr>
          <p:cNvPr id="50" name="Shape 50"/>
          <p:cNvPicPr preferRelativeResize="0"/>
          <p:nvPr/>
        </p:nvPicPr>
        <p:blipFill rotWithShape="1">
          <a:blip r:embed="rId3">
            <a:alphaModFix/>
          </a:blip>
          <a:srcRect/>
          <a:stretch/>
        </p:blipFill>
        <p:spPr>
          <a:xfrm>
            <a:off x="3916948" y="4276442"/>
            <a:ext cx="1364400" cy="590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65477" y="1183290"/>
            <a:ext cx="7828500" cy="3388800"/>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a:t>
            </a:fld>
            <a:endParaRPr lang="en-US" sz="900">
              <a:solidFill>
                <a:srgbClr val="46166B"/>
              </a:solidFill>
              <a:latin typeface="Arial"/>
              <a:ea typeface="Arial"/>
              <a:cs typeface="Arial"/>
              <a:sym typeface="Arial"/>
            </a:endParaRPr>
          </a:p>
        </p:txBody>
      </p:sp>
      <p:pic>
        <p:nvPicPr>
          <p:cNvPr id="54" name="Shape 54"/>
          <p:cNvPicPr preferRelativeResize="0"/>
          <p:nvPr/>
        </p:nvPicPr>
        <p:blipFill rotWithShape="1">
          <a:blip r:embed="rId2">
            <a:alphaModFix/>
          </a:blip>
          <a:srcRect/>
          <a:stretch/>
        </p:blipFill>
        <p:spPr>
          <a:xfrm>
            <a:off x="8177260" y="4492842"/>
            <a:ext cx="884100" cy="382500"/>
          </a:xfrm>
          <a:prstGeom prst="rect">
            <a:avLst/>
          </a:prstGeom>
          <a:noFill/>
          <a:ln>
            <a:noFill/>
          </a:ln>
        </p:spPr>
      </p:pic>
      <p:sp>
        <p:nvSpPr>
          <p:cNvPr id="55" name="Shape 55"/>
          <p:cNvSpPr txBox="1">
            <a:spLocks noGrp="1"/>
          </p:cNvSpPr>
          <p:nvPr>
            <p:ph type="title"/>
          </p:nvPr>
        </p:nvSpPr>
        <p:spPr>
          <a:xfrm>
            <a:off x="659985" y="346329"/>
            <a:ext cx="7834200"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p:nvPr/>
        </p:nvSpPr>
        <p:spPr>
          <a:xfrm>
            <a:off x="7814360" y="112986"/>
            <a:ext cx="1329600" cy="293400"/>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58" name="Shape 58"/>
          <p:cNvSpPr/>
          <p:nvPr/>
        </p:nvSpPr>
        <p:spPr>
          <a:xfrm>
            <a:off x="7040703" y="112986"/>
            <a:ext cx="1173900" cy="293400"/>
          </a:xfrm>
          <a:prstGeom prst="parallelogram">
            <a:avLst>
              <a:gd name="adj" fmla="val 185963"/>
            </a:avLst>
          </a:prstGeom>
          <a:solidFill>
            <a:srgbClr val="33B1EB"/>
          </a:solidFill>
          <a:ln>
            <a:noFill/>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 </a:t>
            </a:r>
          </a:p>
        </p:txBody>
      </p:sp>
      <p:sp>
        <p:nvSpPr>
          <p:cNvPr id="59" name="Shape 59"/>
          <p:cNvSpPr/>
          <p:nvPr/>
        </p:nvSpPr>
        <p:spPr>
          <a:xfrm>
            <a:off x="7466675" y="270815"/>
            <a:ext cx="545700" cy="205500"/>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60" name="Shape 60"/>
          <p:cNvSpPr/>
          <p:nvPr/>
        </p:nvSpPr>
        <p:spPr>
          <a:xfrm>
            <a:off x="1" y="406505"/>
            <a:ext cx="9144000" cy="103500"/>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61" name="Shape 61"/>
          <p:cNvPicPr preferRelativeResize="0"/>
          <p:nvPr/>
        </p:nvPicPr>
        <p:blipFill rotWithShape="1">
          <a:blip r:embed="rId2">
            <a:alphaModFix amt="50000"/>
          </a:blip>
          <a:srcRect l="1982" r="49062" b="90124"/>
          <a:stretch/>
        </p:blipFill>
        <p:spPr>
          <a:xfrm flipH="1">
            <a:off x="6019800" y="184433"/>
            <a:ext cx="3124200" cy="325800"/>
          </a:xfrm>
          <a:prstGeom prst="rect">
            <a:avLst/>
          </a:prstGeom>
          <a:noFill/>
          <a:ln>
            <a:noFill/>
          </a:ln>
        </p:spPr>
      </p:pic>
      <p:sp>
        <p:nvSpPr>
          <p:cNvPr id="62" name="Shape 62"/>
          <p:cNvSpPr txBox="1">
            <a:spLocks noGrp="1"/>
          </p:cNvSpPr>
          <p:nvPr>
            <p:ph type="body" idx="1"/>
          </p:nvPr>
        </p:nvSpPr>
        <p:spPr>
          <a:xfrm>
            <a:off x="457200" y="829234"/>
            <a:ext cx="8229600" cy="3765300"/>
          </a:xfrm>
          <a:prstGeom prst="rect">
            <a:avLst/>
          </a:prstGeom>
          <a:noFill/>
          <a:ln>
            <a:noFill/>
          </a:ln>
        </p:spPr>
        <p:txBody>
          <a:bodyPr lIns="91425" tIns="91425" rIns="91425" bIns="91425" anchor="t" anchorCtr="0"/>
          <a:lstStyle>
            <a:lvl1pPr marL="342900" marR="0" lvl="0" indent="-215900" algn="l" rtl="0">
              <a:spcBef>
                <a:spcPts val="300"/>
              </a:spcBef>
              <a:spcAft>
                <a:spcPts val="400"/>
              </a:spcAft>
              <a:buClr>
                <a:srgbClr val="A5A5A5"/>
              </a:buClr>
              <a:buSzPct val="100000"/>
              <a:buFont typeface="Arial"/>
              <a:buChar char="•"/>
              <a:defRPr sz="2000" b="0" i="0" u="none" strike="noStrike" cap="none">
                <a:solidFill>
                  <a:srgbClr val="3F3F3F"/>
                </a:solidFill>
                <a:latin typeface="Ek Mukta"/>
                <a:ea typeface="Ek Mukta"/>
                <a:cs typeface="Ek Mukta"/>
                <a:sym typeface="Ek Mukta"/>
              </a:defRPr>
            </a:lvl1pPr>
            <a:lvl2pPr marL="742950" marR="0" lvl="1" indent="-158750" algn="l" rtl="0">
              <a:spcBef>
                <a:spcPts val="300"/>
              </a:spcBef>
              <a:spcAft>
                <a:spcPts val="400"/>
              </a:spcAft>
              <a:buClr>
                <a:srgbClr val="A5A5A5"/>
              </a:buClr>
              <a:buSzPct val="100000"/>
              <a:buFont typeface="Arial"/>
              <a:buChar char="–"/>
              <a:defRPr sz="2000" b="0" i="0" u="none" strike="noStrike" cap="none">
                <a:solidFill>
                  <a:srgbClr val="3F3F3F"/>
                </a:solidFill>
                <a:latin typeface="Ek Mukta"/>
                <a:ea typeface="Ek Mukta"/>
                <a:cs typeface="Ek Mukta"/>
                <a:sym typeface="Ek Mukta"/>
              </a:defRPr>
            </a:lvl2pPr>
            <a:lvl3pPr marL="1143000" marR="0" lvl="2" indent="-114300" algn="l" rtl="0">
              <a:spcBef>
                <a:spcPts val="300"/>
              </a:spcBef>
              <a:spcAft>
                <a:spcPts val="400"/>
              </a:spcAft>
              <a:buClr>
                <a:srgbClr val="A5A5A5"/>
              </a:buClr>
              <a:buSzPct val="100000"/>
              <a:buFont typeface="Arial"/>
              <a:buChar char="•"/>
              <a:defRPr sz="1800" b="0" i="0" u="none" strike="noStrike" cap="none">
                <a:solidFill>
                  <a:srgbClr val="3F3F3F"/>
                </a:solidFill>
                <a:latin typeface="Ek Mukta"/>
                <a:ea typeface="Ek Mukta"/>
                <a:cs typeface="Ek Mukta"/>
                <a:sym typeface="Ek Mukta"/>
              </a:defRPr>
            </a:lvl3pPr>
            <a:lvl4pPr marL="1600200" marR="0" lvl="3" indent="-127000" algn="l" rtl="0">
              <a:spcBef>
                <a:spcPts val="300"/>
              </a:spcBef>
              <a:spcAft>
                <a:spcPts val="400"/>
              </a:spcAft>
              <a:buClr>
                <a:srgbClr val="A5A5A5"/>
              </a:buClr>
              <a:buSzPct val="100000"/>
              <a:buFont typeface="Arial"/>
              <a:buChar char="–"/>
              <a:defRPr sz="1600" b="0" i="0" u="none" strike="noStrike" cap="none">
                <a:solidFill>
                  <a:srgbClr val="3F3F3F"/>
                </a:solidFill>
                <a:latin typeface="Ek Mukta"/>
                <a:ea typeface="Ek Mukta"/>
                <a:cs typeface="Ek Mukta"/>
                <a:sym typeface="Ek Mukta"/>
              </a:defRPr>
            </a:lvl4pPr>
            <a:lvl5pPr marL="2057400" marR="0" lvl="4"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Ek Mukta"/>
                <a:ea typeface="Ek Mukta"/>
                <a:cs typeface="Ek Mukta"/>
                <a:sym typeface="Ek Muk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dt" idx="10"/>
          </p:nvPr>
        </p:nvSpPr>
        <p:spPr>
          <a:xfrm>
            <a:off x="457200" y="4767264"/>
            <a:ext cx="2133600" cy="2739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4767264"/>
            <a:ext cx="2895600" cy="2739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035800" y="4767264"/>
            <a:ext cx="2133600"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b="1">
                <a:solidFill>
                  <a:schemeClr val="lt1"/>
                </a:solidFill>
                <a:latin typeface="Roboto Slab"/>
                <a:ea typeface="Roboto Slab"/>
                <a:cs typeface="Roboto Slab"/>
                <a:sym typeface="Roboto Slab"/>
              </a:rPr>
              <a:t>‹#›</a:t>
            </a:fld>
            <a:endParaRPr lang="en-US" sz="900" b="1">
              <a:solidFill>
                <a:schemeClr val="lt1"/>
              </a:solidFill>
              <a:latin typeface="Roboto Slab"/>
              <a:ea typeface="Roboto Slab"/>
              <a:cs typeface="Roboto Slab"/>
              <a:sym typeface="Roboto Slab"/>
            </a:endParaRPr>
          </a:p>
        </p:txBody>
      </p:sp>
      <p:sp>
        <p:nvSpPr>
          <p:cNvPr id="66" name="Shape 66"/>
          <p:cNvSpPr txBox="1">
            <a:spLocks noGrp="1"/>
          </p:cNvSpPr>
          <p:nvPr>
            <p:ph type="title"/>
          </p:nvPr>
        </p:nvSpPr>
        <p:spPr>
          <a:xfrm>
            <a:off x="333679" y="47677"/>
            <a:ext cx="8229600" cy="428700"/>
          </a:xfrm>
          <a:prstGeom prst="rect">
            <a:avLst/>
          </a:prstGeom>
          <a:noFill/>
          <a:ln>
            <a:noFill/>
          </a:ln>
        </p:spPr>
        <p:txBody>
          <a:bodyPr lIns="91425" tIns="91425" rIns="91425" bIns="91425" anchor="t" anchorCtr="0"/>
          <a:lstStyle>
            <a:lvl1pPr marL="0" marR="0" lvl="0" indent="0" algn="l" rtl="0">
              <a:spcBef>
                <a:spcPts val="0"/>
              </a:spcBef>
              <a:buClr>
                <a:srgbClr val="46166B"/>
              </a:buClr>
              <a:buFont typeface="Roboto Slab"/>
              <a:buNone/>
              <a:defRPr sz="2400" b="1" i="0" u="none" strike="noStrike" cap="none">
                <a:solidFill>
                  <a:srgbClr val="46166B"/>
                </a:solidFill>
                <a:latin typeface="Roboto Slab"/>
                <a:ea typeface="Roboto Slab"/>
                <a:cs typeface="Roboto Slab"/>
                <a:sym typeface="Roboto Slab"/>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67" name="Shape 67"/>
          <p:cNvPicPr preferRelativeResize="0"/>
          <p:nvPr/>
        </p:nvPicPr>
        <p:blipFill rotWithShape="1">
          <a:blip r:embed="rId3">
            <a:alphaModFix/>
          </a:blip>
          <a:srcRect/>
          <a:stretch/>
        </p:blipFill>
        <p:spPr>
          <a:xfrm>
            <a:off x="0" y="504841"/>
            <a:ext cx="9144000" cy="90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a:t>
            </a:fld>
            <a:endParaRPr lang="en-US" sz="900">
              <a:solidFill>
                <a:srgbClr val="46166B"/>
              </a:solidFill>
              <a:latin typeface="Arial"/>
              <a:ea typeface="Arial"/>
              <a:cs typeface="Arial"/>
              <a:sym typeface="Arial"/>
            </a:endParaRPr>
          </a:p>
        </p:txBody>
      </p:sp>
      <p:sp>
        <p:nvSpPr>
          <p:cNvPr id="70" name="Shape 70"/>
          <p:cNvSpPr txBox="1">
            <a:spLocks noGrp="1"/>
          </p:cNvSpPr>
          <p:nvPr>
            <p:ph type="body" idx="1"/>
          </p:nvPr>
        </p:nvSpPr>
        <p:spPr>
          <a:xfrm>
            <a:off x="659983" y="1178612"/>
            <a:ext cx="3835800" cy="3147899"/>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48200" y="1178604"/>
            <a:ext cx="3846000" cy="3147899"/>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2" name="Shape 72"/>
          <p:cNvPicPr preferRelativeResize="0"/>
          <p:nvPr/>
        </p:nvPicPr>
        <p:blipFill rotWithShape="1">
          <a:blip r:embed="rId2">
            <a:alphaModFix/>
          </a:blip>
          <a:srcRect/>
          <a:stretch/>
        </p:blipFill>
        <p:spPr>
          <a:xfrm>
            <a:off x="8177260" y="4492842"/>
            <a:ext cx="884100" cy="382500"/>
          </a:xfrm>
          <a:prstGeom prst="rect">
            <a:avLst/>
          </a:prstGeom>
          <a:noFill/>
          <a:ln>
            <a:noFill/>
          </a:ln>
        </p:spPr>
      </p:pic>
      <p:sp>
        <p:nvSpPr>
          <p:cNvPr id="73" name="Shape 73"/>
          <p:cNvSpPr txBox="1">
            <a:spLocks noGrp="1"/>
          </p:cNvSpPr>
          <p:nvPr>
            <p:ph type="title"/>
          </p:nvPr>
        </p:nvSpPr>
        <p:spPr>
          <a:xfrm>
            <a:off x="659985" y="346329"/>
            <a:ext cx="7834200"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Only">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a:t>
            </a:fld>
            <a:endParaRPr lang="en-US" sz="900">
              <a:solidFill>
                <a:srgbClr val="46166B"/>
              </a:solidFill>
              <a:latin typeface="Arial"/>
              <a:ea typeface="Arial"/>
              <a:cs typeface="Arial"/>
              <a:sym typeface="Arial"/>
            </a:endParaRPr>
          </a:p>
        </p:txBody>
      </p:sp>
      <p:pic>
        <p:nvPicPr>
          <p:cNvPr id="76" name="Shape 76"/>
          <p:cNvPicPr preferRelativeResize="0"/>
          <p:nvPr/>
        </p:nvPicPr>
        <p:blipFill rotWithShape="1">
          <a:blip r:embed="rId2">
            <a:alphaModFix/>
          </a:blip>
          <a:srcRect/>
          <a:stretch/>
        </p:blipFill>
        <p:spPr>
          <a:xfrm>
            <a:off x="8177260" y="4492842"/>
            <a:ext cx="884100" cy="382500"/>
          </a:xfrm>
          <a:prstGeom prst="rect">
            <a:avLst/>
          </a:prstGeom>
          <a:noFill/>
          <a:ln>
            <a:noFill/>
          </a:ln>
        </p:spPr>
      </p:pic>
      <p:sp>
        <p:nvSpPr>
          <p:cNvPr id="77" name="Shape 77"/>
          <p:cNvSpPr txBox="1">
            <a:spLocks noGrp="1"/>
          </p:cNvSpPr>
          <p:nvPr>
            <p:ph type="title"/>
          </p:nvPr>
        </p:nvSpPr>
        <p:spPr>
          <a:xfrm>
            <a:off x="659985" y="346329"/>
            <a:ext cx="7834200"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59985" y="364377"/>
            <a:ext cx="7834088"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6166B"/>
              </a:buClr>
              <a:buFont typeface="Arial"/>
              <a:buNone/>
              <a:defRPr sz="22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665477" y="1266973"/>
            <a:ext cx="7828596" cy="3389693"/>
          </a:xfrm>
          <a:prstGeom prst="rect">
            <a:avLst/>
          </a:prstGeom>
          <a:noFill/>
          <a:ln>
            <a:noFill/>
          </a:ln>
        </p:spPr>
        <p:txBody>
          <a:bodyPr lIns="91425" tIns="91425" rIns="91425" bIns="91425" anchor="t" anchorCtr="0"/>
          <a:lstStyle>
            <a:lvl1pPr marL="342900" marR="0" lvl="0" indent="-1143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82550" algn="l" rtl="0">
              <a:lnSpc>
                <a:spcPct val="100000"/>
              </a:lnSpc>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50800" algn="l" rtl="0">
              <a:lnSpc>
                <a:spcPct val="100000"/>
              </a:lnSpc>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76200" algn="l" rtl="0">
              <a:lnSpc>
                <a:spcPct val="100000"/>
              </a:lnSpc>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01600" algn="l" rtl="0">
              <a:lnSpc>
                <a:spcPct val="100000"/>
              </a:lnSpc>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p:nvPr/>
        </p:nvSpPr>
        <p:spPr>
          <a:xfrm>
            <a:off x="553039" y="4894862"/>
            <a:ext cx="3417382" cy="3231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166B"/>
              </a:buClr>
              <a:buSzPct val="25000"/>
              <a:buFont typeface="Arial"/>
              <a:buNone/>
            </a:pPr>
            <a:r>
              <a:rPr lang="en-US" sz="700" b="0" i="0" u="none" strike="noStrike" cap="none">
                <a:solidFill>
                  <a:srgbClr val="46166B"/>
                </a:solidFill>
                <a:latin typeface="Arial"/>
                <a:ea typeface="Arial"/>
                <a:cs typeface="Arial"/>
                <a:sym typeface="Arial"/>
              </a:rPr>
              <a:t>© 2015 American Medical Association. All rights reserved.</a:t>
            </a:r>
          </a:p>
          <a:p>
            <a:pPr marL="0" marR="0" lvl="0" indent="0" algn="l" rtl="0">
              <a:lnSpc>
                <a:spcPct val="100000"/>
              </a:lnSpc>
              <a:spcBef>
                <a:spcPts val="0"/>
              </a:spcBef>
              <a:spcAft>
                <a:spcPts val="0"/>
              </a:spcAft>
              <a:buClr>
                <a:srgbClr val="000000"/>
              </a:buClr>
              <a:buFont typeface="Arial"/>
              <a:buNone/>
            </a:pPr>
            <a:endParaRPr sz="800" b="0" i="0" u="none" strike="noStrike" cap="none">
              <a:solidFill>
                <a:srgbClr val="46166B"/>
              </a:solidFill>
              <a:latin typeface="Arial"/>
              <a:ea typeface="Arial"/>
              <a:cs typeface="Arial"/>
              <a:sym typeface="Arial"/>
            </a:endParaRPr>
          </a:p>
        </p:txBody>
      </p:sp>
      <p:sp>
        <p:nvSpPr>
          <p:cNvPr id="13" name="Shape 13"/>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46166B"/>
              </a:buClr>
              <a:buSzPct val="25000"/>
              <a:buFont typeface="Arial"/>
              <a:buNone/>
            </a:pPr>
            <a:fld id="{00000000-1234-1234-1234-123412341234}" type="slidenum">
              <a:rPr lang="en-US" sz="900" b="0" i="0" u="none" strike="noStrike" cap="none">
                <a:solidFill>
                  <a:srgbClr val="46166B"/>
                </a:solidFill>
                <a:latin typeface="Arial"/>
                <a:ea typeface="Arial"/>
                <a:cs typeface="Arial"/>
                <a:sym typeface="Arial"/>
              </a:rPr>
              <a:t>‹#›</a:t>
            </a:fld>
            <a:endParaRPr lang="en-US" sz="900" b="0" i="0" u="none" strike="noStrike" cap="none">
              <a:solidFill>
                <a:srgbClr val="46166B"/>
              </a:solidFill>
              <a:latin typeface="Arial"/>
              <a:ea typeface="Arial"/>
              <a:cs typeface="Arial"/>
              <a:sym typeface="Arial"/>
            </a:endParaRPr>
          </a:p>
        </p:txBody>
      </p:sp>
      <p:sp>
        <p:nvSpPr>
          <p:cNvPr id="14" name="Shape 14"/>
          <p:cNvSpPr/>
          <p:nvPr/>
        </p:nvSpPr>
        <p:spPr>
          <a:xfrm>
            <a:off x="0" y="0"/>
            <a:ext cx="9144000" cy="439152"/>
          </a:xfrm>
          <a:prstGeom prst="rect">
            <a:avLst/>
          </a:prstGeom>
          <a:solidFill>
            <a:srgbClr val="33B1E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15" name="Shape 15"/>
          <p:cNvPicPr preferRelativeResize="0"/>
          <p:nvPr/>
        </p:nvPicPr>
        <p:blipFill rotWithShape="1">
          <a:blip r:embed="rId6">
            <a:alphaModFix/>
          </a:blip>
          <a:srcRect l="1" t="41238" r="-15644" b="32209"/>
          <a:stretch/>
        </p:blipFill>
        <p:spPr>
          <a:xfrm>
            <a:off x="2039356" y="-987566"/>
            <a:ext cx="6321777" cy="1369862"/>
          </a:xfrm>
          <a:prstGeom prst="triangle">
            <a:avLst>
              <a:gd name="adj" fmla="val 50000"/>
            </a:avLst>
          </a:prstGeom>
          <a:noFill/>
          <a:ln>
            <a:noFill/>
          </a:ln>
        </p:spPr>
      </p:pic>
      <p:pic>
        <p:nvPicPr>
          <p:cNvPr id="16" name="Shape 16"/>
          <p:cNvPicPr preferRelativeResize="0"/>
          <p:nvPr/>
        </p:nvPicPr>
        <p:blipFill rotWithShape="1">
          <a:blip r:embed="rId7">
            <a:alphaModFix/>
          </a:blip>
          <a:srcRect/>
          <a:stretch/>
        </p:blipFill>
        <p:spPr>
          <a:xfrm>
            <a:off x="287147" y="56540"/>
            <a:ext cx="1613839" cy="334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9985" y="364377"/>
            <a:ext cx="7834200"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0" name="Shape 40"/>
          <p:cNvSpPr txBox="1">
            <a:spLocks noGrp="1"/>
          </p:cNvSpPr>
          <p:nvPr>
            <p:ph type="body" idx="1"/>
          </p:nvPr>
        </p:nvSpPr>
        <p:spPr>
          <a:xfrm>
            <a:off x="665477" y="1266973"/>
            <a:ext cx="7828500" cy="3389700"/>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p:nvPr/>
        </p:nvSpPr>
        <p:spPr>
          <a:xfrm>
            <a:off x="553039" y="4894862"/>
            <a:ext cx="3417300" cy="32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166B"/>
              </a:buClr>
              <a:buSzPct val="25000"/>
              <a:buFont typeface="Arial"/>
              <a:buNone/>
            </a:pPr>
            <a:r>
              <a:rPr lang="en-US" sz="700" b="0" i="0" u="none" strike="noStrike" cap="none">
                <a:solidFill>
                  <a:srgbClr val="46166B"/>
                </a:solidFill>
                <a:latin typeface="Arial"/>
                <a:ea typeface="Arial"/>
                <a:cs typeface="Arial"/>
                <a:sym typeface="Arial"/>
              </a:rPr>
              <a:t>© 2015 American Medical Association. All rights reserved.</a:t>
            </a:r>
          </a:p>
          <a:p>
            <a:pPr marL="0" marR="0" lvl="0" indent="0" algn="l" rtl="0">
              <a:spcBef>
                <a:spcPts val="0"/>
              </a:spcBef>
              <a:buNone/>
            </a:pPr>
            <a:endParaRPr sz="800">
              <a:solidFill>
                <a:srgbClr val="46166B"/>
              </a:solidFill>
              <a:latin typeface="Arial"/>
              <a:ea typeface="Arial"/>
              <a:cs typeface="Arial"/>
              <a:sym typeface="Arial"/>
            </a:endParaRPr>
          </a:p>
        </p:txBody>
      </p:sp>
      <p:sp>
        <p:nvSpPr>
          <p:cNvPr id="42" name="Shape 42"/>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b="0" u="none">
                <a:solidFill>
                  <a:srgbClr val="46166B"/>
                </a:solidFill>
                <a:latin typeface="Arial"/>
                <a:ea typeface="Arial"/>
                <a:cs typeface="Arial"/>
                <a:sym typeface="Arial"/>
              </a:rPr>
              <a:t>‹#›</a:t>
            </a:fld>
            <a:endParaRPr lang="en-US" sz="900" b="0" u="none">
              <a:solidFill>
                <a:srgbClr val="46166B"/>
              </a:solidFill>
              <a:latin typeface="Arial"/>
              <a:ea typeface="Arial"/>
              <a:cs typeface="Arial"/>
              <a:sym typeface="Arial"/>
            </a:endParaRPr>
          </a:p>
        </p:txBody>
      </p:sp>
      <p:sp>
        <p:nvSpPr>
          <p:cNvPr id="43" name="Shape 43"/>
          <p:cNvSpPr/>
          <p:nvPr/>
        </p:nvSpPr>
        <p:spPr>
          <a:xfrm>
            <a:off x="0" y="0"/>
            <a:ext cx="9144000" cy="439200"/>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44" name="Shape 44"/>
          <p:cNvPicPr preferRelativeResize="0"/>
          <p:nvPr/>
        </p:nvPicPr>
        <p:blipFill rotWithShape="1">
          <a:blip r:embed="rId8">
            <a:alphaModFix/>
          </a:blip>
          <a:srcRect t="41239" r="-15647" b="32209"/>
          <a:stretch/>
        </p:blipFill>
        <p:spPr>
          <a:xfrm>
            <a:off x="2039356" y="-987566"/>
            <a:ext cx="6321900" cy="1369800"/>
          </a:xfrm>
          <a:prstGeom prst="triangle">
            <a:avLst>
              <a:gd name="adj" fmla="val 50000"/>
            </a:avLst>
          </a:prstGeom>
          <a:noFill/>
          <a:ln>
            <a:noFill/>
          </a:ln>
        </p:spPr>
      </p:pic>
      <p:pic>
        <p:nvPicPr>
          <p:cNvPr id="45" name="Shape 45"/>
          <p:cNvPicPr preferRelativeResize="0"/>
          <p:nvPr/>
        </p:nvPicPr>
        <p:blipFill rotWithShape="1">
          <a:blip r:embed="rId9">
            <a:alphaModFix/>
          </a:blip>
          <a:srcRect/>
          <a:stretch/>
        </p:blipFill>
        <p:spPr>
          <a:xfrm>
            <a:off x="287149" y="56540"/>
            <a:ext cx="1613700" cy="334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stepsforward.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9" name="Shape 49"/>
          <p:cNvPicPr preferRelativeResize="0"/>
          <p:nvPr/>
        </p:nvPicPr>
        <p:blipFill rotWithShape="1">
          <a:blip r:embed="rId3">
            <a:alphaModFix/>
          </a:blip>
          <a:srcRect/>
          <a:stretch/>
        </p:blipFill>
        <p:spPr>
          <a:xfrm>
            <a:off x="6071937" y="1200150"/>
            <a:ext cx="1395600" cy="1388587"/>
          </a:xfrm>
          <a:prstGeom prst="rect">
            <a:avLst/>
          </a:prstGeom>
          <a:noFill/>
          <a:ln>
            <a:noFill/>
          </a:ln>
        </p:spPr>
      </p:pic>
      <p:pic>
        <p:nvPicPr>
          <p:cNvPr id="50" name="Shape 50"/>
          <p:cNvPicPr preferRelativeResize="0"/>
          <p:nvPr/>
        </p:nvPicPr>
        <p:blipFill rotWithShape="1">
          <a:blip r:embed="rId4">
            <a:alphaModFix/>
          </a:blip>
          <a:srcRect/>
          <a:stretch/>
        </p:blipFill>
        <p:spPr>
          <a:xfrm>
            <a:off x="7467600" y="1200150"/>
            <a:ext cx="1286100" cy="1388587"/>
          </a:xfrm>
          <a:prstGeom prst="rect">
            <a:avLst/>
          </a:prstGeom>
          <a:noFill/>
          <a:ln>
            <a:noFill/>
          </a:ln>
        </p:spPr>
      </p:pic>
      <p:pic>
        <p:nvPicPr>
          <p:cNvPr id="51" name="Shape 51"/>
          <p:cNvPicPr preferRelativeResize="0"/>
          <p:nvPr/>
        </p:nvPicPr>
        <p:blipFill rotWithShape="1">
          <a:blip r:embed="rId5">
            <a:alphaModFix/>
          </a:blip>
          <a:srcRect/>
          <a:stretch/>
        </p:blipFill>
        <p:spPr>
          <a:xfrm>
            <a:off x="6769768" y="2190750"/>
            <a:ext cx="1395600" cy="1443108"/>
          </a:xfrm>
          <a:prstGeom prst="rect">
            <a:avLst/>
          </a:prstGeom>
          <a:noFill/>
          <a:ln>
            <a:noFill/>
          </a:ln>
        </p:spPr>
      </p:pic>
      <p:pic>
        <p:nvPicPr>
          <p:cNvPr id="52" name="Shape 52"/>
          <p:cNvPicPr preferRelativeResize="0"/>
          <p:nvPr/>
        </p:nvPicPr>
        <p:blipFill rotWithShape="1">
          <a:blip r:embed="rId6">
            <a:alphaModFix/>
          </a:blip>
          <a:srcRect/>
          <a:stretch/>
        </p:blipFill>
        <p:spPr>
          <a:xfrm>
            <a:off x="8880" y="4594442"/>
            <a:ext cx="2761799" cy="558000"/>
          </a:xfrm>
          <a:prstGeom prst="rect">
            <a:avLst/>
          </a:prstGeom>
          <a:solidFill>
            <a:schemeClr val="lt1"/>
          </a:solidFill>
          <a:ln>
            <a:noFill/>
          </a:ln>
        </p:spPr>
      </p:pic>
      <p:sp>
        <p:nvSpPr>
          <p:cNvPr id="9" name="Shape 88"/>
          <p:cNvSpPr txBox="1">
            <a:spLocks noGrp="1"/>
          </p:cNvSpPr>
          <p:nvPr>
            <p:ph type="title"/>
          </p:nvPr>
        </p:nvSpPr>
        <p:spPr>
          <a:xfrm>
            <a:off x="609600" y="1060700"/>
            <a:ext cx="5163299" cy="200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dirty="0"/>
              <a:t>Preventing physician burnout</a:t>
            </a:r>
          </a:p>
        </p:txBody>
      </p:sp>
      <p:sp>
        <p:nvSpPr>
          <p:cNvPr id="10" name="Shape 93"/>
          <p:cNvSpPr txBox="1"/>
          <p:nvPr/>
        </p:nvSpPr>
        <p:spPr>
          <a:xfrm>
            <a:off x="719322" y="2903808"/>
            <a:ext cx="5163299" cy="558000"/>
          </a:xfrm>
          <a:prstGeom prst="rect">
            <a:avLst/>
          </a:prstGeom>
          <a:noFill/>
          <a:ln>
            <a:noFill/>
          </a:ln>
        </p:spPr>
        <p:txBody>
          <a:bodyPr lIns="91425" tIns="91425" rIns="91425" bIns="91425" anchor="t" anchorCtr="0">
            <a:noAutofit/>
          </a:bodyPr>
          <a:lstStyle/>
          <a:p>
            <a:pPr lvl="0" algn="ctr">
              <a:spcBef>
                <a:spcPts val="0"/>
              </a:spcBef>
              <a:buNone/>
            </a:pPr>
            <a:r>
              <a:rPr lang="en-US" i="1">
                <a:solidFill>
                  <a:schemeClr val="lt1"/>
                </a:solidFill>
              </a:rPr>
              <a:t>Improve satisfaction, quality outcomes and provider recruitment and retention</a:t>
            </a:r>
          </a:p>
        </p:txBody>
      </p:sp>
    </p:spTree>
    <p:extLst>
      <p:ext uri="{BB962C8B-B14F-4D97-AF65-F5344CB8AC3E}">
        <p14:creationId xmlns:p14="http://schemas.microsoft.com/office/powerpoint/2010/main" val="466925695"/>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12" y="0"/>
            <a:ext cx="9144000" cy="2849999"/>
          </a:xfrm>
          <a:prstGeom prst="rect">
            <a:avLst/>
          </a:prstGeom>
          <a:solidFill>
            <a:srgbClr val="E3E3E3"/>
          </a:solidFill>
          <a:ln>
            <a:noFill/>
          </a:ln>
        </p:spPr>
        <p:txBody>
          <a:bodyPr lIns="91425" tIns="45700" rIns="91425" bIns="45700" anchor="ctr" anchorCtr="0">
            <a:noAutofit/>
          </a:bodyPr>
          <a:lstStyle/>
          <a:p>
            <a:pPr marL="0" marR="0" lvl="0" indent="0" algn="ctr" rtl="0">
              <a:spcBef>
                <a:spcPts val="0"/>
              </a:spcBef>
              <a:buNone/>
            </a:pPr>
            <a:endParaRPr sz="1800">
              <a:solidFill>
                <a:srgbClr val="E3E3E3"/>
              </a:solidFill>
              <a:latin typeface="Arial"/>
              <a:ea typeface="Arial"/>
              <a:cs typeface="Arial"/>
              <a:sym typeface="Arial"/>
            </a:endParaRPr>
          </a:p>
        </p:txBody>
      </p:sp>
      <p:sp>
        <p:nvSpPr>
          <p:cNvPr id="99" name="Shape 99"/>
          <p:cNvSpPr txBox="1"/>
          <p:nvPr/>
        </p:nvSpPr>
        <p:spPr>
          <a:xfrm>
            <a:off x="568225" y="888600"/>
            <a:ext cx="8007599" cy="1072800"/>
          </a:xfrm>
          <a:prstGeom prst="rect">
            <a:avLst/>
          </a:prstGeom>
          <a:noFill/>
          <a:ln>
            <a:noFill/>
          </a:ln>
        </p:spPr>
        <p:txBody>
          <a:bodyPr lIns="91425" tIns="45700" rIns="91425" bIns="45700" anchor="t" anchorCtr="0">
            <a:noAutofit/>
          </a:bodyPr>
          <a:lstStyle/>
          <a:p>
            <a:pPr marL="0" marR="0" lvl="1" indent="0" algn="ctr" rtl="0">
              <a:lnSpc>
                <a:spcPct val="85000"/>
              </a:lnSpc>
              <a:spcBef>
                <a:spcPts val="0"/>
              </a:spcBef>
              <a:buSzPct val="25000"/>
              <a:buNone/>
            </a:pPr>
            <a:r>
              <a:rPr lang="en-US" sz="2700">
                <a:solidFill>
                  <a:schemeClr val="dk1"/>
                </a:solidFill>
              </a:rPr>
              <a:t>Burnout makes it nearly impossible for individuals to provide compassionate care for their patients.</a:t>
            </a:r>
          </a:p>
        </p:txBody>
      </p:sp>
      <p:sp>
        <p:nvSpPr>
          <p:cNvPr id="100" name="Shape 100"/>
          <p:cNvSpPr txBox="1"/>
          <p:nvPr/>
        </p:nvSpPr>
        <p:spPr>
          <a:xfrm>
            <a:off x="8068969" y="1072460"/>
            <a:ext cx="526200" cy="132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a:solidFill>
                  <a:srgbClr val="009DDC"/>
                </a:solidFill>
                <a:latin typeface="Ek Mukta"/>
                <a:ea typeface="Ek Mukta"/>
                <a:cs typeface="Ek Mukta"/>
                <a:sym typeface="Ek Mukta"/>
              </a:rPr>
              <a:t>”</a:t>
            </a:r>
          </a:p>
        </p:txBody>
      </p:sp>
      <p:sp>
        <p:nvSpPr>
          <p:cNvPr id="101" name="Shape 101"/>
          <p:cNvSpPr txBox="1"/>
          <p:nvPr/>
        </p:nvSpPr>
        <p:spPr>
          <a:xfrm>
            <a:off x="286322" y="632574"/>
            <a:ext cx="526200" cy="132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a:solidFill>
                  <a:srgbClr val="009DDC"/>
                </a:solidFill>
                <a:latin typeface="Ek Mukta"/>
                <a:ea typeface="Ek Mukta"/>
                <a:cs typeface="Ek Mukta"/>
                <a:sym typeface="Ek Mukta"/>
              </a:rPr>
              <a:t>“</a:t>
            </a:r>
          </a:p>
        </p:txBody>
      </p:sp>
      <p:sp>
        <p:nvSpPr>
          <p:cNvPr id="102" name="Shape 102"/>
          <p:cNvSpPr txBox="1"/>
          <p:nvPr/>
        </p:nvSpPr>
        <p:spPr>
          <a:xfrm>
            <a:off x="273450" y="2903800"/>
            <a:ext cx="8597100" cy="884400"/>
          </a:xfrm>
          <a:prstGeom prst="rect">
            <a:avLst/>
          </a:prstGeom>
          <a:noFill/>
          <a:ln>
            <a:noFill/>
          </a:ln>
        </p:spPr>
        <p:txBody>
          <a:bodyPr lIns="91425" tIns="45700" rIns="91425" bIns="45700" anchor="t" anchorCtr="0">
            <a:noAutofit/>
          </a:bodyPr>
          <a:lstStyle/>
          <a:p>
            <a:pPr marL="0" marR="0" lvl="1" indent="0" algn="ctr" rtl="0">
              <a:spcBef>
                <a:spcPts val="0"/>
              </a:spcBef>
              <a:buSzPct val="25000"/>
              <a:buNone/>
            </a:pPr>
            <a:r>
              <a:rPr lang="en-US" sz="1800" b="1">
                <a:solidFill>
                  <a:srgbClr val="009DDC"/>
                </a:solidFill>
                <a:latin typeface="Roboto Slab"/>
                <a:ea typeface="Roboto Slab"/>
                <a:cs typeface="Roboto Slab"/>
                <a:sym typeface="Roboto Slab"/>
              </a:rPr>
              <a:t>Steven Lockman, MD</a:t>
            </a:r>
          </a:p>
          <a:p>
            <a:pPr marL="0" marR="0" lvl="1" indent="0" algn="ctr" rtl="0">
              <a:spcBef>
                <a:spcPts val="0"/>
              </a:spcBef>
              <a:buSzPct val="25000"/>
              <a:buNone/>
            </a:pPr>
            <a:r>
              <a:rPr lang="en-US" sz="1800" b="1">
                <a:solidFill>
                  <a:srgbClr val="009DDC"/>
                </a:solidFill>
                <a:latin typeface="Roboto Slab"/>
                <a:ea typeface="Roboto Slab"/>
                <a:cs typeface="Roboto Slab"/>
                <a:sym typeface="Roboto Slab"/>
              </a:rPr>
              <a:t>Senior Medical Director, Neurosciences, Orthopedics and Rehabilitation Service Line</a:t>
            </a:r>
          </a:p>
          <a:p>
            <a:pPr marL="0" marR="0" lvl="1" indent="0" algn="ctr" rtl="0">
              <a:spcBef>
                <a:spcPts val="0"/>
              </a:spcBef>
              <a:buSzPct val="25000"/>
              <a:buNone/>
            </a:pPr>
            <a:r>
              <a:rPr lang="en-US" sz="1800" b="1">
                <a:solidFill>
                  <a:srgbClr val="009DDC"/>
                </a:solidFill>
                <a:latin typeface="Roboto Slab"/>
                <a:ea typeface="Roboto Slab"/>
                <a:cs typeface="Roboto Slab"/>
                <a:sym typeface="Roboto Slab"/>
              </a:rPr>
              <a:t>Minneapolis, MN</a:t>
            </a:r>
          </a:p>
        </p:txBody>
      </p:sp>
      <p:sp>
        <p:nvSpPr>
          <p:cNvPr id="103" name="Shape 103"/>
          <p:cNvSpPr/>
          <p:nvPr/>
        </p:nvSpPr>
        <p:spPr>
          <a:xfrm rot="10800000">
            <a:off x="4394410" y="2842458"/>
            <a:ext cx="339299" cy="102600"/>
          </a:xfrm>
          <a:prstGeom prst="triangle">
            <a:avLst>
              <a:gd name="adj" fmla="val 51581"/>
            </a:avLst>
          </a:prstGeom>
          <a:solidFill>
            <a:srgbClr val="E3E3E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104" name="Shape 104"/>
          <p:cNvPicPr preferRelativeResize="0"/>
          <p:nvPr/>
        </p:nvPicPr>
        <p:blipFill>
          <a:blip r:embed="rId3">
            <a:alphaModFix/>
          </a:blip>
          <a:stretch>
            <a:fillRect/>
          </a:stretch>
        </p:blipFill>
        <p:spPr>
          <a:xfrm>
            <a:off x="4084550" y="4057800"/>
            <a:ext cx="974899" cy="994199"/>
          </a:xfrm>
          <a:prstGeom prst="rect">
            <a:avLst/>
          </a:prstGeom>
          <a:noFill/>
          <a:ln>
            <a:noFill/>
          </a:ln>
        </p:spPr>
      </p:pic>
      <p:sp>
        <p:nvSpPr>
          <p:cNvPr id="9" name="Shape 126"/>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2</a:t>
            </a:fld>
            <a:endParaRPr lang="en-US" sz="900">
              <a:solidFill>
                <a:srgbClr val="46166B"/>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96700" y="1695600"/>
            <a:ext cx="3213600" cy="2303400"/>
          </a:xfrm>
          <a:prstGeom prst="rect">
            <a:avLst/>
          </a:prstGeom>
          <a:ln w="38100" cap="flat" cmpd="sng">
            <a:solidFill>
              <a:srgbClr val="009DDC"/>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buClr>
                <a:schemeClr val="accent1"/>
              </a:buClr>
            </a:pPr>
            <a:r>
              <a:rPr lang="en-US">
                <a:solidFill>
                  <a:srgbClr val="009DDC"/>
                </a:solidFill>
              </a:rPr>
              <a:t>Reducing</a:t>
            </a:r>
            <a:r>
              <a:rPr lang="en-US">
                <a:solidFill>
                  <a:schemeClr val="accent1"/>
                </a:solidFill>
              </a:rPr>
              <a:t> sources of stress</a:t>
            </a:r>
          </a:p>
          <a:p>
            <a:pPr marL="457200" lvl="0" indent="-228600" rtl="0">
              <a:spcBef>
                <a:spcPts val="0"/>
              </a:spcBef>
              <a:buClr>
                <a:schemeClr val="accent1"/>
              </a:buClr>
            </a:pPr>
            <a:r>
              <a:rPr lang="en-US">
                <a:solidFill>
                  <a:srgbClr val="009DDC"/>
                </a:solidFill>
              </a:rPr>
              <a:t>Intervening</a:t>
            </a:r>
            <a:r>
              <a:rPr lang="en-US">
                <a:solidFill>
                  <a:schemeClr val="accent1"/>
                </a:solidFill>
              </a:rPr>
              <a:t> with programs and policies that support professional well-being</a:t>
            </a:r>
          </a:p>
          <a:p>
            <a:pPr marL="457200" lvl="0" indent="-228600">
              <a:spcBef>
                <a:spcPts val="0"/>
              </a:spcBef>
              <a:buClr>
                <a:schemeClr val="accent1"/>
              </a:buClr>
            </a:pPr>
            <a:r>
              <a:rPr lang="en-US">
                <a:solidFill>
                  <a:srgbClr val="009DDC"/>
                </a:solidFill>
              </a:rPr>
              <a:t>Preventing</a:t>
            </a:r>
            <a:r>
              <a:rPr lang="en-US">
                <a:solidFill>
                  <a:schemeClr val="accent1"/>
                </a:solidFill>
              </a:rPr>
              <a:t> burnout</a:t>
            </a:r>
          </a:p>
        </p:txBody>
      </p:sp>
      <p:sp>
        <p:nvSpPr>
          <p:cNvPr id="112" name="Shape 112"/>
          <p:cNvSpPr txBox="1">
            <a:spLocks noGrp="1"/>
          </p:cNvSpPr>
          <p:nvPr>
            <p:ph type="title"/>
          </p:nvPr>
        </p:nvSpPr>
        <p:spPr>
          <a:xfrm>
            <a:off x="659985" y="346329"/>
            <a:ext cx="7834200" cy="857400"/>
          </a:xfrm>
          <a:prstGeom prst="rect">
            <a:avLst/>
          </a:prstGeom>
        </p:spPr>
        <p:txBody>
          <a:bodyPr lIns="91425" tIns="91425" rIns="91425" bIns="91425" anchor="ctr" anchorCtr="0">
            <a:noAutofit/>
          </a:bodyPr>
          <a:lstStyle/>
          <a:p>
            <a:pPr lvl="0">
              <a:spcBef>
                <a:spcPts val="0"/>
              </a:spcBef>
              <a:buNone/>
            </a:pPr>
            <a:r>
              <a:rPr lang="en-US"/>
              <a:t>Measure and respond to burnout by: </a:t>
            </a:r>
          </a:p>
        </p:txBody>
      </p:sp>
      <p:pic>
        <p:nvPicPr>
          <p:cNvPr id="113" name="Shape 113"/>
          <p:cNvPicPr preferRelativeResize="0"/>
          <p:nvPr/>
        </p:nvPicPr>
        <p:blipFill>
          <a:blip r:embed="rId3">
            <a:alphaModFix/>
          </a:blip>
          <a:stretch>
            <a:fillRect/>
          </a:stretch>
        </p:blipFill>
        <p:spPr>
          <a:xfrm>
            <a:off x="4537000" y="1106362"/>
            <a:ext cx="3481874" cy="3481874"/>
          </a:xfrm>
          <a:prstGeom prst="rect">
            <a:avLst/>
          </a:prstGeom>
          <a:noFill/>
          <a:ln w="38100" cap="flat" cmpd="sng">
            <a:solidFill>
              <a:srgbClr val="F1C232"/>
            </a:solidFill>
            <a:prstDash val="solid"/>
            <a:round/>
            <a:headEnd type="none" w="med" len="med"/>
            <a:tailEnd type="none" w="med" len="med"/>
          </a:ln>
        </p:spPr>
      </p:pic>
      <p:sp>
        <p:nvSpPr>
          <p:cNvPr id="5" name="Shape 126"/>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3</a:t>
            </a:fld>
            <a:endParaRPr lang="en-US" sz="900">
              <a:solidFill>
                <a:srgbClr val="46166B"/>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1506162" y="1045049"/>
            <a:ext cx="6131676" cy="3767225"/>
          </a:xfrm>
          <a:prstGeom prst="rect">
            <a:avLst/>
          </a:prstGeom>
          <a:noFill/>
          <a:ln>
            <a:noFill/>
          </a:ln>
        </p:spPr>
      </p:pic>
      <p:sp>
        <p:nvSpPr>
          <p:cNvPr id="121" name="Shape 121"/>
          <p:cNvSpPr txBox="1">
            <a:spLocks noGrp="1"/>
          </p:cNvSpPr>
          <p:nvPr>
            <p:ph type="title"/>
          </p:nvPr>
        </p:nvSpPr>
        <p:spPr>
          <a:xfrm>
            <a:off x="659985" y="346329"/>
            <a:ext cx="7834200" cy="857400"/>
          </a:xfrm>
          <a:prstGeom prst="rect">
            <a:avLst/>
          </a:prstGeom>
        </p:spPr>
        <p:txBody>
          <a:bodyPr lIns="91425" tIns="91425" rIns="91425" bIns="91425" anchor="ctr" anchorCtr="0">
            <a:noAutofit/>
          </a:bodyPr>
          <a:lstStyle/>
          <a:p>
            <a:pPr lvl="0" rtl="0">
              <a:spcBef>
                <a:spcPts val="0"/>
              </a:spcBef>
              <a:buNone/>
            </a:pPr>
            <a:r>
              <a:rPr lang="en-US"/>
              <a:t>Take the Mini Z burnout survey: </a:t>
            </a:r>
          </a:p>
        </p:txBody>
      </p:sp>
      <p:sp>
        <p:nvSpPr>
          <p:cNvPr id="4" name="Shape 126"/>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4</a:t>
            </a:fld>
            <a:endParaRPr lang="en-US" sz="900">
              <a:solidFill>
                <a:srgbClr val="46166B"/>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5</a:t>
            </a:fld>
            <a:endParaRPr lang="en-US" sz="900">
              <a:solidFill>
                <a:srgbClr val="46166B"/>
              </a:solidFill>
              <a:latin typeface="Arial"/>
              <a:ea typeface="Arial"/>
              <a:cs typeface="Arial"/>
              <a:sym typeface="Arial"/>
            </a:endParaRPr>
          </a:p>
        </p:txBody>
      </p:sp>
      <p:sp>
        <p:nvSpPr>
          <p:cNvPr id="127" name="Shape 127"/>
          <p:cNvSpPr txBox="1">
            <a:spLocks noGrp="1"/>
          </p:cNvSpPr>
          <p:nvPr>
            <p:ph type="title"/>
          </p:nvPr>
        </p:nvSpPr>
        <p:spPr>
          <a:xfrm>
            <a:off x="488272" y="394669"/>
            <a:ext cx="8318400"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009DDC"/>
              </a:buClr>
              <a:buSzPct val="25000"/>
              <a:buFont typeface="Arial"/>
              <a:buNone/>
            </a:pPr>
            <a:r>
              <a:rPr lang="en-US" sz="2800" b="1">
                <a:solidFill>
                  <a:srgbClr val="009DDC"/>
                </a:solidFill>
              </a:rPr>
              <a:t>Seven</a:t>
            </a:r>
            <a:r>
              <a:rPr lang="en-US" sz="2800" b="0" i="0" u="none" strike="noStrike" cap="none">
                <a:solidFill>
                  <a:srgbClr val="009DDC"/>
                </a:solidFill>
                <a:latin typeface="Arial"/>
                <a:ea typeface="Arial"/>
                <a:cs typeface="Arial"/>
                <a:sym typeface="Arial"/>
              </a:rPr>
              <a:t> </a:t>
            </a:r>
            <a:r>
              <a:rPr lang="en-US" sz="2800" b="0" i="0" u="none" strike="noStrike" cap="none">
                <a:solidFill>
                  <a:srgbClr val="46166B"/>
                </a:solidFill>
                <a:latin typeface="Arial"/>
                <a:ea typeface="Arial"/>
                <a:cs typeface="Arial"/>
                <a:sym typeface="Arial"/>
              </a:rPr>
              <a:t>steps to </a:t>
            </a:r>
            <a:r>
              <a:rPr lang="en-US" sz="2800"/>
              <a:t>prevent burnout</a:t>
            </a:r>
            <a:r>
              <a:rPr lang="en-US" sz="2800" b="0" i="0" u="none" strike="noStrike" cap="none">
                <a:solidFill>
                  <a:srgbClr val="46166B"/>
                </a:solidFill>
                <a:latin typeface="Arial"/>
                <a:ea typeface="Arial"/>
                <a:cs typeface="Arial"/>
                <a:sym typeface="Arial"/>
              </a:rPr>
              <a:t> in </a:t>
            </a:r>
            <a:r>
              <a:rPr lang="en-US" sz="2800" b="0" i="1" u="none" strike="noStrike" cap="none">
                <a:solidFill>
                  <a:srgbClr val="46166B"/>
                </a:solidFill>
                <a:latin typeface="Arial"/>
                <a:ea typeface="Arial"/>
                <a:cs typeface="Arial"/>
                <a:sym typeface="Arial"/>
              </a:rPr>
              <a:t>your</a:t>
            </a:r>
            <a:r>
              <a:rPr lang="en-US" sz="2800" b="0" i="0" u="none" strike="noStrike" cap="none">
                <a:solidFill>
                  <a:srgbClr val="46166B"/>
                </a:solidFill>
                <a:latin typeface="Arial"/>
                <a:ea typeface="Arial"/>
                <a:cs typeface="Arial"/>
                <a:sym typeface="Arial"/>
              </a:rPr>
              <a:t> practice </a:t>
            </a:r>
          </a:p>
        </p:txBody>
      </p:sp>
      <p:sp>
        <p:nvSpPr>
          <p:cNvPr id="128" name="Shape 128"/>
          <p:cNvSpPr/>
          <p:nvPr/>
        </p:nvSpPr>
        <p:spPr>
          <a:xfrm>
            <a:off x="762000" y="1114032"/>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29" name="Shape 129"/>
          <p:cNvSpPr/>
          <p:nvPr/>
        </p:nvSpPr>
        <p:spPr>
          <a:xfrm>
            <a:off x="775854" y="4005282"/>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30" name="Shape 130"/>
          <p:cNvSpPr/>
          <p:nvPr/>
        </p:nvSpPr>
        <p:spPr>
          <a:xfrm>
            <a:off x="775854" y="2064339"/>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31" name="Shape 131"/>
          <p:cNvSpPr/>
          <p:nvPr/>
        </p:nvSpPr>
        <p:spPr>
          <a:xfrm>
            <a:off x="762000" y="3014682"/>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32" name="Shape 132"/>
          <p:cNvSpPr txBox="1"/>
          <p:nvPr/>
        </p:nvSpPr>
        <p:spPr>
          <a:xfrm>
            <a:off x="990600" y="1266432"/>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latin typeface="Arial"/>
                <a:ea typeface="Arial"/>
                <a:cs typeface="Arial"/>
                <a:sym typeface="Arial"/>
              </a:rPr>
              <a:t>1</a:t>
            </a:r>
          </a:p>
        </p:txBody>
      </p:sp>
      <p:sp>
        <p:nvSpPr>
          <p:cNvPr id="133" name="Shape 133"/>
          <p:cNvSpPr txBox="1"/>
          <p:nvPr/>
        </p:nvSpPr>
        <p:spPr>
          <a:xfrm>
            <a:off x="1004454" y="2191050"/>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latin typeface="Arial"/>
                <a:ea typeface="Arial"/>
                <a:cs typeface="Arial"/>
                <a:sym typeface="Arial"/>
              </a:rPr>
              <a:t>2</a:t>
            </a:r>
          </a:p>
        </p:txBody>
      </p:sp>
      <p:sp>
        <p:nvSpPr>
          <p:cNvPr id="134" name="Shape 134"/>
          <p:cNvSpPr txBox="1"/>
          <p:nvPr/>
        </p:nvSpPr>
        <p:spPr>
          <a:xfrm>
            <a:off x="1004454" y="3141393"/>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latin typeface="Arial"/>
                <a:ea typeface="Arial"/>
                <a:cs typeface="Arial"/>
                <a:sym typeface="Arial"/>
              </a:rPr>
              <a:t>3</a:t>
            </a:r>
          </a:p>
        </p:txBody>
      </p:sp>
      <p:sp>
        <p:nvSpPr>
          <p:cNvPr id="135" name="Shape 135"/>
          <p:cNvSpPr txBox="1"/>
          <p:nvPr/>
        </p:nvSpPr>
        <p:spPr>
          <a:xfrm>
            <a:off x="1004454" y="4131994"/>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latin typeface="Arial"/>
                <a:ea typeface="Arial"/>
                <a:cs typeface="Arial"/>
                <a:sym typeface="Arial"/>
              </a:rPr>
              <a:t>4</a:t>
            </a:r>
          </a:p>
        </p:txBody>
      </p:sp>
      <p:sp>
        <p:nvSpPr>
          <p:cNvPr id="136" name="Shape 136"/>
          <p:cNvSpPr txBox="1"/>
          <p:nvPr/>
        </p:nvSpPr>
        <p:spPr>
          <a:xfrm>
            <a:off x="1769075" y="1329126"/>
            <a:ext cx="6279300" cy="39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Establish wellness as a quality indicator for your practice</a:t>
            </a:r>
          </a:p>
        </p:txBody>
      </p:sp>
      <p:sp>
        <p:nvSpPr>
          <p:cNvPr id="137" name="Shape 137"/>
          <p:cNvSpPr txBox="1"/>
          <p:nvPr/>
        </p:nvSpPr>
        <p:spPr>
          <a:xfrm>
            <a:off x="1828800" y="2284550"/>
            <a:ext cx="6321300" cy="39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Start a wellness committee and/or choose a wellness champion</a:t>
            </a:r>
          </a:p>
        </p:txBody>
      </p:sp>
      <p:sp>
        <p:nvSpPr>
          <p:cNvPr id="138" name="Shape 138"/>
          <p:cNvSpPr txBox="1"/>
          <p:nvPr/>
        </p:nvSpPr>
        <p:spPr>
          <a:xfrm>
            <a:off x="1828800" y="3204100"/>
            <a:ext cx="5974800" cy="39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Distribute an annual wellness survey</a:t>
            </a:r>
          </a:p>
        </p:txBody>
      </p:sp>
      <p:sp>
        <p:nvSpPr>
          <p:cNvPr id="139" name="Shape 139"/>
          <p:cNvSpPr txBox="1"/>
          <p:nvPr/>
        </p:nvSpPr>
        <p:spPr>
          <a:xfrm>
            <a:off x="1828800" y="4133674"/>
            <a:ext cx="5715000" cy="581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Meet regularly with leaders and/or staff to discuss data and interventions to promote wellness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6</a:t>
            </a:fld>
            <a:endParaRPr lang="en-US" sz="900">
              <a:solidFill>
                <a:srgbClr val="46166B"/>
              </a:solidFill>
              <a:latin typeface="Arial"/>
              <a:ea typeface="Arial"/>
              <a:cs typeface="Arial"/>
              <a:sym typeface="Arial"/>
            </a:endParaRPr>
          </a:p>
        </p:txBody>
      </p:sp>
      <p:sp>
        <p:nvSpPr>
          <p:cNvPr id="145" name="Shape 145"/>
          <p:cNvSpPr txBox="1">
            <a:spLocks noGrp="1"/>
          </p:cNvSpPr>
          <p:nvPr>
            <p:ph type="title"/>
          </p:nvPr>
        </p:nvSpPr>
        <p:spPr>
          <a:xfrm>
            <a:off x="511047" y="599318"/>
            <a:ext cx="8318400"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009DDC"/>
              </a:buClr>
              <a:buSzPct val="25000"/>
              <a:buFont typeface="Arial"/>
              <a:buNone/>
            </a:pPr>
            <a:r>
              <a:rPr lang="en-US" sz="2800" b="1">
                <a:solidFill>
                  <a:srgbClr val="009DDC"/>
                </a:solidFill>
              </a:rPr>
              <a:t>Seven</a:t>
            </a:r>
            <a:r>
              <a:rPr lang="en-US" sz="2800" b="0" i="0" u="none" strike="noStrike" cap="none">
                <a:solidFill>
                  <a:srgbClr val="009DDC"/>
                </a:solidFill>
                <a:latin typeface="Arial"/>
                <a:ea typeface="Arial"/>
                <a:cs typeface="Arial"/>
                <a:sym typeface="Arial"/>
              </a:rPr>
              <a:t> </a:t>
            </a:r>
            <a:r>
              <a:rPr lang="en-US" sz="2800" b="0" i="0" u="none" strike="noStrike" cap="none">
                <a:solidFill>
                  <a:srgbClr val="46166B"/>
                </a:solidFill>
                <a:latin typeface="Arial"/>
                <a:ea typeface="Arial"/>
                <a:cs typeface="Arial"/>
                <a:sym typeface="Arial"/>
              </a:rPr>
              <a:t>steps </a:t>
            </a:r>
            <a:r>
              <a:rPr lang="en-US" sz="2800"/>
              <a:t>to prevent burnout in </a:t>
            </a:r>
            <a:r>
              <a:rPr lang="en-US" sz="2800" i="1"/>
              <a:t>your</a:t>
            </a:r>
            <a:r>
              <a:rPr lang="en-US" sz="2800"/>
              <a:t> practice</a:t>
            </a:r>
          </a:p>
        </p:txBody>
      </p:sp>
      <p:sp>
        <p:nvSpPr>
          <p:cNvPr id="146" name="Shape 146"/>
          <p:cNvSpPr/>
          <p:nvPr/>
        </p:nvSpPr>
        <p:spPr>
          <a:xfrm>
            <a:off x="775850" y="1511119"/>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47" name="Shape 147"/>
          <p:cNvSpPr/>
          <p:nvPr/>
        </p:nvSpPr>
        <p:spPr>
          <a:xfrm>
            <a:off x="775854" y="2639014"/>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48" name="Shape 148"/>
          <p:cNvSpPr/>
          <p:nvPr/>
        </p:nvSpPr>
        <p:spPr>
          <a:xfrm>
            <a:off x="775850" y="3727807"/>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49" name="Shape 149"/>
          <p:cNvSpPr txBox="1"/>
          <p:nvPr/>
        </p:nvSpPr>
        <p:spPr>
          <a:xfrm>
            <a:off x="1004450" y="1663519"/>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rPr>
              <a:t>5</a:t>
            </a:r>
          </a:p>
        </p:txBody>
      </p:sp>
      <p:sp>
        <p:nvSpPr>
          <p:cNvPr id="150" name="Shape 150"/>
          <p:cNvSpPr txBox="1"/>
          <p:nvPr/>
        </p:nvSpPr>
        <p:spPr>
          <a:xfrm>
            <a:off x="1004454" y="2765725"/>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rPr>
              <a:t>6</a:t>
            </a:r>
          </a:p>
        </p:txBody>
      </p:sp>
      <p:sp>
        <p:nvSpPr>
          <p:cNvPr id="151" name="Shape 151"/>
          <p:cNvSpPr txBox="1"/>
          <p:nvPr/>
        </p:nvSpPr>
        <p:spPr>
          <a:xfrm>
            <a:off x="1018304" y="3854518"/>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rPr>
              <a:t>7</a:t>
            </a:r>
          </a:p>
        </p:txBody>
      </p:sp>
      <p:sp>
        <p:nvSpPr>
          <p:cNvPr id="152" name="Shape 152"/>
          <p:cNvSpPr txBox="1"/>
          <p:nvPr/>
        </p:nvSpPr>
        <p:spPr>
          <a:xfrm>
            <a:off x="1768758" y="1748157"/>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Initiate selected interventions</a:t>
            </a:r>
          </a:p>
        </p:txBody>
      </p:sp>
      <p:sp>
        <p:nvSpPr>
          <p:cNvPr id="153" name="Shape 153"/>
          <p:cNvSpPr txBox="1"/>
          <p:nvPr/>
        </p:nvSpPr>
        <p:spPr>
          <a:xfrm>
            <a:off x="1828800" y="2861478"/>
            <a:ext cx="5974800" cy="39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Repeat the survey within the year to re-evaluate wellness</a:t>
            </a:r>
          </a:p>
        </p:txBody>
      </p:sp>
      <p:sp>
        <p:nvSpPr>
          <p:cNvPr id="154" name="Shape 154"/>
          <p:cNvSpPr txBox="1"/>
          <p:nvPr/>
        </p:nvSpPr>
        <p:spPr>
          <a:xfrm>
            <a:off x="1828800" y="3830699"/>
            <a:ext cx="5974800" cy="632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Seek answers within the data, refine the interventions and continue to make improvements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a:spLocks noGrp="1"/>
          </p:cNvSpPr>
          <p:nvPr>
            <p:ph type="title"/>
          </p:nvPr>
        </p:nvSpPr>
        <p:spPr>
          <a:xfrm>
            <a:off x="659985" y="346329"/>
            <a:ext cx="7834200" cy="857400"/>
          </a:xfrm>
          <a:prstGeom prst="rect">
            <a:avLst/>
          </a:prstGeom>
        </p:spPr>
        <p:txBody>
          <a:bodyPr lIns="91425" tIns="91425" rIns="91425" bIns="91425" anchor="ctr" anchorCtr="0">
            <a:noAutofit/>
          </a:bodyPr>
          <a:lstStyle/>
          <a:p>
            <a:pPr lvl="0" rtl="0">
              <a:spcBef>
                <a:spcPts val="0"/>
              </a:spcBef>
              <a:buNone/>
            </a:pPr>
            <a:r>
              <a:rPr lang="en-US"/>
              <a:t>Examples of interventions to reduce burnout in your practice</a:t>
            </a:r>
          </a:p>
        </p:txBody>
      </p:sp>
      <p:pic>
        <p:nvPicPr>
          <p:cNvPr id="162" name="Shape 162"/>
          <p:cNvPicPr preferRelativeResize="0"/>
          <p:nvPr/>
        </p:nvPicPr>
        <p:blipFill>
          <a:blip r:embed="rId3">
            <a:alphaModFix/>
          </a:blip>
          <a:stretch>
            <a:fillRect/>
          </a:stretch>
        </p:blipFill>
        <p:spPr>
          <a:xfrm>
            <a:off x="1320087" y="954475"/>
            <a:ext cx="6503824" cy="3719999"/>
          </a:xfrm>
          <a:prstGeom prst="rect">
            <a:avLst/>
          </a:prstGeom>
          <a:noFill/>
          <a:ln>
            <a:noFill/>
          </a:ln>
        </p:spPr>
      </p:pic>
      <p:sp>
        <p:nvSpPr>
          <p:cNvPr id="4" name="Shape 126"/>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7</a:t>
            </a:fld>
            <a:endParaRPr lang="en-US" sz="900">
              <a:solidFill>
                <a:srgbClr val="46166B"/>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sldNum" idx="12"/>
          </p:nvPr>
        </p:nvSpPr>
        <p:spPr>
          <a:xfrm>
            <a:off x="6452267"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8</a:t>
            </a:fld>
            <a:endParaRPr lang="en-US" sz="900">
              <a:solidFill>
                <a:srgbClr val="46166B"/>
              </a:solidFill>
              <a:latin typeface="Arial"/>
              <a:ea typeface="Arial"/>
              <a:cs typeface="Arial"/>
              <a:sym typeface="Arial"/>
            </a:endParaRPr>
          </a:p>
        </p:txBody>
      </p:sp>
      <p:pic>
        <p:nvPicPr>
          <p:cNvPr id="168" name="Shape 168"/>
          <p:cNvPicPr preferRelativeResize="0"/>
          <p:nvPr/>
        </p:nvPicPr>
        <p:blipFill rotWithShape="1">
          <a:blip r:embed="rId3">
            <a:alphaModFix/>
          </a:blip>
          <a:srcRect/>
          <a:stretch/>
        </p:blipFill>
        <p:spPr>
          <a:xfrm>
            <a:off x="681856" y="877517"/>
            <a:ext cx="7441500" cy="3806400"/>
          </a:xfrm>
          <a:prstGeom prst="rect">
            <a:avLst/>
          </a:prstGeom>
          <a:noFill/>
          <a:ln>
            <a:noFill/>
          </a:ln>
        </p:spPr>
      </p:pic>
      <p:sp>
        <p:nvSpPr>
          <p:cNvPr id="169" name="Shape 169"/>
          <p:cNvSpPr txBox="1">
            <a:spLocks noGrp="1"/>
          </p:cNvSpPr>
          <p:nvPr>
            <p:ph type="title"/>
          </p:nvPr>
        </p:nvSpPr>
        <p:spPr>
          <a:xfrm>
            <a:off x="439899" y="280398"/>
            <a:ext cx="7834199"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46166B"/>
              </a:buClr>
              <a:buSzPct val="25000"/>
              <a:buFont typeface="Arial"/>
              <a:buNone/>
            </a:pPr>
            <a:r>
              <a:rPr lang="en-US" sz="3200" b="0" i="0" u="none" strike="noStrike" cap="none">
                <a:solidFill>
                  <a:srgbClr val="46166B"/>
                </a:solidFill>
                <a:latin typeface="Arial"/>
                <a:ea typeface="Arial"/>
                <a:cs typeface="Arial"/>
                <a:sym typeface="Arial"/>
              </a:rPr>
              <a:t>How is it working at other practices?</a:t>
            </a:r>
          </a:p>
        </p:txBody>
      </p:sp>
      <p:sp>
        <p:nvSpPr>
          <p:cNvPr id="170" name="Shape 170"/>
          <p:cNvSpPr/>
          <p:nvPr/>
        </p:nvSpPr>
        <p:spPr>
          <a:xfrm>
            <a:off x="4704438" y="1454006"/>
            <a:ext cx="68400" cy="75900"/>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C0000"/>
              </a:solidFill>
            </a:endParaRPr>
          </a:p>
        </p:txBody>
      </p:sp>
      <p:sp>
        <p:nvSpPr>
          <p:cNvPr id="171" name="Shape 171"/>
          <p:cNvSpPr/>
          <p:nvPr/>
        </p:nvSpPr>
        <p:spPr>
          <a:xfrm>
            <a:off x="76200" y="3201050"/>
            <a:ext cx="1008300" cy="728399"/>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Palo Alto, CA</a:t>
            </a:r>
          </a:p>
        </p:txBody>
      </p:sp>
      <p:sp>
        <p:nvSpPr>
          <p:cNvPr id="172" name="Shape 172"/>
          <p:cNvSpPr/>
          <p:nvPr/>
        </p:nvSpPr>
        <p:spPr>
          <a:xfrm>
            <a:off x="1016098" y="2534995"/>
            <a:ext cx="68400" cy="75899"/>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C0000"/>
              </a:solidFill>
            </a:endParaRPr>
          </a:p>
        </p:txBody>
      </p:sp>
      <p:sp>
        <p:nvSpPr>
          <p:cNvPr id="173" name="Shape 173"/>
          <p:cNvSpPr/>
          <p:nvPr/>
        </p:nvSpPr>
        <p:spPr>
          <a:xfrm>
            <a:off x="7563628" y="1891304"/>
            <a:ext cx="68400" cy="75900"/>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C0000"/>
              </a:solidFill>
            </a:endParaRPr>
          </a:p>
        </p:txBody>
      </p:sp>
      <p:sp>
        <p:nvSpPr>
          <p:cNvPr id="174" name="Shape 174"/>
          <p:cNvSpPr/>
          <p:nvPr/>
        </p:nvSpPr>
        <p:spPr>
          <a:xfrm>
            <a:off x="7465400" y="2416525"/>
            <a:ext cx="1008300" cy="728399"/>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Boston, MA</a:t>
            </a:r>
          </a:p>
        </p:txBody>
      </p:sp>
      <p:sp>
        <p:nvSpPr>
          <p:cNvPr id="175" name="Shape 175"/>
          <p:cNvSpPr/>
          <p:nvPr/>
        </p:nvSpPr>
        <p:spPr>
          <a:xfrm>
            <a:off x="4704449" y="4251750"/>
            <a:ext cx="1252800" cy="7284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Minneapolis, MN</a:t>
            </a:r>
          </a:p>
        </p:txBody>
      </p:sp>
      <p:cxnSp>
        <p:nvCxnSpPr>
          <p:cNvPr id="176" name="Shape 176"/>
          <p:cNvCxnSpPr/>
          <p:nvPr/>
        </p:nvCxnSpPr>
        <p:spPr>
          <a:xfrm flipH="1">
            <a:off x="580315" y="2599780"/>
            <a:ext cx="445765" cy="601271"/>
          </a:xfrm>
          <a:prstGeom prst="straightConnector1">
            <a:avLst/>
          </a:prstGeom>
          <a:noFill/>
          <a:ln w="19050" cap="flat" cmpd="sng">
            <a:solidFill>
              <a:srgbClr val="CC0000"/>
            </a:solidFill>
            <a:prstDash val="solid"/>
            <a:round/>
            <a:headEnd type="none" w="lg" len="lg"/>
            <a:tailEnd type="triangle" w="lg" len="lg"/>
          </a:ln>
        </p:spPr>
      </p:cxnSp>
      <p:sp>
        <p:nvSpPr>
          <p:cNvPr id="177" name="Shape 177"/>
          <p:cNvSpPr/>
          <p:nvPr/>
        </p:nvSpPr>
        <p:spPr>
          <a:xfrm>
            <a:off x="1063529" y="2615229"/>
            <a:ext cx="68400" cy="75900"/>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C0000"/>
              </a:solidFill>
            </a:endParaRPr>
          </a:p>
        </p:txBody>
      </p:sp>
      <p:sp>
        <p:nvSpPr>
          <p:cNvPr id="178" name="Shape 178"/>
          <p:cNvSpPr/>
          <p:nvPr/>
        </p:nvSpPr>
        <p:spPr>
          <a:xfrm>
            <a:off x="1822825" y="3700672"/>
            <a:ext cx="1409100" cy="7284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Redwood City, CA</a:t>
            </a:r>
          </a:p>
        </p:txBody>
      </p:sp>
      <p:cxnSp>
        <p:nvCxnSpPr>
          <p:cNvPr id="179" name="Shape 179"/>
          <p:cNvCxnSpPr/>
          <p:nvPr/>
        </p:nvCxnSpPr>
        <p:spPr>
          <a:xfrm>
            <a:off x="1121912" y="2680014"/>
            <a:ext cx="1405463" cy="1020658"/>
          </a:xfrm>
          <a:prstGeom prst="straightConnector1">
            <a:avLst/>
          </a:prstGeom>
          <a:noFill/>
          <a:ln w="19050" cap="flat" cmpd="sng">
            <a:solidFill>
              <a:srgbClr val="CC0000"/>
            </a:solidFill>
            <a:prstDash val="solid"/>
            <a:round/>
            <a:headEnd type="none" w="lg" len="lg"/>
            <a:tailEnd type="triangle" w="lg" len="lg"/>
          </a:ln>
        </p:spPr>
      </p:cxnSp>
      <p:cxnSp>
        <p:nvCxnSpPr>
          <p:cNvPr id="180" name="Shape 180"/>
          <p:cNvCxnSpPr/>
          <p:nvPr/>
        </p:nvCxnSpPr>
        <p:spPr>
          <a:xfrm>
            <a:off x="4738638" y="1529906"/>
            <a:ext cx="592211" cy="2721844"/>
          </a:xfrm>
          <a:prstGeom prst="straightConnector1">
            <a:avLst/>
          </a:prstGeom>
          <a:noFill/>
          <a:ln w="19050" cap="flat" cmpd="sng">
            <a:solidFill>
              <a:srgbClr val="CC0000"/>
            </a:solidFill>
            <a:prstDash val="solid"/>
            <a:round/>
            <a:headEnd type="none" w="lg" len="lg"/>
            <a:tailEnd type="triangle" w="lg" len="lg"/>
          </a:ln>
        </p:spPr>
      </p:cxnSp>
      <p:cxnSp>
        <p:nvCxnSpPr>
          <p:cNvPr id="181" name="Shape 181"/>
          <p:cNvCxnSpPr/>
          <p:nvPr/>
        </p:nvCxnSpPr>
        <p:spPr>
          <a:xfrm>
            <a:off x="7622011" y="1956089"/>
            <a:ext cx="347539" cy="460436"/>
          </a:xfrm>
          <a:prstGeom prst="straightConnector1">
            <a:avLst/>
          </a:prstGeom>
          <a:noFill/>
          <a:ln w="19050" cap="flat" cmpd="sng">
            <a:solidFill>
              <a:srgbClr val="CC0000"/>
            </a:solidFill>
            <a:prstDash val="solid"/>
            <a:round/>
            <a:headEnd type="none" w="lg" len="lg"/>
            <a:tailEnd type="triangle" w="lg" len="lg"/>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9</a:t>
            </a:fld>
            <a:endParaRPr lang="en-US" sz="900" b="0" i="0" u="none" strike="noStrike" cap="none">
              <a:solidFill>
                <a:srgbClr val="FFFFFF"/>
              </a:solidFill>
              <a:latin typeface="Arial"/>
              <a:ea typeface="Arial"/>
              <a:cs typeface="Arial"/>
              <a:sym typeface="Arial"/>
            </a:endParaRPr>
          </a:p>
        </p:txBody>
      </p:sp>
      <p:sp>
        <p:nvSpPr>
          <p:cNvPr id="187" name="Shape 187"/>
          <p:cNvSpPr txBox="1">
            <a:spLocks noGrp="1"/>
          </p:cNvSpPr>
          <p:nvPr>
            <p:ph type="title"/>
          </p:nvPr>
        </p:nvSpPr>
        <p:spPr>
          <a:xfrm>
            <a:off x="717556" y="807868"/>
            <a:ext cx="4997444" cy="29917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dirty="0">
                <a:solidFill>
                  <a:schemeClr val="lt1"/>
                </a:solidFill>
                <a:latin typeface="Arial"/>
                <a:ea typeface="Arial"/>
                <a:cs typeface="Arial"/>
                <a:sym typeface="Arial"/>
              </a:rPr>
              <a:t>For additional resources, frequently asked questions and implementation support, visit </a:t>
            </a:r>
            <a:r>
              <a:rPr lang="en-US" sz="2800" b="0" i="0" u="sng" strike="noStrike" cap="none" dirty="0">
                <a:solidFill>
                  <a:schemeClr val="hlink"/>
                </a:solidFill>
                <a:latin typeface="Arial"/>
                <a:ea typeface="Arial"/>
                <a:cs typeface="Arial"/>
                <a:sym typeface="Arial"/>
                <a:hlinkClick r:id="rId3"/>
              </a:rPr>
              <a:t>www.stepsforward.org</a:t>
            </a:r>
            <a:r>
              <a:rPr lang="en-US" sz="2800" b="0" i="0" u="none" strike="noStrike" cap="none" dirty="0">
                <a:solidFill>
                  <a:schemeClr val="lt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name="adopting telemedicine pitch deck 1.22.16">
  <a:themeElements>
    <a:clrScheme name="Custom 2">
      <a:dk1>
        <a:srgbClr val="000000"/>
      </a:dk1>
      <a:lt1>
        <a:srgbClr val="FFFFFF"/>
      </a:lt1>
      <a:dk2>
        <a:srgbClr val="1F497D"/>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eating Strong Team Culture">
  <a:themeElements>
    <a:clrScheme name="Custom 2">
      <a:dk1>
        <a:srgbClr val="000000"/>
      </a:dk1>
      <a:lt1>
        <a:srgbClr val="FFFFFF"/>
      </a:lt1>
      <a:dk2>
        <a:srgbClr val="1F497D"/>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425</Words>
  <Application>Microsoft Office PowerPoint</Application>
  <PresentationFormat>On-screen Show (16:9)</PresentationFormat>
  <Paragraphs>86</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Roboto Slab</vt:lpstr>
      <vt:lpstr>Ek Mukta</vt:lpstr>
      <vt:lpstr>adopting telemedicine pitch deck 1.22.16</vt:lpstr>
      <vt:lpstr>Creating Strong Team Culture</vt:lpstr>
      <vt:lpstr>Preventing physician burnout</vt:lpstr>
      <vt:lpstr>PowerPoint Presentation</vt:lpstr>
      <vt:lpstr>Measure and respond to burnout by: </vt:lpstr>
      <vt:lpstr>Take the Mini Z burnout survey: </vt:lpstr>
      <vt:lpstr>Seven steps to prevent burnout in your practice </vt:lpstr>
      <vt:lpstr>Seven steps to prevent burnout in your practice</vt:lpstr>
      <vt:lpstr>Examples of interventions to reduce burnout in your practice</vt:lpstr>
      <vt:lpstr>How is it working at other practices?</vt:lpstr>
      <vt:lpstr>For additional resources, frequently asked questions and implementation support, visit www.stepsforward.org!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physician burnout</dc:title>
  <dc:creator>Anita Miriyala</dc:creator>
  <cp:lastModifiedBy>Kesser, Bradley W *HS</cp:lastModifiedBy>
  <cp:revision>8</cp:revision>
  <dcterms:modified xsi:type="dcterms:W3CDTF">2018-08-21T14:05:55Z</dcterms:modified>
</cp:coreProperties>
</file>