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3"/>
  </p:notesMasterIdLst>
  <p:sldIdLst>
    <p:sldId id="256" r:id="rId3"/>
    <p:sldId id="269" r:id="rId4"/>
    <p:sldId id="270" r:id="rId5"/>
    <p:sldId id="271" r:id="rId6"/>
    <p:sldId id="267" r:id="rId7"/>
    <p:sldId id="273" r:id="rId8"/>
    <p:sldId id="261" r:id="rId9"/>
    <p:sldId id="262" r:id="rId10"/>
    <p:sldId id="263" r:id="rId11"/>
    <p:sldId id="274" r:id="rId12"/>
  </p:sldIdLst>
  <p:sldSz cx="9144000" cy="5143500" type="screen16x9"/>
  <p:notesSz cx="7010400" cy="9296400"/>
  <p:embeddedFontLst>
    <p:embeddedFont>
      <p:font typeface="Libre Franklin Black" panose="00000A00000000000000" charset="0"/>
      <p:bold r:id="rId14"/>
      <p:boldItalic r:id="rId15"/>
    </p:embeddedFont>
    <p:embeddedFont>
      <p:font typeface="Libre Franklin" panose="020B0604020202020204" charset="0"/>
      <p:regular r:id="rId16"/>
      <p:bold r:id="rId17"/>
      <p:italic r:id="rId18"/>
      <p:boldItalic r:id="rId19"/>
    </p:embeddedFont>
    <p:embeddedFont>
      <p:font typeface="Franklin Gothic" panose="020B0604020202020204" charset="0"/>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13T14:18:00.284" idx="1">
    <p:pos x="0" y="995"/>
    <p:text>101</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379427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313c77add_2_8:notes"/>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buNone/>
            </a:pPr>
            <a:endParaRPr/>
          </a:p>
        </p:txBody>
      </p:sp>
      <p:sp>
        <p:nvSpPr>
          <p:cNvPr id="71" name="Google Shape;71;g7313c77add_2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00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313c77add_2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7313c77add_2_2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None/>
            </a:pPr>
            <a:endParaRPr/>
          </a:p>
        </p:txBody>
      </p:sp>
      <p:sp>
        <p:nvSpPr>
          <p:cNvPr id="79" name="Google Shape;79;g7313c77add_2_2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2</a:t>
            </a:fld>
            <a:endParaRPr/>
          </a:p>
        </p:txBody>
      </p:sp>
    </p:spTree>
    <p:extLst>
      <p:ext uri="{BB962C8B-B14F-4D97-AF65-F5344CB8AC3E}">
        <p14:creationId xmlns:p14="http://schemas.microsoft.com/office/powerpoint/2010/main" val="277209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313c77add_2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7313c77add_2_2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79" name="Google Shape;79;g7313c77add_2_2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3</a:t>
            </a:fld>
            <a:endParaRPr/>
          </a:p>
        </p:txBody>
      </p:sp>
    </p:spTree>
    <p:extLst>
      <p:ext uri="{BB962C8B-B14F-4D97-AF65-F5344CB8AC3E}">
        <p14:creationId xmlns:p14="http://schemas.microsoft.com/office/powerpoint/2010/main" val="146554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313c77add_2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7313c77add_2_2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None/>
            </a:pPr>
            <a:endParaRPr/>
          </a:p>
        </p:txBody>
      </p:sp>
      <p:sp>
        <p:nvSpPr>
          <p:cNvPr id="79" name="Google Shape;79;g7313c77add_2_2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4</a:t>
            </a:fld>
            <a:endParaRPr/>
          </a:p>
        </p:txBody>
      </p:sp>
    </p:spTree>
    <p:extLst>
      <p:ext uri="{BB962C8B-B14F-4D97-AF65-F5344CB8AC3E}">
        <p14:creationId xmlns:p14="http://schemas.microsoft.com/office/powerpoint/2010/main" val="164445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13c77add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7313c77add_0_2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None/>
            </a:pPr>
            <a:endParaRPr/>
          </a:p>
        </p:txBody>
      </p:sp>
      <p:sp>
        <p:nvSpPr>
          <p:cNvPr id="107" name="Google Shape;107;g7313c77add_0_2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7</a:t>
            </a:fld>
            <a:endParaRPr/>
          </a:p>
        </p:txBody>
      </p:sp>
    </p:spTree>
    <p:extLst>
      <p:ext uri="{BB962C8B-B14F-4D97-AF65-F5344CB8AC3E}">
        <p14:creationId xmlns:p14="http://schemas.microsoft.com/office/powerpoint/2010/main" val="200747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13c77add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7313c77add_0_2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None/>
            </a:pPr>
            <a:endParaRPr/>
          </a:p>
        </p:txBody>
      </p:sp>
      <p:sp>
        <p:nvSpPr>
          <p:cNvPr id="107" name="Google Shape;107;g7313c77add_0_2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8</a:t>
            </a:fld>
            <a:endParaRPr/>
          </a:p>
        </p:txBody>
      </p:sp>
    </p:spTree>
    <p:extLst>
      <p:ext uri="{BB962C8B-B14F-4D97-AF65-F5344CB8AC3E}">
        <p14:creationId xmlns:p14="http://schemas.microsoft.com/office/powerpoint/2010/main" val="226345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13c77add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7313c77add_0_2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None/>
            </a:pPr>
            <a:endParaRPr/>
          </a:p>
        </p:txBody>
      </p:sp>
      <p:sp>
        <p:nvSpPr>
          <p:cNvPr id="107" name="Google Shape;107;g7313c77add_0_2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9</a:t>
            </a:fld>
            <a:endParaRPr/>
          </a:p>
        </p:txBody>
      </p:sp>
    </p:spTree>
    <p:extLst>
      <p:ext uri="{BB962C8B-B14F-4D97-AF65-F5344CB8AC3E}">
        <p14:creationId xmlns:p14="http://schemas.microsoft.com/office/powerpoint/2010/main" val="3832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13c77add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7313c77add_0_2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None/>
            </a:pPr>
            <a:endParaRPr/>
          </a:p>
        </p:txBody>
      </p:sp>
      <p:sp>
        <p:nvSpPr>
          <p:cNvPr id="107" name="Google Shape;107;g7313c77add_0_2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10</a:t>
            </a:fld>
            <a:endParaRPr/>
          </a:p>
        </p:txBody>
      </p:sp>
    </p:spTree>
    <p:extLst>
      <p:ext uri="{BB962C8B-B14F-4D97-AF65-F5344CB8AC3E}">
        <p14:creationId xmlns:p14="http://schemas.microsoft.com/office/powerpoint/2010/main" val="249086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0" y="1579609"/>
            <a:ext cx="9127098" cy="99417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000"/>
              <a:buFont typeface="Libre Franklin Black"/>
              <a:buNone/>
              <a:defRPr sz="4000" b="1" i="1" u="none" strike="noStrike" cap="none">
                <a:solidFill>
                  <a:schemeClr val="dk1"/>
                </a:solidFill>
                <a:latin typeface="Libre Franklin Black"/>
                <a:ea typeface="Libre Franklin Black"/>
                <a:cs typeface="Libre Franklin Black"/>
                <a:sym typeface="Libre Franklin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4"/>
          <p:cNvSpPr txBox="1">
            <a:spLocks noGrp="1"/>
          </p:cNvSpPr>
          <p:nvPr>
            <p:ph type="body" idx="1"/>
          </p:nvPr>
        </p:nvSpPr>
        <p:spPr>
          <a:xfrm>
            <a:off x="0" y="2765822"/>
            <a:ext cx="9127098" cy="449569"/>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60"/>
              </a:spcBef>
              <a:spcAft>
                <a:spcPts val="0"/>
              </a:spcAft>
              <a:buClr>
                <a:schemeClr val="dk1"/>
              </a:buClr>
              <a:buSzPts val="2800"/>
              <a:buFont typeface="Franklin Gothic"/>
              <a:buNone/>
              <a:defRPr sz="2800" b="1" i="0" u="none" strike="noStrike" cap="none">
                <a:solidFill>
                  <a:schemeClr val="dk1"/>
                </a:solidFill>
                <a:latin typeface="Franklin Gothic"/>
                <a:ea typeface="Franklin Gothic"/>
                <a:cs typeface="Franklin Gothic"/>
                <a:sym typeface="Franklin Gothic"/>
              </a:defRPr>
            </a:lvl1pPr>
            <a:lvl2pPr marL="914400" marR="0" lvl="1" indent="-228600" algn="ctr" rtl="0">
              <a:spcBef>
                <a:spcPts val="40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2pPr>
            <a:lvl3pPr marL="1371600" marR="0" lvl="2" indent="-355600" algn="ctr"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3pPr>
            <a:lvl4pPr marL="1828800" marR="0" lvl="3" indent="-355600" algn="ctr"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4pPr>
            <a:lvl5pPr marL="2286000" marR="0" lvl="4" indent="-355600" algn="ctr"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56" name="Google Shape;56;p14"/>
          <p:cNvSpPr txBox="1">
            <a:spLocks noGrp="1"/>
          </p:cNvSpPr>
          <p:nvPr>
            <p:ph type="body" idx="2"/>
          </p:nvPr>
        </p:nvSpPr>
        <p:spPr>
          <a:xfrm>
            <a:off x="0" y="3215390"/>
            <a:ext cx="9143999" cy="438619"/>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60"/>
              </a:spcBef>
              <a:spcAft>
                <a:spcPts val="0"/>
              </a:spcAft>
              <a:buClr>
                <a:schemeClr val="dk1"/>
              </a:buClr>
              <a:buSzPts val="1800"/>
              <a:buFont typeface="Franklin Gothic"/>
              <a:buNone/>
              <a:defRPr sz="1800" b="1" i="0" u="none" strike="noStrike" cap="none">
                <a:solidFill>
                  <a:schemeClr val="dk1"/>
                </a:solidFill>
                <a:latin typeface="Franklin Gothic"/>
                <a:ea typeface="Franklin Gothic"/>
                <a:cs typeface="Franklin Gothic"/>
                <a:sym typeface="Franklin Gothic"/>
              </a:defRPr>
            </a:lvl1pPr>
            <a:lvl2pPr marL="914400" marR="0" lvl="1" indent="-228600" algn="ctr" rtl="0">
              <a:spcBef>
                <a:spcPts val="40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2pPr>
            <a:lvl3pPr marL="1371600" marR="0" lvl="2" indent="-355600" algn="ctr"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3pPr>
            <a:lvl4pPr marL="1828800" marR="0" lvl="3" indent="-355600" algn="ctr"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4pPr>
            <a:lvl5pPr marL="2286000" marR="0" lvl="4" indent="-355600" algn="ctr"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713106" y="1275597"/>
            <a:ext cx="8229600" cy="857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000"/>
              <a:buFont typeface="Libre Franklin Black"/>
              <a:buNone/>
              <a:defRPr sz="4000" b="1" i="1" u="none" strike="noStrike" cap="none">
                <a:solidFill>
                  <a:schemeClr val="dk1"/>
                </a:solidFill>
                <a:latin typeface="Libre Franklin Black"/>
                <a:ea typeface="Libre Franklin Black"/>
                <a:cs typeface="Libre Franklin Black"/>
                <a:sym typeface="Libre Franklin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7"/>
          <p:cNvSpPr txBox="1">
            <a:spLocks noGrp="1"/>
          </p:cNvSpPr>
          <p:nvPr>
            <p:ph type="body" idx="1"/>
          </p:nvPr>
        </p:nvSpPr>
        <p:spPr>
          <a:xfrm>
            <a:off x="713106" y="2196817"/>
            <a:ext cx="8229600" cy="3620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7500"/>
              </a:lnSpc>
              <a:spcBef>
                <a:spcPts val="480"/>
              </a:spcBef>
              <a:spcAft>
                <a:spcPts val="0"/>
              </a:spcAft>
              <a:buClr>
                <a:schemeClr val="dk1"/>
              </a:buClr>
              <a:buSzPts val="2400"/>
              <a:buFont typeface="Franklin Gothic"/>
              <a:buNone/>
              <a:defRPr sz="2400" b="1" i="0" u="none" strike="noStrike" cap="none">
                <a:solidFill>
                  <a:schemeClr val="dk1"/>
                </a:solidFill>
                <a:latin typeface="Franklin Gothic"/>
                <a:ea typeface="Franklin Gothic"/>
                <a:cs typeface="Franklin Gothic"/>
                <a:sym typeface="Franklin Gothic"/>
              </a:defRPr>
            </a:lvl1pPr>
            <a:lvl2pPr marL="914400" marR="0" lvl="1" indent="-228600" algn="l" rtl="0">
              <a:spcBef>
                <a:spcPts val="40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2"/>
          </p:nvPr>
        </p:nvSpPr>
        <p:spPr>
          <a:xfrm>
            <a:off x="712788" y="2544367"/>
            <a:ext cx="8139112" cy="21325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7777"/>
              </a:lnSpc>
              <a:spcBef>
                <a:spcPts val="360"/>
              </a:spcBef>
              <a:spcAft>
                <a:spcPts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7777"/>
              </a:lnSpc>
              <a:spcBef>
                <a:spcPts val="360"/>
              </a:spcBef>
              <a:spcAft>
                <a:spcPts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2pPr>
            <a:lvl3pPr marL="1371600" marR="0" lvl="2" indent="-342900" algn="l" rtl="0">
              <a:lnSpc>
                <a:spcPct val="97777"/>
              </a:lnSpc>
              <a:spcBef>
                <a:spcPts val="36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7777"/>
              </a:lnSpc>
              <a:spcBef>
                <a:spcPts val="36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7777"/>
              </a:lnSpc>
              <a:spcBef>
                <a:spcPts val="36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7"/>
          <p:cNvSpPr/>
          <p:nvPr/>
        </p:nvSpPr>
        <p:spPr>
          <a:xfrm>
            <a:off x="0" y="4852218"/>
            <a:ext cx="3451123" cy="276999"/>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900" b="1" i="0" u="none" strike="noStrike" cap="none">
                <a:solidFill>
                  <a:srgbClr val="245173"/>
                </a:solidFill>
                <a:latin typeface="Libre Franklin"/>
                <a:ea typeface="Libre Franklin"/>
                <a:cs typeface="Libre Franklin"/>
                <a:sym typeface="Libre Franklin"/>
              </a:rPr>
              <a:t>Privileged and Confidential Quality Assurance Document</a:t>
            </a:r>
            <a:endParaRPr sz="900" b="1" i="0" u="none" strike="noStrike" cap="none">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 sz="900" b="1" i="0" u="none" strike="noStrike" cap="none">
                <a:solidFill>
                  <a:srgbClr val="245173"/>
                </a:solidFill>
                <a:latin typeface="Libre Franklin"/>
                <a:ea typeface="Libre Franklin"/>
                <a:cs typeface="Libre Franklin"/>
                <a:sym typeface="Libre Franklin"/>
              </a:rPr>
              <a:t>Privileged Under Virginia Code Section 8.01-581.17</a:t>
            </a:r>
            <a:endParaRPr sz="900" b="1" i="0" u="none" strike="noStrike" cap="none">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21354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713106" y="1275597"/>
            <a:ext cx="8229600" cy="857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000"/>
              <a:buFont typeface="Libre Franklin Black"/>
              <a:buNone/>
              <a:defRPr sz="4000" b="1" i="1" u="none" strike="noStrike" cap="none">
                <a:solidFill>
                  <a:schemeClr val="dk1"/>
                </a:solidFill>
                <a:latin typeface="Libre Franklin Black"/>
                <a:ea typeface="Libre Franklin Black"/>
                <a:cs typeface="Libre Franklin Black"/>
                <a:sym typeface="Libre Franklin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7"/>
          <p:cNvSpPr txBox="1">
            <a:spLocks noGrp="1"/>
          </p:cNvSpPr>
          <p:nvPr>
            <p:ph type="body" idx="1"/>
          </p:nvPr>
        </p:nvSpPr>
        <p:spPr>
          <a:xfrm>
            <a:off x="713106" y="2196817"/>
            <a:ext cx="8229600" cy="3620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7500"/>
              </a:lnSpc>
              <a:spcBef>
                <a:spcPts val="480"/>
              </a:spcBef>
              <a:spcAft>
                <a:spcPts val="0"/>
              </a:spcAft>
              <a:buClr>
                <a:schemeClr val="dk1"/>
              </a:buClr>
              <a:buSzPts val="2400"/>
              <a:buFont typeface="Franklin Gothic"/>
              <a:buNone/>
              <a:defRPr sz="2400" b="1" i="0" u="none" strike="noStrike" cap="none">
                <a:solidFill>
                  <a:schemeClr val="dk1"/>
                </a:solidFill>
                <a:latin typeface="Franklin Gothic"/>
                <a:ea typeface="Franklin Gothic"/>
                <a:cs typeface="Franklin Gothic"/>
                <a:sym typeface="Franklin Gothic"/>
              </a:defRPr>
            </a:lvl1pPr>
            <a:lvl2pPr marL="914400" marR="0" lvl="1" indent="-228600" algn="l" rtl="0">
              <a:spcBef>
                <a:spcPts val="40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Franklin Gothic"/>
                <a:ea typeface="Franklin Gothic"/>
                <a:cs typeface="Franklin Gothic"/>
                <a:sym typeface="Frankli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2"/>
          </p:nvPr>
        </p:nvSpPr>
        <p:spPr>
          <a:xfrm>
            <a:off x="712788" y="2544367"/>
            <a:ext cx="8139112" cy="21325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7777"/>
              </a:lnSpc>
              <a:spcBef>
                <a:spcPts val="360"/>
              </a:spcBef>
              <a:spcAft>
                <a:spcPts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7777"/>
              </a:lnSpc>
              <a:spcBef>
                <a:spcPts val="360"/>
              </a:spcBef>
              <a:spcAft>
                <a:spcPts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2pPr>
            <a:lvl3pPr marL="1371600" marR="0" lvl="2" indent="-342900" algn="l" rtl="0">
              <a:lnSpc>
                <a:spcPct val="97777"/>
              </a:lnSpc>
              <a:spcBef>
                <a:spcPts val="36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7777"/>
              </a:lnSpc>
              <a:spcBef>
                <a:spcPts val="36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7777"/>
              </a:lnSpc>
              <a:spcBef>
                <a:spcPts val="36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7"/>
          <p:cNvSpPr/>
          <p:nvPr/>
        </p:nvSpPr>
        <p:spPr>
          <a:xfrm>
            <a:off x="0" y="4852218"/>
            <a:ext cx="3451123" cy="276999"/>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900" b="1" i="0" u="none" strike="noStrike" cap="none">
                <a:solidFill>
                  <a:srgbClr val="245173"/>
                </a:solidFill>
                <a:latin typeface="Libre Franklin"/>
                <a:ea typeface="Libre Franklin"/>
                <a:cs typeface="Libre Franklin"/>
                <a:sym typeface="Libre Franklin"/>
              </a:rPr>
              <a:t>Privileged and Confidential Quality Assurance Document</a:t>
            </a:r>
            <a:endParaRPr sz="900" b="1" i="0" u="none" strike="noStrike" cap="none">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 sz="900" b="1" i="0" u="none" strike="noStrike" cap="none">
                <a:solidFill>
                  <a:srgbClr val="245173"/>
                </a:solidFill>
                <a:latin typeface="Libre Franklin"/>
                <a:ea typeface="Libre Franklin"/>
                <a:cs typeface="Libre Franklin"/>
                <a:sym typeface="Libre Franklin"/>
              </a:rPr>
              <a:t>Privileged Under Virginia Code Section 8.01-581.17</a:t>
            </a:r>
            <a:endParaRPr sz="900" b="1"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5">
            <a:alphaModFix/>
          </a:blip>
          <a:srcRect/>
          <a:stretch/>
        </p:blipFill>
        <p:spPr>
          <a:xfrm>
            <a:off x="0" y="4754"/>
            <a:ext cx="6845323" cy="5133992"/>
          </a:xfrm>
          <a:prstGeom prst="rect">
            <a:avLst/>
          </a:prstGeom>
          <a:noFill/>
          <a:ln>
            <a:noFill/>
          </a:ln>
        </p:spPr>
      </p:pic>
      <p:pic>
        <p:nvPicPr>
          <p:cNvPr id="52" name="Google Shape;52;p13"/>
          <p:cNvPicPr preferRelativeResize="0"/>
          <p:nvPr/>
        </p:nvPicPr>
        <p:blipFill rotWithShape="1">
          <a:blip r:embed="rId6">
            <a:alphaModFix/>
          </a:blip>
          <a:srcRect/>
          <a:stretch/>
        </p:blipFill>
        <p:spPr>
          <a:xfrm>
            <a:off x="3543717" y="4171975"/>
            <a:ext cx="1542425" cy="5549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pic>
        <p:nvPicPr>
          <p:cNvPr id="59" name="Google Shape;59;p16" descr="Top paths.png"/>
          <p:cNvPicPr preferRelativeResize="0"/>
          <p:nvPr/>
        </p:nvPicPr>
        <p:blipFill rotWithShape="1">
          <a:blip r:embed="rId3">
            <a:alphaModFix/>
          </a:blip>
          <a:srcRect/>
          <a:stretch/>
        </p:blipFill>
        <p:spPr>
          <a:xfrm>
            <a:off x="0" y="-3987"/>
            <a:ext cx="6858000" cy="1899666"/>
          </a:xfrm>
          <a:prstGeom prst="rect">
            <a:avLst/>
          </a:prstGeom>
          <a:noFill/>
          <a:ln>
            <a:noFill/>
          </a:ln>
        </p:spPr>
      </p:pic>
      <p:pic>
        <p:nvPicPr>
          <p:cNvPr id="60" name="Google Shape;60;p16"/>
          <p:cNvPicPr preferRelativeResize="0"/>
          <p:nvPr/>
        </p:nvPicPr>
        <p:blipFill rotWithShape="1">
          <a:blip r:embed="rId4">
            <a:alphaModFix/>
          </a:blip>
          <a:srcRect/>
          <a:stretch/>
        </p:blipFill>
        <p:spPr>
          <a:xfrm>
            <a:off x="1608997" y="204124"/>
            <a:ext cx="1052644" cy="378729"/>
          </a:xfrm>
          <a:prstGeom prst="rect">
            <a:avLst/>
          </a:prstGeom>
          <a:noFill/>
          <a:ln>
            <a:noFill/>
          </a:ln>
        </p:spPr>
      </p:pic>
      <p:sp>
        <p:nvSpPr>
          <p:cNvPr id="61" name="Google Shape;61;p16"/>
          <p:cNvSpPr/>
          <p:nvPr/>
        </p:nvSpPr>
        <p:spPr>
          <a:xfrm>
            <a:off x="0" y="4852218"/>
            <a:ext cx="3451123" cy="276999"/>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900" b="1" i="0" u="none" strike="noStrike" cap="none">
                <a:solidFill>
                  <a:srgbClr val="245173"/>
                </a:solidFill>
                <a:latin typeface="Libre Franklin"/>
                <a:ea typeface="Libre Franklin"/>
                <a:cs typeface="Libre Franklin"/>
                <a:sym typeface="Libre Franklin"/>
              </a:rPr>
              <a:t>Privileged and Confidential Quality Assurance Document</a:t>
            </a:r>
            <a:endParaRPr sz="900" b="1" i="0" u="none" strike="noStrike" cap="none">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 sz="900" b="1" i="0" u="none" strike="noStrike" cap="none">
                <a:solidFill>
                  <a:srgbClr val="245173"/>
                </a:solidFill>
                <a:latin typeface="Libre Franklin"/>
                <a:ea typeface="Libre Franklin"/>
                <a:cs typeface="Libre Franklin"/>
                <a:sym typeface="Libre Franklin"/>
              </a:rPr>
              <a:t>Privileged Under Virginia Code Section 8.01-581.17</a:t>
            </a:r>
            <a:endParaRPr sz="900" b="1" i="0" u="none" strike="noStrike" cap="none">
              <a:solidFill>
                <a:schemeClr val="dk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0" y="1579609"/>
            <a:ext cx="9127098" cy="99417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Libre Franklin Black"/>
              <a:buNone/>
            </a:pPr>
            <a:r>
              <a:rPr lang="en" dirty="0"/>
              <a:t>CONSULTING SOCIAL </a:t>
            </a:r>
            <a:r>
              <a:rPr lang="en" dirty="0" smtClean="0"/>
              <a:t>WORK   101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45" y="0"/>
            <a:ext cx="6858000" cy="5143500"/>
          </a:xfrm>
          <a:prstGeom prst="rect">
            <a:avLst/>
          </a:prstGeom>
        </p:spPr>
      </p:pic>
    </p:spTree>
    <p:extLst>
      <p:ext uri="{BB962C8B-B14F-4D97-AF65-F5344CB8AC3E}">
        <p14:creationId xmlns:p14="http://schemas.microsoft.com/office/powerpoint/2010/main" val="122302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761131" y="1077522"/>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Libre Franklin Black"/>
              <a:buNone/>
            </a:pPr>
            <a:r>
              <a:rPr lang="en" dirty="0" smtClean="0">
                <a:latin typeface="Franklin Gothic"/>
                <a:ea typeface="Franklin Gothic"/>
                <a:cs typeface="Franklin Gothic"/>
                <a:sym typeface="Franklin Gothic"/>
              </a:rPr>
              <a:t>W</a:t>
            </a:r>
            <a:r>
              <a:rPr lang="en-US" dirty="0" smtClean="0">
                <a:latin typeface="Franklin Gothic"/>
                <a:ea typeface="Franklin Gothic"/>
                <a:cs typeface="Franklin Gothic"/>
                <a:sym typeface="Franklin Gothic"/>
              </a:rPr>
              <a:t>h</a:t>
            </a:r>
            <a:r>
              <a:rPr lang="en" dirty="0" smtClean="0">
                <a:latin typeface="Franklin Gothic"/>
                <a:ea typeface="Franklin Gothic"/>
                <a:cs typeface="Franklin Gothic"/>
                <a:sym typeface="Franklin Gothic"/>
              </a:rPr>
              <a:t>o we are</a:t>
            </a:r>
            <a:endParaRPr dirty="0">
              <a:latin typeface="Franklin Gothic"/>
              <a:ea typeface="Franklin Gothic"/>
              <a:cs typeface="Franklin Gothic"/>
              <a:sym typeface="Franklin Gothic"/>
            </a:endParaRPr>
          </a:p>
        </p:txBody>
      </p:sp>
      <p:sp>
        <p:nvSpPr>
          <p:cNvPr id="82" name="Google Shape;82;p20"/>
          <p:cNvSpPr txBox="1">
            <a:spLocks noGrp="1"/>
          </p:cNvSpPr>
          <p:nvPr>
            <p:ph type="body" idx="2"/>
          </p:nvPr>
        </p:nvSpPr>
        <p:spPr>
          <a:xfrm>
            <a:off x="719113" y="1884192"/>
            <a:ext cx="8139000" cy="2132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BSW, MSW and LCSW level social workers</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Inpatient settings (pediatric and adults)</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A</a:t>
            </a:r>
            <a:r>
              <a:rPr lang="en-US" dirty="0" err="1" smtClean="0">
                <a:solidFill>
                  <a:srgbClr val="000000"/>
                </a:solidFill>
              </a:rPr>
              <a:t>mbulatory</a:t>
            </a:r>
            <a:r>
              <a:rPr lang="en-US" dirty="0" smtClean="0">
                <a:solidFill>
                  <a:srgbClr val="000000"/>
                </a:solidFill>
              </a:rPr>
              <a:t> settings (ECCC, outpatient clinics, Battle Building)</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Emergency Department</a:t>
            </a: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M</a:t>
            </a:r>
            <a:r>
              <a:rPr lang="en" dirty="0" smtClean="0">
                <a:solidFill>
                  <a:srgbClr val="000000"/>
                </a:solidFill>
              </a:rPr>
              <a:t>other and baby</a:t>
            </a:r>
            <a:endParaRPr dirty="0">
              <a:solidFill>
                <a:srgbClr val="000000"/>
              </a:solidFill>
            </a:endParaRPr>
          </a:p>
        </p:txBody>
      </p:sp>
    </p:spTree>
    <p:extLst>
      <p:ext uri="{BB962C8B-B14F-4D97-AF65-F5344CB8AC3E}">
        <p14:creationId xmlns:p14="http://schemas.microsoft.com/office/powerpoint/2010/main" val="103115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761131" y="1077522"/>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Libre Franklin Black"/>
              <a:buNone/>
            </a:pPr>
            <a:r>
              <a:rPr lang="en" dirty="0" smtClean="0">
                <a:latin typeface="Franklin Gothic"/>
                <a:ea typeface="Franklin Gothic"/>
                <a:cs typeface="Franklin Gothic"/>
                <a:sym typeface="Franklin Gothic"/>
              </a:rPr>
              <a:t>W</a:t>
            </a:r>
            <a:r>
              <a:rPr lang="en-US" dirty="0" smtClean="0">
                <a:latin typeface="Franklin Gothic"/>
                <a:ea typeface="Franklin Gothic"/>
                <a:cs typeface="Franklin Gothic"/>
                <a:sym typeface="Franklin Gothic"/>
              </a:rPr>
              <a:t>h</a:t>
            </a:r>
            <a:r>
              <a:rPr lang="en" dirty="0" smtClean="0">
                <a:latin typeface="Franklin Gothic"/>
                <a:ea typeface="Franklin Gothic"/>
                <a:cs typeface="Franklin Gothic"/>
                <a:sym typeface="Franklin Gothic"/>
              </a:rPr>
              <a:t>at we do</a:t>
            </a:r>
            <a:endParaRPr dirty="0">
              <a:latin typeface="Franklin Gothic"/>
              <a:ea typeface="Franklin Gothic"/>
              <a:cs typeface="Franklin Gothic"/>
              <a:sym typeface="Franklin Gothic"/>
            </a:endParaRPr>
          </a:p>
        </p:txBody>
      </p:sp>
      <p:sp>
        <p:nvSpPr>
          <p:cNvPr id="82" name="Google Shape;82;p20"/>
          <p:cNvSpPr txBox="1">
            <a:spLocks noGrp="1"/>
          </p:cNvSpPr>
          <p:nvPr>
            <p:ph type="body" idx="2"/>
          </p:nvPr>
        </p:nvSpPr>
        <p:spPr>
          <a:xfrm>
            <a:off x="719113" y="1884192"/>
            <a:ext cx="8139000" cy="2132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Crisis Intervention</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Mental </a:t>
            </a:r>
            <a:r>
              <a:rPr lang="en-US" smtClean="0">
                <a:solidFill>
                  <a:srgbClr val="000000"/>
                </a:solidFill>
              </a:rPr>
              <a:t>Health Counseling</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Care Coordination </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Advance Care Planning (Advance Directives, POST, Goals of Care discussions)</a:t>
            </a: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Safety Assessments</a:t>
            </a: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Referrals to Community Supports</a:t>
            </a:r>
          </a:p>
          <a:p>
            <a:pPr marL="114300" lvl="0" indent="0" algn="l" rtl="0">
              <a:lnSpc>
                <a:spcPct val="115000"/>
              </a:lnSpc>
              <a:spcBef>
                <a:spcPts val="0"/>
              </a:spcBef>
              <a:spcAft>
                <a:spcPts val="0"/>
              </a:spcAft>
              <a:buClr>
                <a:srgbClr val="000000"/>
              </a:buClr>
              <a:buSzPts val="1800"/>
            </a:pPr>
            <a:endParaRPr dirty="0">
              <a:solidFill>
                <a:srgbClr val="000000"/>
              </a:solidFill>
            </a:endParaRPr>
          </a:p>
        </p:txBody>
      </p:sp>
    </p:spTree>
    <p:extLst>
      <p:ext uri="{BB962C8B-B14F-4D97-AF65-F5344CB8AC3E}">
        <p14:creationId xmlns:p14="http://schemas.microsoft.com/office/powerpoint/2010/main" val="364543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719113" y="828751"/>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Libre Franklin Black"/>
              <a:buNone/>
            </a:pPr>
            <a:r>
              <a:rPr lang="en-US" dirty="0" smtClean="0">
                <a:latin typeface="Franklin Gothic"/>
                <a:ea typeface="Franklin Gothic"/>
                <a:cs typeface="Franklin Gothic"/>
                <a:sym typeface="Franklin Gothic"/>
              </a:rPr>
              <a:t>How is this helpful</a:t>
            </a:r>
            <a:endParaRPr dirty="0">
              <a:latin typeface="Franklin Gothic"/>
              <a:ea typeface="Franklin Gothic"/>
              <a:cs typeface="Franklin Gothic"/>
              <a:sym typeface="Franklin Gothic"/>
            </a:endParaRPr>
          </a:p>
        </p:txBody>
      </p:sp>
      <p:sp>
        <p:nvSpPr>
          <p:cNvPr id="82" name="Google Shape;82;p20"/>
          <p:cNvSpPr txBox="1">
            <a:spLocks noGrp="1"/>
          </p:cNvSpPr>
          <p:nvPr>
            <p:ph type="body" idx="2"/>
          </p:nvPr>
        </p:nvSpPr>
        <p:spPr>
          <a:xfrm>
            <a:off x="719113" y="1595080"/>
            <a:ext cx="8139000" cy="2132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Help with determining a decision maker can save you time</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Social workers knowledge of psychosocial concerns and what resources are available to a patient will help you as you develop your plan of care</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Having a patient complete an Advance Directive now will assist with decision making during future admissions</a:t>
            </a: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Making sure patients are connected with appropriate community resources can help reduce readmissions</a:t>
            </a:r>
          </a:p>
          <a:p>
            <a:pPr marL="457200" lvl="0" indent="-342900" algn="l" rtl="0">
              <a:lnSpc>
                <a:spcPct val="115000"/>
              </a:lnSpc>
              <a:spcBef>
                <a:spcPts val="0"/>
              </a:spcBef>
              <a:spcAft>
                <a:spcPts val="0"/>
              </a:spcAft>
              <a:buClr>
                <a:srgbClr val="000000"/>
              </a:buClr>
              <a:buSzPts val="1800"/>
              <a:buFont typeface="Libre Franklin"/>
              <a:buChar char="●"/>
            </a:pPr>
            <a:r>
              <a:rPr lang="en-US" dirty="0" smtClean="0">
                <a:solidFill>
                  <a:srgbClr val="000000"/>
                </a:solidFill>
              </a:rPr>
              <a:t>SW participation in family meetings helps keep us all on the same page so we can support families making difficult treatment and end of life decisions</a:t>
            </a:r>
            <a:endParaRPr dirty="0">
              <a:solidFill>
                <a:srgbClr val="000000"/>
              </a:solidFill>
            </a:endParaRPr>
          </a:p>
          <a:p>
            <a:pPr marL="457200" lvl="0" indent="-342900" algn="l" rtl="0">
              <a:lnSpc>
                <a:spcPct val="115000"/>
              </a:lnSpc>
              <a:spcBef>
                <a:spcPts val="0"/>
              </a:spcBef>
              <a:spcAft>
                <a:spcPts val="0"/>
              </a:spcAft>
              <a:buClr>
                <a:srgbClr val="000000"/>
              </a:buClr>
              <a:buSzPts val="1800"/>
              <a:buFont typeface="Libre Franklin"/>
              <a:buChar char="●"/>
            </a:pPr>
            <a:endParaRPr dirty="0">
              <a:solidFill>
                <a:srgbClr val="000000"/>
              </a:solidFill>
            </a:endParaRPr>
          </a:p>
        </p:txBody>
      </p:sp>
    </p:spTree>
    <p:extLst>
      <p:ext uri="{BB962C8B-B14F-4D97-AF65-F5344CB8AC3E}">
        <p14:creationId xmlns:p14="http://schemas.microsoft.com/office/powerpoint/2010/main" val="342619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384402" y="1099684"/>
            <a:ext cx="8139112" cy="2132012"/>
          </a:xfrm>
          <a:prstGeom prst="rect">
            <a:avLst/>
          </a:prstGeom>
        </p:spPr>
        <p:txBody>
          <a:bodyPr/>
          <a:lstStyle/>
          <a:p>
            <a:r>
              <a:rPr lang="en-US" sz="2000" dirty="0" smtClean="0">
                <a:latin typeface="Libre Franklin" panose="020B0604020202020204" charset="0"/>
                <a:cs typeface="Libre Franklin" panose="020B0604020202020204" charset="0"/>
              </a:rPr>
              <a:t>Mr. Jones is a 54 year old man who is intubated and sedated.  He was admitted after a drug overdose.  He is in critical condition and his prognosis is grim.  You need to identify a medical decision maker however there is significant family conflict and you aren’t sure who the decision maker would be our how to approach the family to discuss goals of care.  Mr. Jones has a girlfriend, a wife that he has a restraining order against who he is still legally married to, 2 estranged children, and an ex wife who is very involved in his life.  His children don’t want anything to do with him. </a:t>
            </a:r>
          </a:p>
          <a:p>
            <a:r>
              <a:rPr lang="en-US" sz="2000" dirty="0" smtClean="0">
                <a:latin typeface="Libre Franklin" panose="020B0604020202020204" charset="0"/>
                <a:cs typeface="Libre Franklin" panose="020B0604020202020204" charset="0"/>
              </a:rPr>
              <a:t>How can Social Work Help you?</a:t>
            </a:r>
            <a:endParaRPr lang="en-US" sz="2000" dirty="0">
              <a:latin typeface="Libre Franklin" panose="020B0604020202020204" charset="0"/>
              <a:cs typeface="Libre Franklin" panose="020B0604020202020204" charset="0"/>
            </a:endParaRPr>
          </a:p>
        </p:txBody>
      </p:sp>
      <p:sp>
        <p:nvSpPr>
          <p:cNvPr id="7" name="Rectangle 6"/>
          <p:cNvSpPr/>
          <p:nvPr/>
        </p:nvSpPr>
        <p:spPr>
          <a:xfrm>
            <a:off x="384402" y="469095"/>
            <a:ext cx="249780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E57228"/>
                </a:solidFill>
                <a:effectLst/>
                <a:uLnTx/>
                <a:uFillTx/>
                <a:latin typeface="Libre Franklin Black"/>
                <a:sym typeface="Libre Franklin Black"/>
              </a:rPr>
              <a:t>Scenario 1:  Inpatient</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36934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384402" y="1099684"/>
            <a:ext cx="8139112" cy="2132012"/>
          </a:xfrm>
          <a:prstGeom prst="rect">
            <a:avLst/>
          </a:prstGeom>
        </p:spPr>
        <p:txBody>
          <a:bodyPr/>
          <a:lstStyle/>
          <a:p>
            <a:r>
              <a:rPr lang="en-US" sz="2000" dirty="0">
                <a:latin typeface="Libre Franklin" panose="020B0604020202020204" charset="0"/>
                <a:cs typeface="Libre Franklin" panose="020B0604020202020204" charset="0"/>
              </a:rPr>
              <a:t>Ms. </a:t>
            </a:r>
            <a:r>
              <a:rPr lang="en-US" sz="2000" dirty="0" smtClean="0">
                <a:latin typeface="Libre Franklin" panose="020B0604020202020204" charset="0"/>
                <a:cs typeface="Libre Franklin" panose="020B0604020202020204" charset="0"/>
              </a:rPr>
              <a:t>Smith </a:t>
            </a:r>
            <a:r>
              <a:rPr lang="en-US" sz="2000" dirty="0">
                <a:latin typeface="Libre Franklin" panose="020B0604020202020204" charset="0"/>
                <a:cs typeface="Libre Franklin" panose="020B0604020202020204" charset="0"/>
              </a:rPr>
              <a:t>is a 45 </a:t>
            </a:r>
            <a:r>
              <a:rPr lang="en-US" sz="2000">
                <a:latin typeface="Libre Franklin" panose="020B0604020202020204" charset="0"/>
                <a:cs typeface="Libre Franklin" panose="020B0604020202020204" charset="0"/>
              </a:rPr>
              <a:t>year </a:t>
            </a:r>
            <a:r>
              <a:rPr lang="en-US" sz="2000" smtClean="0">
                <a:latin typeface="Libre Franklin" panose="020B0604020202020204" charset="0"/>
                <a:cs typeface="Libre Franklin" panose="020B0604020202020204" charset="0"/>
              </a:rPr>
              <a:t>old single </a:t>
            </a:r>
            <a:r>
              <a:rPr lang="en-US" sz="2000" dirty="0">
                <a:latin typeface="Libre Franklin" panose="020B0604020202020204" charset="0"/>
                <a:cs typeface="Libre Franklin" panose="020B0604020202020204" charset="0"/>
              </a:rPr>
              <a:t>mother of 3 who was just diagnosed advanced breast cancer.  She has been working making minimum wage.  She has health insurance but her coverage is poor and is not enough to cover the extensive treatments she will need.  She will not be able to work and will not be able to afford COBRA.  Her children are in their teens and Ms. </a:t>
            </a:r>
            <a:r>
              <a:rPr lang="en-US" sz="2000" dirty="0" smtClean="0">
                <a:latin typeface="Libre Franklin" panose="020B0604020202020204" charset="0"/>
                <a:cs typeface="Libre Franklin" panose="020B0604020202020204" charset="0"/>
              </a:rPr>
              <a:t>Smith is struggling </a:t>
            </a:r>
            <a:r>
              <a:rPr lang="en-US" sz="2000" dirty="0">
                <a:latin typeface="Libre Franklin" panose="020B0604020202020204" charset="0"/>
                <a:cs typeface="Libre Franklin" panose="020B0604020202020204" charset="0"/>
              </a:rPr>
              <a:t>to figure out how to tell them she has cancer.  She is overwhelmed by her diagnosis and all of the financial stress due to </a:t>
            </a:r>
            <a:r>
              <a:rPr lang="en-US" sz="2000" dirty="0" smtClean="0">
                <a:latin typeface="Libre Franklin" panose="020B0604020202020204" charset="0"/>
                <a:cs typeface="Libre Franklin" panose="020B0604020202020204" charset="0"/>
              </a:rPr>
              <a:t>this.</a:t>
            </a:r>
          </a:p>
          <a:p>
            <a:r>
              <a:rPr lang="en-US" sz="2000" dirty="0" smtClean="0">
                <a:latin typeface="Libre Franklin" panose="020B0604020202020204" charset="0"/>
                <a:cs typeface="Libre Franklin" panose="020B0604020202020204" charset="0"/>
              </a:rPr>
              <a:t>How </a:t>
            </a:r>
            <a:r>
              <a:rPr lang="en-US" sz="2000" dirty="0">
                <a:latin typeface="Libre Franklin" panose="020B0604020202020204" charset="0"/>
                <a:cs typeface="Libre Franklin" panose="020B0604020202020204" charset="0"/>
              </a:rPr>
              <a:t>Can Social Work Help?</a:t>
            </a:r>
          </a:p>
        </p:txBody>
      </p:sp>
      <p:sp>
        <p:nvSpPr>
          <p:cNvPr id="7" name="Rectangle 6"/>
          <p:cNvSpPr/>
          <p:nvPr/>
        </p:nvSpPr>
        <p:spPr>
          <a:xfrm>
            <a:off x="384402" y="469095"/>
            <a:ext cx="2840842" cy="369332"/>
          </a:xfrm>
          <a:prstGeom prst="rect">
            <a:avLst/>
          </a:prstGeom>
        </p:spPr>
        <p:txBody>
          <a:bodyPr wrap="none">
            <a:spAutoFit/>
          </a:bodyPr>
          <a:lstStyle/>
          <a:p>
            <a:pPr lvl="0">
              <a:buClrTx/>
              <a:defRPr/>
            </a:pPr>
            <a:r>
              <a:rPr kumimoji="0" lang="en-US" sz="1800" b="1" i="1" u="none" strike="noStrike" kern="0" cap="none" spc="0" normalizeH="0" baseline="0" noProof="0" dirty="0" smtClean="0">
                <a:ln>
                  <a:noFill/>
                </a:ln>
                <a:solidFill>
                  <a:srgbClr val="E57228"/>
                </a:solidFill>
                <a:effectLst/>
                <a:uLnTx/>
                <a:uFillTx/>
                <a:latin typeface="Libre Franklin Black"/>
                <a:sym typeface="Libre Franklin Black"/>
              </a:rPr>
              <a:t>Scenario 2</a:t>
            </a:r>
            <a:r>
              <a:rPr lang="en-US" sz="1800" b="1" i="1" dirty="0">
                <a:solidFill>
                  <a:srgbClr val="E57228"/>
                </a:solidFill>
                <a:latin typeface="Libre Franklin Black"/>
                <a:sym typeface="Libre Franklin Black"/>
              </a:rPr>
              <a:t>:  Ambulatory</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4405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667806" y="1077522"/>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Libre Franklin Black"/>
              <a:buNone/>
            </a:pPr>
            <a:r>
              <a:rPr lang="en" dirty="0">
                <a:latin typeface="Franklin Gothic"/>
                <a:ea typeface="Franklin Gothic"/>
                <a:cs typeface="Franklin Gothic"/>
                <a:sym typeface="Franklin Gothic"/>
              </a:rPr>
              <a:t>How to Reach a Social Worker</a:t>
            </a:r>
            <a:endParaRPr dirty="0">
              <a:latin typeface="Franklin Gothic"/>
              <a:ea typeface="Franklin Gothic"/>
              <a:cs typeface="Franklin Gothic"/>
              <a:sym typeface="Franklin Gothic"/>
            </a:endParaRPr>
          </a:p>
        </p:txBody>
      </p:sp>
      <p:sp>
        <p:nvSpPr>
          <p:cNvPr id="110" name="Google Shape;110;p24"/>
          <p:cNvSpPr txBox="1">
            <a:spLocks noGrp="1"/>
          </p:cNvSpPr>
          <p:nvPr>
            <p:ph type="body" idx="2"/>
          </p:nvPr>
        </p:nvSpPr>
        <p:spPr>
          <a:xfrm>
            <a:off x="758388" y="1758142"/>
            <a:ext cx="8139000" cy="2132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Font typeface="Libre Franklin"/>
              <a:buChar char="●"/>
            </a:pPr>
            <a:r>
              <a:rPr lang="en" dirty="0">
                <a:solidFill>
                  <a:srgbClr val="000000"/>
                </a:solidFill>
              </a:rPr>
              <a:t>A social worker is available in each inpatient unit and most outpatient clinics Monday-Friday 8 am-4:30 pm.  Inpatient floors are also covered by weekend social workers.  The ED social worker is available 24/7 for all other needs at PIC 1384.</a:t>
            </a: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667788" y="6472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Libre Franklin Black"/>
              <a:buNone/>
            </a:pPr>
            <a:r>
              <a:rPr lang="en" dirty="0" smtClean="0">
                <a:latin typeface="Franklin Gothic"/>
                <a:ea typeface="Franklin Gothic"/>
                <a:cs typeface="Franklin Gothic"/>
                <a:sym typeface="Franklin Gothic"/>
              </a:rPr>
              <a:t>Consulting Inpatient Social Work</a:t>
            </a:r>
            <a:endParaRPr dirty="0">
              <a:latin typeface="Franklin Gothic"/>
              <a:ea typeface="Franklin Gothic"/>
              <a:cs typeface="Franklin Gothic"/>
              <a:sym typeface="Franklin Gothic"/>
            </a:endParaRPr>
          </a:p>
        </p:txBody>
      </p:sp>
      <p:sp>
        <p:nvSpPr>
          <p:cNvPr id="110" name="Google Shape;110;p24"/>
          <p:cNvSpPr txBox="1">
            <a:spLocks noGrp="1"/>
          </p:cNvSpPr>
          <p:nvPr>
            <p:ph type="body" idx="2"/>
          </p:nvPr>
        </p:nvSpPr>
        <p:spPr>
          <a:xfrm>
            <a:off x="667788" y="1435412"/>
            <a:ext cx="8355188" cy="3392081"/>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Social work is a consult based service in the inpatient setting. </a:t>
            </a: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To consult social work inpatient, a consult should be placed in Epic under “Manage Orders.” </a:t>
            </a: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Social work aims to complete consults same-day whenever possible. Consults entered after 4:30pm will be responded to next day. </a:t>
            </a: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For urgent needs, page inpatient unit social worker. Overnight urgent needs are covered by ED social workers.</a:t>
            </a:r>
          </a:p>
          <a:p>
            <a:pPr marL="457200" lvl="0" indent="-342900" algn="l" rtl="0">
              <a:lnSpc>
                <a:spcPct val="115000"/>
              </a:lnSpc>
              <a:spcBef>
                <a:spcPts val="0"/>
              </a:spcBef>
              <a:spcAft>
                <a:spcPts val="0"/>
              </a:spcAft>
              <a:buClr>
                <a:srgbClr val="000000"/>
              </a:buClr>
              <a:buSzPts val="1800"/>
              <a:buFont typeface="Libre Franklin"/>
              <a:buChar char="●"/>
            </a:pPr>
            <a:r>
              <a:rPr lang="en" dirty="0" smtClean="0">
                <a:solidFill>
                  <a:srgbClr val="000000"/>
                </a:solidFill>
              </a:rPr>
              <a:t>One consulted, inpatient social work follows a patient for the rest of that admission. Upon a new admission, a new social work consult should be placed. </a:t>
            </a:r>
          </a:p>
        </p:txBody>
      </p:sp>
    </p:spTree>
    <p:extLst>
      <p:ext uri="{BB962C8B-B14F-4D97-AF65-F5344CB8AC3E}">
        <p14:creationId xmlns:p14="http://schemas.microsoft.com/office/powerpoint/2010/main" val="23415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667788" y="6472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Libre Franklin Black"/>
              <a:buNone/>
            </a:pPr>
            <a:r>
              <a:rPr lang="en" dirty="0" smtClean="0">
                <a:latin typeface="Franklin Gothic"/>
                <a:ea typeface="Franklin Gothic"/>
                <a:cs typeface="Franklin Gothic"/>
                <a:sym typeface="Franklin Gothic"/>
              </a:rPr>
              <a:t>Consulting Ambulatory Social Work</a:t>
            </a:r>
            <a:endParaRPr dirty="0">
              <a:latin typeface="Franklin Gothic"/>
              <a:ea typeface="Franklin Gothic"/>
              <a:cs typeface="Franklin Gothic"/>
              <a:sym typeface="Franklin Gothic"/>
            </a:endParaRPr>
          </a:p>
        </p:txBody>
      </p:sp>
      <p:sp>
        <p:nvSpPr>
          <p:cNvPr id="110" name="Google Shape;110;p24"/>
          <p:cNvSpPr txBox="1">
            <a:spLocks noGrp="1"/>
          </p:cNvSpPr>
          <p:nvPr>
            <p:ph type="body" idx="2"/>
          </p:nvPr>
        </p:nvSpPr>
        <p:spPr>
          <a:xfrm>
            <a:off x="667788" y="1435412"/>
            <a:ext cx="8355188" cy="3392081"/>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en-US" dirty="0">
                <a:solidFill>
                  <a:srgbClr val="000000"/>
                </a:solidFill>
              </a:rPr>
              <a:t>Routine and non-urgent referrals are generated through an ambulatory pathway in Epic.  </a:t>
            </a:r>
            <a:endParaRPr lang="en-US" dirty="0" smtClean="0">
              <a:solidFill>
                <a:srgbClr val="000000"/>
              </a:solidFill>
            </a:endParaRPr>
          </a:p>
          <a:p>
            <a:pPr marL="514350" indent="-285750">
              <a:buFont typeface="Arial" panose="020B0604020202020204" pitchFamily="34" charset="0"/>
              <a:buChar char="•"/>
            </a:pPr>
            <a:endParaRPr lang="en-US" dirty="0">
              <a:solidFill>
                <a:srgbClr val="000000"/>
              </a:solidFill>
            </a:endParaRPr>
          </a:p>
          <a:p>
            <a:pPr marL="514350" indent="-285750">
              <a:buFont typeface="Arial" panose="020B0604020202020204" pitchFamily="34" charset="0"/>
              <a:buChar char="•"/>
            </a:pPr>
            <a:r>
              <a:rPr lang="en-US" dirty="0">
                <a:solidFill>
                  <a:srgbClr val="000000"/>
                </a:solidFill>
              </a:rPr>
              <a:t>Outpatient/clinic social workers are available via pager for urgent needs M-F, 8 am – 4:30 pm.  </a:t>
            </a:r>
            <a:endParaRPr lang="en-US" dirty="0" smtClean="0">
              <a:solidFill>
                <a:srgbClr val="000000"/>
              </a:solidFill>
            </a:endParaRPr>
          </a:p>
          <a:p>
            <a:pPr marL="228600" indent="0"/>
            <a:endParaRPr lang="en-US" dirty="0" smtClean="0">
              <a:solidFill>
                <a:srgbClr val="000000"/>
              </a:solidFill>
            </a:endParaRPr>
          </a:p>
          <a:p>
            <a:pPr marL="514350" indent="-285750">
              <a:buFont typeface="Arial" panose="020B0604020202020204" pitchFamily="34" charset="0"/>
              <a:buChar char="•"/>
            </a:pPr>
            <a:r>
              <a:rPr lang="en-US" dirty="0">
                <a:solidFill>
                  <a:srgbClr val="000000"/>
                </a:solidFill>
              </a:rPr>
              <a:t>Outpatient clinics staff BSW, MSW, and LCSW’s to address disease/population specific needs.  </a:t>
            </a:r>
          </a:p>
          <a:p>
            <a:pPr marL="514350" indent="-285750">
              <a:buFont typeface="Arial" panose="020B0604020202020204" pitchFamily="34" charset="0"/>
              <a:buChar char="•"/>
            </a:pPr>
            <a:endParaRPr lang="en-US" dirty="0" smtClean="0"/>
          </a:p>
          <a:p>
            <a:pPr marL="228600" indent="0"/>
            <a:endParaRPr lang="en-US" dirty="0"/>
          </a:p>
        </p:txBody>
      </p:sp>
    </p:spTree>
    <p:extLst>
      <p:ext uri="{BB962C8B-B14F-4D97-AF65-F5344CB8AC3E}">
        <p14:creationId xmlns:p14="http://schemas.microsoft.com/office/powerpoint/2010/main" val="2541021001"/>
      </p:ext>
    </p:extLst>
  </p:cSld>
  <p:clrMapOvr>
    <a:masterClrMapping/>
  </p:clrMapOvr>
</p:sld>
</file>

<file path=ppt/theme/theme1.xml><?xml version="1.0" encoding="utf-8"?>
<a:theme xmlns:a="http://schemas.openxmlformats.org/drawingml/2006/main" name="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VA GEN logo and paths top">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17749</TotalTime>
  <Words>624</Words>
  <Application>Microsoft Office PowerPoint</Application>
  <PresentationFormat>On-screen Show (16:9)</PresentationFormat>
  <Paragraphs>47</Paragraphs>
  <Slides>10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Libre Franklin Black</vt:lpstr>
      <vt:lpstr>Libre Franklin</vt:lpstr>
      <vt:lpstr>Franklin Gothic</vt:lpstr>
      <vt:lpstr>Calibri</vt:lpstr>
      <vt:lpstr>Title Slide 2</vt:lpstr>
      <vt:lpstr>UVA GEN logo and paths top</vt:lpstr>
      <vt:lpstr>CONSULTING SOCIAL WORK   101</vt:lpstr>
      <vt:lpstr>Who we are</vt:lpstr>
      <vt:lpstr>What we do</vt:lpstr>
      <vt:lpstr>How is this helpful</vt:lpstr>
      <vt:lpstr>PowerPoint Presentation</vt:lpstr>
      <vt:lpstr>PowerPoint Presentation</vt:lpstr>
      <vt:lpstr>How to Reach a Social Worker</vt:lpstr>
      <vt:lpstr>Consulting Inpatient Social Work</vt:lpstr>
      <vt:lpstr>Consulting Ambulatory Social 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CONSULTING SOCIAL WORK</dc:title>
  <dc:creator>HSCSP1237, HSCSP1237 *HS</dc:creator>
  <cp:lastModifiedBy>Richards, Andrew J *HS</cp:lastModifiedBy>
  <cp:revision>31</cp:revision>
  <cp:lastPrinted>2020-04-21T17:45:13Z</cp:lastPrinted>
  <dcterms:modified xsi:type="dcterms:W3CDTF">2020-06-03T14:47:31Z</dcterms:modified>
</cp:coreProperties>
</file>