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2.xml" ContentType="application/vnd.openxmlformats-officedocument.presentationml.notesSlide+xml"/>
  <Override PartName="/ppt/theme/themeOverride2.xml" ContentType="application/vnd.openxmlformats-officedocument.themeOverride+xml"/>
  <Override PartName="/ppt/notesSlides/notesSlide3.xml" ContentType="application/vnd.openxmlformats-officedocument.presentationml.notesSlide+xml"/>
  <Override PartName="/ppt/theme/themeOverride3.xml" ContentType="application/vnd.openxmlformats-officedocument.themeOverride+xml"/>
  <Override PartName="/ppt/notesSlides/notesSlide4.xml" ContentType="application/vnd.openxmlformats-officedocument.presentationml.notesSlide+xml"/>
  <Override PartName="/ppt/theme/themeOverride4.xml" ContentType="application/vnd.openxmlformats-officedocument.themeOverride+xml"/>
  <Override PartName="/ppt/notesSlides/notesSlide5.xml" ContentType="application/vnd.openxmlformats-officedocument.presentationml.notesSlide+xml"/>
  <Override PartName="/ppt/theme/themeOverride5.xml" ContentType="application/vnd.openxmlformats-officedocument.themeOverride+xml"/>
  <Override PartName="/ppt/notesSlides/notesSlide6.xml" ContentType="application/vnd.openxmlformats-officedocument.presentationml.notesSlide+xml"/>
  <Override PartName="/ppt/theme/themeOverride6.xml" ContentType="application/vnd.openxmlformats-officedocument.themeOverride+xml"/>
  <Override PartName="/ppt/notesSlides/notesSlide7.xml" ContentType="application/vnd.openxmlformats-officedocument.presentationml.notesSlide+xml"/>
  <Override PartName="/ppt/theme/themeOverride7.xml" ContentType="application/vnd.openxmlformats-officedocument.themeOverride+xml"/>
  <Override PartName="/ppt/notesSlides/notesSlide8.xml" ContentType="application/vnd.openxmlformats-officedocument.presentationml.notesSlide+xml"/>
  <Override PartName="/ppt/theme/themeOverride8.xml" ContentType="application/vnd.openxmlformats-officedocument.themeOverride+xml"/>
  <Override PartName="/ppt/notesSlides/notesSlide9.xml" ContentType="application/vnd.openxmlformats-officedocument.presentationml.notesSlide+xml"/>
  <Override PartName="/ppt/theme/themeOverride9.xml" ContentType="application/vnd.openxmlformats-officedocument.themeOverride+xml"/>
  <Override PartName="/ppt/notesSlides/notesSlide10.xml" ContentType="application/vnd.openxmlformats-officedocument.presentationml.notesSlide+xml"/>
  <Override PartName="/ppt/theme/themeOverride10.xml" ContentType="application/vnd.openxmlformats-officedocument.themeOverr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65" r:id="rId4"/>
    <p:sldId id="266" r:id="rId5"/>
    <p:sldId id="267" r:id="rId6"/>
    <p:sldId id="268" r:id="rId7"/>
    <p:sldId id="269" r:id="rId8"/>
    <p:sldId id="270" r:id="rId9"/>
    <p:sldId id="271" r:id="rId10"/>
    <p:sldId id="272" r:id="rId11"/>
    <p:sldId id="273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75" autoAdjust="0"/>
    <p:restoredTop sz="85172" autoAdjust="0"/>
  </p:normalViewPr>
  <p:slideViewPr>
    <p:cSldViewPr snapToGrid="0">
      <p:cViewPr varScale="1">
        <p:scale>
          <a:sx n="99" d="100"/>
          <a:sy n="99" d="100"/>
        </p:scale>
        <p:origin x="858" y="8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31BF44-E8EA-41D1-96B6-0FB2108F374A}" type="datetimeFigureOut">
              <a:rPr lang="en-US" smtClean="0"/>
              <a:t>11/8/2022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9A4257-04E9-4483-9914-D368770B6A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3234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9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9A4257-04E9-4483-9914-D368770B6AF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713701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9A4257-04E9-4483-9914-D368770B6AF7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934780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9A4257-04E9-4483-9914-D368770B6AF7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30383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9A4257-04E9-4483-9914-D368770B6AF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33440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9A4257-04E9-4483-9914-D368770B6AF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03610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9A4257-04E9-4483-9914-D368770B6AF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7048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9A4257-04E9-4483-9914-D368770B6AF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31628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9A4257-04E9-4483-9914-D368770B6AF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432389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9A4257-04E9-4483-9914-D368770B6AF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204477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9A4257-04E9-4483-9914-D368770B6AF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5941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9A4257-04E9-4483-9914-D368770B6AF7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89319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BE57B-5B19-4CB1-8E6B-23EFBB1E517E}" type="datetimeFigureOut">
              <a:rPr lang="en-US" smtClean="0"/>
              <a:t>11/8/2022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AA003-AD69-4936-AF39-E60A1FE78B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65835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BE57B-5B19-4CB1-8E6B-23EFBB1E517E}" type="datetimeFigureOut">
              <a:rPr lang="en-US" smtClean="0"/>
              <a:t>11/8/2022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AA003-AD69-4936-AF39-E60A1FE78B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02838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BE57B-5B19-4CB1-8E6B-23EFBB1E517E}" type="datetimeFigureOut">
              <a:rPr lang="en-US" smtClean="0"/>
              <a:t>11/8/2022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AA003-AD69-4936-AF39-E60A1FE78B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47351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BE57B-5B19-4CB1-8E6B-23EFBB1E517E}" type="datetimeFigureOut">
              <a:rPr lang="en-US" smtClean="0"/>
              <a:t>11/8/2022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AA003-AD69-4936-AF39-E60A1FE78B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31308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BE57B-5B19-4CB1-8E6B-23EFBB1E517E}" type="datetimeFigureOut">
              <a:rPr lang="en-US" smtClean="0"/>
              <a:t>11/8/2022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AA003-AD69-4936-AF39-E60A1FE78B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6969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BE57B-5B19-4CB1-8E6B-23EFBB1E517E}" type="datetimeFigureOut">
              <a:rPr lang="en-US" smtClean="0"/>
              <a:t>11/8/2022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AA003-AD69-4936-AF39-E60A1FE78B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85866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BE57B-5B19-4CB1-8E6B-23EFBB1E517E}" type="datetimeFigureOut">
              <a:rPr lang="en-US" smtClean="0"/>
              <a:t>11/8/2022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AA003-AD69-4936-AF39-E60A1FE78B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99410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BE57B-5B19-4CB1-8E6B-23EFBB1E517E}" type="datetimeFigureOut">
              <a:rPr lang="en-US" smtClean="0"/>
              <a:t>11/8/2022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AA003-AD69-4936-AF39-E60A1FE78B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9239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BE57B-5B19-4CB1-8E6B-23EFBB1E517E}" type="datetimeFigureOut">
              <a:rPr lang="en-US" smtClean="0"/>
              <a:t>11/8/2022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AA003-AD69-4936-AF39-E60A1FE78B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6274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BE57B-5B19-4CB1-8E6B-23EFBB1E517E}" type="datetimeFigureOut">
              <a:rPr lang="en-US" smtClean="0"/>
              <a:t>11/8/2022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AA003-AD69-4936-AF39-E60A1FE78B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32829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BE57B-5B19-4CB1-8E6B-23EFBB1E517E}" type="datetimeFigureOut">
              <a:rPr lang="en-US" smtClean="0"/>
              <a:t>11/8/2022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AA003-AD69-4936-AF39-E60A1FE78B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52580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FBE57B-5B19-4CB1-8E6B-23EFBB1E517E}" type="datetimeFigureOut">
              <a:rPr lang="en-US" smtClean="0"/>
              <a:t>11/8/2022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CAA003-AD69-4936-AF39-E60A1FE78B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593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lpb4c@virginia.edu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9.xml"/><Relationship Id="rId4" Type="http://schemas.openxmlformats.org/officeDocument/2006/relationships/hyperlink" Target="https://www.ncbi.nlm.nih.gov/sciencv/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0.xml"/><Relationship Id="rId4" Type="http://schemas.openxmlformats.org/officeDocument/2006/relationships/hyperlink" Target="https://www.ncbi.nlm.nih.gov/sciencv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2.xml"/><Relationship Id="rId6" Type="http://schemas.openxmlformats.org/officeDocument/2006/relationships/hyperlink" Target="https://www.ncbi.nlm.nih.gov/sciencv/" TargetMode="External"/><Relationship Id="rId5" Type="http://schemas.openxmlformats.org/officeDocument/2006/relationships/hyperlink" Target="https://publicaccess.nih.gov/policy.htm" TargetMode="External"/><Relationship Id="rId4" Type="http://schemas.openxmlformats.org/officeDocument/2006/relationships/hyperlink" Target="https://www.ncbi.nlm.nih.gov/books/NBK7256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3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4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ncbi.nlm.nih.gov/sciencv/" TargetMode="External"/><Relationship Id="rId3" Type="http://schemas.openxmlformats.org/officeDocument/2006/relationships/notesSlide" Target="../notesSlides/notesSlide6.xml"/><Relationship Id="rId7" Type="http://schemas.openxmlformats.org/officeDocument/2006/relationships/hyperlink" Target="https://grants.nih.gov/grants/policy/faq_biosketches.htm" TargetMode="External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5.xml"/><Relationship Id="rId6" Type="http://schemas.openxmlformats.org/officeDocument/2006/relationships/hyperlink" Target="https://grants.nih.gov/grants/forms/predoctoral-fellowship-biosketch-sample-2021.docx" TargetMode="External"/><Relationship Id="rId5" Type="http://schemas.openxmlformats.org/officeDocument/2006/relationships/hyperlink" Target="https://grants.nih.gov/grants/how-to-apply-application-guide/forms-g/general/g.240-r&amp;r-seniorkey-person-profile-(expanded)-form.htm#Instructions" TargetMode="External"/><Relationship Id="rId4" Type="http://schemas.openxmlformats.org/officeDocument/2006/relationships/hyperlink" Target="https://grants.nih.gov/grants/forms/biosketch-blank-fellowship-format-rev-10-2021.docx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6.xml"/><Relationship Id="rId4" Type="http://schemas.openxmlformats.org/officeDocument/2006/relationships/hyperlink" Target="https://www.ncbi.nlm.nih.gov/sciencv/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7.xml"/><Relationship Id="rId4" Type="http://schemas.openxmlformats.org/officeDocument/2006/relationships/hyperlink" Target="https://www.ncbi.nlm.nih.gov/sciencv/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8.xml"/><Relationship Id="rId4" Type="http://schemas.openxmlformats.org/officeDocument/2006/relationships/hyperlink" Target="https://www.ncbi.nlm.nih.gov/sciencv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2358" y="1286633"/>
            <a:ext cx="9346299" cy="2419519"/>
          </a:xfrm>
          <a:gradFill flip="none" rotWithShape="1">
            <a:gsLst>
              <a:gs pos="0">
                <a:schemeClr val="accent2">
                  <a:lumMod val="67000"/>
                </a:schemeClr>
              </a:gs>
              <a:gs pos="48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  <a:ln w="12700">
            <a:solidFill>
              <a:schemeClr val="accent1">
                <a:lumMod val="5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4400" dirty="0" smtClean="0">
                <a:solidFill>
                  <a:schemeClr val="accent1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NIH </a:t>
            </a:r>
            <a:r>
              <a:rPr lang="en-US" sz="4400" dirty="0" smtClean="0">
                <a:solidFill>
                  <a:schemeClr val="accent1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Predoctoral Fellowship </a:t>
            </a:r>
            <a:r>
              <a:rPr lang="en-US" sz="4400" dirty="0" err="1" smtClean="0">
                <a:solidFill>
                  <a:schemeClr val="accent1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Biosketch</a:t>
            </a:r>
            <a:r>
              <a:rPr lang="en-US" sz="4400" dirty="0" smtClean="0">
                <a:solidFill>
                  <a:schemeClr val="accent1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/>
            </a:r>
            <a:br>
              <a:rPr lang="en-US" sz="4400" dirty="0" smtClean="0">
                <a:solidFill>
                  <a:schemeClr val="accent1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en-US" sz="2000" dirty="0" smtClean="0">
                <a:solidFill>
                  <a:schemeClr val="bg1"/>
                </a:solidFill>
                <a:latin typeface="Castellar" panose="020A0402060406010301" pitchFamily="18" charset="0"/>
              </a:rPr>
              <a:t/>
            </a:r>
            <a:br>
              <a:rPr lang="en-US" sz="2000" dirty="0" smtClean="0">
                <a:solidFill>
                  <a:schemeClr val="bg1"/>
                </a:solidFill>
                <a:latin typeface="Castellar" panose="020A0402060406010301" pitchFamily="18" charset="0"/>
              </a:rPr>
            </a:br>
            <a:r>
              <a:rPr lang="en-US" sz="1600" dirty="0" smtClean="0">
                <a:solidFill>
                  <a:schemeClr val="accent1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08 November 2022</a:t>
            </a:r>
            <a:br>
              <a:rPr lang="en-US" sz="1600" dirty="0" smtClean="0">
                <a:solidFill>
                  <a:schemeClr val="accent1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en-US" sz="1600" dirty="0" smtClean="0">
                <a:solidFill>
                  <a:schemeClr val="accent1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/>
            </a:r>
            <a:br>
              <a:rPr lang="en-US" sz="1600" dirty="0" smtClean="0">
                <a:solidFill>
                  <a:schemeClr val="accent1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en-US" sz="1600" dirty="0" smtClean="0">
                <a:solidFill>
                  <a:schemeClr val="accent1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Lauren B. Armstrong</a:t>
            </a:r>
            <a:br>
              <a:rPr lang="en-US" sz="1600" dirty="0" smtClean="0">
                <a:solidFill>
                  <a:schemeClr val="accent1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en-US" sz="1600" dirty="0" smtClean="0">
                <a:solidFill>
                  <a:schemeClr val="accent1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Assistant Director, Office of Grants and Contracts</a:t>
            </a:r>
            <a:br>
              <a:rPr lang="en-US" sz="1600" dirty="0" smtClean="0">
                <a:solidFill>
                  <a:schemeClr val="accent1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en-US" sz="1600" dirty="0" smtClean="0">
                <a:solidFill>
                  <a:schemeClr val="accent1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UVA School of Medicine</a:t>
            </a:r>
            <a:br>
              <a:rPr lang="en-US" sz="1600" dirty="0" smtClean="0">
                <a:solidFill>
                  <a:schemeClr val="accent1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en-US" sz="1600" dirty="0" smtClean="0">
                <a:solidFill>
                  <a:schemeClr val="accent1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hlinkClick r:id="rId3"/>
              </a:rPr>
              <a:t>lpb4c@virginia.edu</a:t>
            </a:r>
            <a:r>
              <a:rPr lang="en-US" sz="1600" dirty="0" smtClean="0">
                <a:solidFill>
                  <a:schemeClr val="accent1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endParaRPr lang="en-US" dirty="0">
              <a:solidFill>
                <a:schemeClr val="accent1">
                  <a:lumMod val="50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2552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68411" y="0"/>
            <a:ext cx="10775091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b="1" dirty="0" smtClean="0">
              <a:solidFill>
                <a:schemeClr val="accent2"/>
              </a:solidFill>
              <a:latin typeface="Arial Narrow" panose="020B0606020202030204" pitchFamily="34" charset="0"/>
            </a:endParaRPr>
          </a:p>
          <a:p>
            <a:r>
              <a:rPr lang="en-US" b="1" dirty="0" smtClean="0">
                <a:solidFill>
                  <a:schemeClr val="accent2"/>
                </a:solidFill>
                <a:latin typeface="Arial Narrow" panose="020B0606020202030204" pitchFamily="34" charset="0"/>
              </a:rPr>
              <a:t>SECTION D. SCHOLASTIC PERFORMANCE</a:t>
            </a:r>
            <a:endParaRPr lang="en-US" b="1" dirty="0" smtClean="0">
              <a:solidFill>
                <a:schemeClr val="accent2"/>
              </a:solidFill>
              <a:latin typeface="Arial Narrow" panose="020B0606020202030204" pitchFamily="34" charset="0"/>
            </a:endParaRPr>
          </a:p>
          <a:p>
            <a:pPr marL="342900" indent="-342900">
              <a:buFont typeface="Courier New" panose="02070309020205020404" pitchFamily="49" charset="0"/>
              <a:buChar char="o"/>
            </a:pPr>
            <a:endParaRPr lang="en-US" b="1" dirty="0" smtClean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en-US" b="1" dirty="0">
                <a:solidFill>
                  <a:schemeClr val="bg1"/>
                </a:solidFill>
                <a:latin typeface="Arial Narrow" panose="020B0606020202030204" pitchFamily="34" charset="0"/>
              </a:rPr>
              <a:t>List by institution and year all undergraduate and graduate courses, with </a:t>
            </a:r>
            <a:r>
              <a:rPr lang="en-US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grades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endParaRPr lang="en-US" b="1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en-US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Explain </a:t>
            </a:r>
            <a:r>
              <a:rPr lang="en-US" b="1" dirty="0">
                <a:solidFill>
                  <a:schemeClr val="bg1"/>
                </a:solidFill>
                <a:latin typeface="Arial Narrow" panose="020B0606020202030204" pitchFamily="34" charset="0"/>
              </a:rPr>
              <a:t>any grading system used if it differs from a 1-100 scale; an A, B, C, D, F system; or a 0-4.0 </a:t>
            </a:r>
            <a:r>
              <a:rPr lang="en-US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scale 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endParaRPr lang="en-US" b="1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en-US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Indicate </a:t>
            </a:r>
            <a:r>
              <a:rPr lang="en-US" b="1" dirty="0">
                <a:solidFill>
                  <a:schemeClr val="bg1"/>
                </a:solidFill>
                <a:latin typeface="Arial Narrow" panose="020B0606020202030204" pitchFamily="34" charset="0"/>
              </a:rPr>
              <a:t>the levels required for a passing </a:t>
            </a:r>
            <a:r>
              <a:rPr lang="en-US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grade</a:t>
            </a:r>
            <a:endParaRPr lang="en-US" b="1" dirty="0" smtClean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lvl="2"/>
            <a:endParaRPr lang="en-US" b="1" dirty="0" smtClean="0">
              <a:solidFill>
                <a:schemeClr val="bg1"/>
              </a:solidFill>
              <a:latin typeface="Arial Narrow" panose="020B0606020202030204" pitchFamily="34" charset="0"/>
              <a:hlinkClick r:id="rId4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dirty="0" smtClean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dirty="0" smtClean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dirty="0" smtClean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lvl="2"/>
            <a:endParaRPr lang="en-US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74050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68411" y="0"/>
            <a:ext cx="10775091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b="1" dirty="0" smtClean="0">
              <a:solidFill>
                <a:schemeClr val="accent2"/>
              </a:solidFill>
              <a:latin typeface="Arial Narrow" panose="020B0606020202030204" pitchFamily="34" charset="0"/>
            </a:endParaRPr>
          </a:p>
          <a:p>
            <a:pPr algn="ctr"/>
            <a:endParaRPr lang="en-US" b="1" dirty="0" smtClean="0">
              <a:solidFill>
                <a:schemeClr val="accent2"/>
              </a:solidFill>
              <a:latin typeface="Arial Narrow" panose="020B0606020202030204" pitchFamily="34" charset="0"/>
            </a:endParaRPr>
          </a:p>
          <a:p>
            <a:pPr algn="ctr"/>
            <a:endParaRPr lang="en-US" b="1" dirty="0">
              <a:solidFill>
                <a:schemeClr val="accent2"/>
              </a:solidFill>
              <a:latin typeface="Arial Narrow" panose="020B0606020202030204" pitchFamily="34" charset="0"/>
            </a:endParaRPr>
          </a:p>
          <a:p>
            <a:pPr algn="ctr"/>
            <a:endParaRPr lang="en-US" b="1" dirty="0" smtClean="0">
              <a:solidFill>
                <a:schemeClr val="accent2"/>
              </a:solidFill>
              <a:latin typeface="Arial Narrow" panose="020B0606020202030204" pitchFamily="34" charset="0"/>
            </a:endParaRPr>
          </a:p>
          <a:p>
            <a:pPr algn="ctr"/>
            <a:r>
              <a:rPr lang="en-US" sz="2400" b="1" dirty="0" smtClean="0">
                <a:solidFill>
                  <a:schemeClr val="accent2"/>
                </a:solidFill>
                <a:latin typeface="Arial Narrow" panose="020B0606020202030204" pitchFamily="34" charset="0"/>
              </a:rPr>
              <a:t>QUESTIONS?</a:t>
            </a:r>
            <a:endParaRPr lang="en-US" sz="2400" b="1" dirty="0" smtClean="0">
              <a:solidFill>
                <a:schemeClr val="accent2"/>
              </a:solidFill>
              <a:latin typeface="Arial Narrow" panose="020B0606020202030204" pitchFamily="34" charset="0"/>
            </a:endParaRPr>
          </a:p>
          <a:p>
            <a:pPr marL="342900" indent="-342900">
              <a:buFont typeface="Courier New" panose="02070309020205020404" pitchFamily="49" charset="0"/>
              <a:buChar char="o"/>
            </a:pPr>
            <a:endParaRPr lang="en-US" b="1" dirty="0" smtClean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lvl="2" algn="ctr"/>
            <a:endParaRPr lang="en-US" b="1" dirty="0" smtClean="0">
              <a:solidFill>
                <a:schemeClr val="bg1"/>
              </a:solidFill>
              <a:latin typeface="Arial Narrow" panose="020B0606020202030204" pitchFamily="34" charset="0"/>
              <a:hlinkClick r:id="rId4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dirty="0" smtClean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dirty="0" smtClean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dirty="0" smtClean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lvl="2"/>
            <a:endParaRPr lang="en-US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170655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68411" y="0"/>
            <a:ext cx="10775091" cy="89562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b="1" dirty="0" smtClean="0">
              <a:solidFill>
                <a:schemeClr val="accent2"/>
              </a:solidFill>
              <a:latin typeface="Arial Narrow" panose="020B0606020202030204" pitchFamily="34" charset="0"/>
            </a:endParaRPr>
          </a:p>
          <a:p>
            <a:r>
              <a:rPr lang="en-US" b="1" dirty="0" smtClean="0">
                <a:solidFill>
                  <a:schemeClr val="accent2"/>
                </a:solidFill>
                <a:latin typeface="Arial Narrow" panose="020B0606020202030204" pitchFamily="34" charset="0"/>
              </a:rPr>
              <a:t>THE BASICS</a:t>
            </a:r>
            <a:endParaRPr lang="en-US" b="1" dirty="0" smtClean="0">
              <a:solidFill>
                <a:schemeClr val="accent2"/>
              </a:solidFill>
              <a:latin typeface="Arial Narrow" panose="020B0606020202030204" pitchFamily="34" charset="0"/>
            </a:endParaRPr>
          </a:p>
          <a:p>
            <a:pPr marL="342900" indent="-342900">
              <a:buFont typeface="Courier New" panose="02070309020205020404" pitchFamily="49" charset="0"/>
              <a:buChar char="o"/>
            </a:pPr>
            <a:endParaRPr lang="en-US" b="1" dirty="0" smtClean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en-US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A </a:t>
            </a:r>
            <a:r>
              <a:rPr lang="en-US" b="1" dirty="0" err="1">
                <a:solidFill>
                  <a:schemeClr val="bg1"/>
                </a:solidFill>
                <a:latin typeface="Arial Narrow" panose="020B0606020202030204" pitchFamily="34" charset="0"/>
              </a:rPr>
              <a:t>b</a:t>
            </a:r>
            <a:r>
              <a:rPr lang="en-US" b="1" dirty="0" err="1" smtClean="0">
                <a:solidFill>
                  <a:schemeClr val="bg1"/>
                </a:solidFill>
                <a:latin typeface="Arial Narrow" panose="020B0606020202030204" pitchFamily="34" charset="0"/>
              </a:rPr>
              <a:t>iosketch</a:t>
            </a:r>
            <a:r>
              <a:rPr lang="en-US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 </a:t>
            </a:r>
            <a:r>
              <a:rPr lang="en-US" b="1" dirty="0">
                <a:solidFill>
                  <a:schemeClr val="bg1"/>
                </a:solidFill>
                <a:latin typeface="Arial Narrow" panose="020B0606020202030204" pitchFamily="34" charset="0"/>
              </a:rPr>
              <a:t>documents an individual's qualifications and experience for a specific role in a </a:t>
            </a:r>
            <a:r>
              <a:rPr lang="en-US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project – think of this as your grant-specific resume or CV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endParaRPr lang="en-US" b="1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en-US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NIH uses the </a:t>
            </a:r>
            <a:r>
              <a:rPr lang="en-US" b="1" dirty="0" err="1" smtClean="0">
                <a:solidFill>
                  <a:schemeClr val="bg1"/>
                </a:solidFill>
                <a:latin typeface="Arial Narrow" panose="020B0606020202030204" pitchFamily="34" charset="0"/>
              </a:rPr>
              <a:t>biosketch</a:t>
            </a:r>
            <a:r>
              <a:rPr lang="en-US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 to evaluate and ensure that an individual’s skills, knowledge, experience, and resources are sufficient to carry out the proposed research 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endParaRPr lang="en-US" b="1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en-US" b="1" dirty="0">
                <a:solidFill>
                  <a:schemeClr val="bg1"/>
                </a:solidFill>
                <a:latin typeface="Arial Narrow" panose="020B0606020202030204" pitchFamily="34" charset="0"/>
              </a:rPr>
              <a:t>S</a:t>
            </a:r>
            <a:r>
              <a:rPr lang="en-US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pecific formatting is required for compliance with application guidelines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Font size – 11pt or larger, no more than 15 characters per linear inch, no more than six lines per vertical inch</a:t>
            </a:r>
          </a:p>
          <a:p>
            <a:pPr marL="1257300" lvl="2" indent="-342900">
              <a:buFont typeface="Courier New" panose="02070309020205020404" pitchFamily="49" charset="0"/>
              <a:buChar char="o"/>
            </a:pPr>
            <a:r>
              <a:rPr lang="en-US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Recommended fonts: Arial, Georgia, Helvetica, Palatino Linotype (other fonts are acceptable if they meet the above requirements)</a:t>
            </a:r>
          </a:p>
          <a:p>
            <a:pPr marL="1257300" lvl="2" indent="-342900">
              <a:buFont typeface="Courier New" panose="02070309020205020404" pitchFamily="49" charset="0"/>
              <a:buChar char="o"/>
            </a:pPr>
            <a:endParaRPr lang="en-US" b="1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Margins – at least one-half inch (½”) for all sides</a:t>
            </a:r>
          </a:p>
          <a:p>
            <a:pPr marL="1257300" lvl="2" indent="-342900">
              <a:buFont typeface="Courier New" panose="02070309020205020404" pitchFamily="49" charset="0"/>
              <a:buChar char="o"/>
            </a:pPr>
            <a:r>
              <a:rPr lang="en-US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Do not include headers or footers</a:t>
            </a:r>
          </a:p>
          <a:p>
            <a:pPr marL="1257300" lvl="2" indent="-342900">
              <a:buFont typeface="Courier New" panose="02070309020205020404" pitchFamily="49" charset="0"/>
              <a:buChar char="o"/>
            </a:pPr>
            <a:endParaRPr lang="en-US" b="1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Page limits – maximum of five letter-sized (8 ½ x 11”) pages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endParaRPr lang="en-US" b="1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Miscellaneous</a:t>
            </a:r>
          </a:p>
          <a:p>
            <a:pPr marL="1257300" lvl="2" indent="-342900">
              <a:buFont typeface="Courier New" panose="02070309020205020404" pitchFamily="49" charset="0"/>
              <a:buChar char="o"/>
            </a:pPr>
            <a:r>
              <a:rPr lang="en-US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Filename – maximum 50 characters or less (including spaces)</a:t>
            </a:r>
          </a:p>
          <a:p>
            <a:pPr marL="1257300" lvl="2" indent="-342900">
              <a:buFont typeface="Courier New" panose="02070309020205020404" pitchFamily="49" charset="0"/>
              <a:buChar char="o"/>
            </a:pPr>
            <a:r>
              <a:rPr lang="en-US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Disable any security/encryption features and do not use password protection </a:t>
            </a:r>
            <a:endParaRPr lang="en-US" dirty="0" smtClean="0">
              <a:solidFill>
                <a:schemeClr val="bg1">
                  <a:lumMod val="95000"/>
                </a:schemeClr>
              </a:solidFill>
              <a:latin typeface="Arial Narrow" panose="020B0606020202030204" pitchFamily="34" charset="0"/>
            </a:endParaRPr>
          </a:p>
          <a:p>
            <a:pPr lvl="2"/>
            <a:endParaRPr lang="en-US" dirty="0" smtClean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dirty="0" smtClean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dirty="0" smtClean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dirty="0" smtClean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dirty="0" smtClean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lvl="2"/>
            <a:endParaRPr lang="en-US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155111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68411" y="0"/>
            <a:ext cx="10775091" cy="103412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b="1" dirty="0" smtClean="0">
              <a:solidFill>
                <a:schemeClr val="accent2"/>
              </a:solidFill>
              <a:latin typeface="Arial Narrow" panose="020B0606020202030204" pitchFamily="34" charset="0"/>
            </a:endParaRPr>
          </a:p>
          <a:p>
            <a:r>
              <a:rPr lang="en-US" b="1" dirty="0" smtClean="0">
                <a:solidFill>
                  <a:schemeClr val="accent2"/>
                </a:solidFill>
                <a:latin typeface="Arial Narrow" panose="020B0606020202030204" pitchFamily="34" charset="0"/>
              </a:rPr>
              <a:t>THE BASICS - continued</a:t>
            </a:r>
            <a:endParaRPr lang="en-US" b="1" dirty="0" smtClean="0">
              <a:solidFill>
                <a:schemeClr val="accent2"/>
              </a:solidFill>
              <a:latin typeface="Arial Narrow" panose="020B0606020202030204" pitchFamily="34" charset="0"/>
            </a:endParaRPr>
          </a:p>
          <a:p>
            <a:pPr marL="342900" indent="-342900">
              <a:buFont typeface="Courier New" panose="02070309020205020404" pitchFamily="49" charset="0"/>
              <a:buChar char="o"/>
            </a:pPr>
            <a:endParaRPr lang="en-US" b="1" dirty="0" smtClean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Citations</a:t>
            </a:r>
          </a:p>
          <a:p>
            <a:pPr marL="1257300" lvl="2" indent="-342900">
              <a:buFont typeface="Courier New" panose="02070309020205020404" pitchFamily="49" charset="0"/>
              <a:buChar char="o"/>
            </a:pPr>
            <a:r>
              <a:rPr lang="en-US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Any format is acceptable – NIH does not require a specific format</a:t>
            </a:r>
          </a:p>
          <a:p>
            <a:pPr marL="1257300" lvl="2" indent="-342900">
              <a:buFont typeface="Courier New" panose="02070309020205020404" pitchFamily="49" charset="0"/>
              <a:buChar char="o"/>
            </a:pPr>
            <a:r>
              <a:rPr lang="en-US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Use of “et al” is acceptable</a:t>
            </a:r>
          </a:p>
          <a:p>
            <a:pPr marL="1257300" lvl="2" indent="-342900">
              <a:buFont typeface="Courier New" panose="02070309020205020404" pitchFamily="49" charset="0"/>
              <a:buChar char="o"/>
            </a:pPr>
            <a:r>
              <a:rPr lang="en-US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NIH suggests using the National Library of Medicine’s standard format if you do not otherwise have one</a:t>
            </a:r>
          </a:p>
          <a:p>
            <a:pPr marL="1714500" lvl="3" indent="-342900">
              <a:buFont typeface="Courier New" panose="02070309020205020404" pitchFamily="49" charset="0"/>
              <a:buChar char="o"/>
            </a:pPr>
            <a:r>
              <a:rPr lang="en-US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See </a:t>
            </a:r>
            <a:r>
              <a:rPr lang="en-US" b="1" dirty="0" smtClean="0">
                <a:solidFill>
                  <a:schemeClr val="bg1"/>
                </a:solidFill>
                <a:latin typeface="Arial Narrow" panose="020B0606020202030204" pitchFamily="34" charset="0"/>
                <a:hlinkClick r:id="rId4"/>
              </a:rPr>
              <a:t>Citing Medicine, 2</a:t>
            </a:r>
            <a:r>
              <a:rPr lang="en-US" b="1" baseline="30000" dirty="0" smtClean="0">
                <a:solidFill>
                  <a:schemeClr val="bg1"/>
                </a:solidFill>
                <a:latin typeface="Arial Narrow" panose="020B0606020202030204" pitchFamily="34" charset="0"/>
                <a:hlinkClick r:id="rId4"/>
              </a:rPr>
              <a:t>nd</a:t>
            </a:r>
            <a:r>
              <a:rPr lang="en-US" b="1" dirty="0" smtClean="0">
                <a:solidFill>
                  <a:schemeClr val="bg1"/>
                </a:solidFill>
                <a:latin typeface="Arial Narrow" panose="020B0606020202030204" pitchFamily="34" charset="0"/>
                <a:hlinkClick r:id="rId4"/>
              </a:rPr>
              <a:t> edition</a:t>
            </a:r>
            <a:endParaRPr lang="en-US" b="1" dirty="0" smtClean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marL="1257300" lvl="2" indent="-342900">
              <a:buFont typeface="Courier New" panose="02070309020205020404" pitchFamily="49" charset="0"/>
              <a:buChar char="o"/>
            </a:pPr>
            <a:r>
              <a:rPr lang="en-US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Remember to comply with the </a:t>
            </a:r>
            <a:r>
              <a:rPr lang="en-US" b="1" dirty="0" smtClean="0">
                <a:solidFill>
                  <a:schemeClr val="bg1"/>
                </a:solidFill>
                <a:latin typeface="Arial Narrow" panose="020B0606020202030204" pitchFamily="34" charset="0"/>
                <a:hlinkClick r:id="rId5"/>
              </a:rPr>
              <a:t>NIH Public Access Policy </a:t>
            </a:r>
            <a:r>
              <a:rPr lang="en-US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when citing applicable papers that arise from NIH-funded research</a:t>
            </a:r>
          </a:p>
          <a:p>
            <a:pPr marL="1714500" lvl="3" indent="-342900">
              <a:buFont typeface="Courier New" panose="02070309020205020404" pitchFamily="49" charset="0"/>
              <a:buChar char="o"/>
            </a:pPr>
            <a:r>
              <a:rPr lang="en-US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Include the PMCID reference number [DOIs and/or PMIDs are allowed but not required]</a:t>
            </a:r>
          </a:p>
          <a:p>
            <a:pPr marL="1257300" lvl="2" indent="-342900">
              <a:buFont typeface="Courier New" panose="02070309020205020404" pitchFamily="49" charset="0"/>
              <a:buChar char="o"/>
            </a:pPr>
            <a:r>
              <a:rPr lang="en-US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Do not use hyperlinks for citations</a:t>
            </a:r>
          </a:p>
          <a:p>
            <a:pPr marL="1714500" lvl="3" indent="-342900">
              <a:buFont typeface="Courier New" panose="02070309020205020404" pitchFamily="49" charset="0"/>
              <a:buChar char="o"/>
            </a:pPr>
            <a:endParaRPr lang="en-US" b="1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Don’t recreate the wheel – utilize </a:t>
            </a:r>
            <a:r>
              <a:rPr lang="en-US" b="1" dirty="0" err="1" smtClean="0">
                <a:solidFill>
                  <a:schemeClr val="accent2"/>
                </a:solidFill>
                <a:latin typeface="Arial Narrow" panose="020B0606020202030204" pitchFamily="34" charset="0"/>
              </a:rPr>
              <a:t>SciENcv</a:t>
            </a:r>
            <a:r>
              <a:rPr lang="en-US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!</a:t>
            </a:r>
          </a:p>
          <a:p>
            <a:pPr marL="1257300" lvl="2" indent="-342900">
              <a:buFont typeface="Courier New" panose="02070309020205020404" pitchFamily="49" charset="0"/>
              <a:buChar char="o"/>
            </a:pPr>
            <a:r>
              <a:rPr lang="en-US" b="1" dirty="0" smtClean="0">
                <a:solidFill>
                  <a:schemeClr val="accent2"/>
                </a:solidFill>
                <a:latin typeface="Arial Narrow" panose="020B0606020202030204" pitchFamily="34" charset="0"/>
              </a:rPr>
              <a:t>Sci</a:t>
            </a:r>
            <a:r>
              <a:rPr lang="en-US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ence </a:t>
            </a:r>
            <a:r>
              <a:rPr lang="en-US" b="1" dirty="0" smtClean="0">
                <a:solidFill>
                  <a:schemeClr val="accent2"/>
                </a:solidFill>
                <a:latin typeface="Arial Narrow" panose="020B0606020202030204" pitchFamily="34" charset="0"/>
              </a:rPr>
              <a:t>E</a:t>
            </a:r>
            <a:r>
              <a:rPr lang="en-US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xperts </a:t>
            </a:r>
            <a:r>
              <a:rPr lang="en-US" b="1" dirty="0" smtClean="0">
                <a:solidFill>
                  <a:schemeClr val="accent2"/>
                </a:solidFill>
                <a:latin typeface="Arial Narrow" panose="020B0606020202030204" pitchFamily="34" charset="0"/>
              </a:rPr>
              <a:t>N</a:t>
            </a:r>
            <a:r>
              <a:rPr lang="en-US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etwork </a:t>
            </a:r>
            <a:r>
              <a:rPr lang="en-US" b="1" dirty="0" smtClean="0">
                <a:solidFill>
                  <a:schemeClr val="accent2"/>
                </a:solidFill>
                <a:latin typeface="Arial Narrow" panose="020B0606020202030204" pitchFamily="34" charset="0"/>
              </a:rPr>
              <a:t>C</a:t>
            </a:r>
            <a:r>
              <a:rPr lang="en-US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urriculum </a:t>
            </a:r>
            <a:r>
              <a:rPr lang="en-US" b="1" dirty="0" smtClean="0">
                <a:solidFill>
                  <a:schemeClr val="accent2"/>
                </a:solidFill>
                <a:latin typeface="Arial Narrow" panose="020B0606020202030204" pitchFamily="34" charset="0"/>
              </a:rPr>
              <a:t>V</a:t>
            </a:r>
            <a:r>
              <a:rPr lang="en-US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itae</a:t>
            </a:r>
          </a:p>
          <a:p>
            <a:pPr marL="1257300" lvl="2" indent="-342900">
              <a:buFont typeface="Courier New" panose="02070309020205020404" pitchFamily="49" charset="0"/>
              <a:buChar char="o"/>
            </a:pPr>
            <a:r>
              <a:rPr lang="en-US" b="1" dirty="0">
                <a:solidFill>
                  <a:schemeClr val="bg1"/>
                </a:solidFill>
                <a:latin typeface="Arial Narrow" panose="020B0606020202030204" pitchFamily="34" charset="0"/>
                <a:hlinkClick r:id="rId6"/>
              </a:rPr>
              <a:t>https://www.ncbi.nlm.nih.gov/sciencv</a:t>
            </a:r>
            <a:r>
              <a:rPr lang="en-US" b="1" dirty="0" smtClean="0">
                <a:solidFill>
                  <a:schemeClr val="bg1"/>
                </a:solidFill>
                <a:latin typeface="Arial Narrow" panose="020B0606020202030204" pitchFamily="34" charset="0"/>
                <a:hlinkClick r:id="rId6"/>
              </a:rPr>
              <a:t>/</a:t>
            </a:r>
            <a:r>
              <a:rPr lang="en-US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 </a:t>
            </a:r>
          </a:p>
          <a:p>
            <a:pPr marL="1257300" lvl="2" indent="-342900">
              <a:buFont typeface="Courier New" panose="02070309020205020404" pitchFamily="49" charset="0"/>
              <a:buChar char="o"/>
            </a:pPr>
            <a:endParaRPr lang="en-US" b="1" dirty="0" smtClean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marL="1257300" lvl="2" indent="-342900">
              <a:buFont typeface="Courier New" panose="02070309020205020404" pitchFamily="49" charset="0"/>
              <a:buChar char="o"/>
            </a:pPr>
            <a:endParaRPr lang="en-US" b="1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marL="1257300" lvl="2" indent="-342900">
              <a:buFont typeface="Courier New" panose="02070309020205020404" pitchFamily="49" charset="0"/>
              <a:buChar char="o"/>
            </a:pPr>
            <a:endParaRPr lang="en-US" b="1" dirty="0" smtClean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marL="1257300" lvl="2" indent="-342900">
              <a:buFont typeface="Courier New" panose="02070309020205020404" pitchFamily="49" charset="0"/>
              <a:buChar char="o"/>
            </a:pPr>
            <a:endParaRPr lang="en-US" b="1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marL="1257300" lvl="2" indent="-342900">
              <a:buFont typeface="Courier New" panose="02070309020205020404" pitchFamily="49" charset="0"/>
              <a:buChar char="o"/>
            </a:pPr>
            <a:r>
              <a:rPr lang="en-US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Synchronize with </a:t>
            </a:r>
            <a:r>
              <a:rPr lang="en-US" b="1" dirty="0" err="1" smtClean="0">
                <a:solidFill>
                  <a:schemeClr val="bg1"/>
                </a:solidFill>
                <a:latin typeface="Arial Narrow" panose="020B0606020202030204" pitchFamily="34" charset="0"/>
              </a:rPr>
              <a:t>eRA</a:t>
            </a:r>
            <a:r>
              <a:rPr lang="en-US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 Commons Personal Profile information</a:t>
            </a:r>
          </a:p>
          <a:p>
            <a:pPr marL="1257300" lvl="2" indent="-342900">
              <a:buFont typeface="Courier New" panose="02070309020205020404" pitchFamily="49" charset="0"/>
              <a:buChar char="o"/>
            </a:pPr>
            <a:r>
              <a:rPr lang="en-US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Create and save multiple versions</a:t>
            </a:r>
          </a:p>
          <a:p>
            <a:pPr marL="1257300" lvl="2" indent="-342900">
              <a:buFont typeface="Courier New" panose="02070309020205020404" pitchFamily="49" charset="0"/>
              <a:buChar char="o"/>
            </a:pPr>
            <a:r>
              <a:rPr lang="en-US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Share with collaborators or administrative staff</a:t>
            </a:r>
          </a:p>
          <a:p>
            <a:pPr marL="1257300" lvl="2" indent="-342900">
              <a:buFont typeface="Courier New" panose="02070309020205020404" pitchFamily="49" charset="0"/>
              <a:buChar char="o"/>
            </a:pPr>
            <a:r>
              <a:rPr lang="en-US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Automatic formatting</a:t>
            </a:r>
          </a:p>
          <a:p>
            <a:pPr lvl="2"/>
            <a:endParaRPr lang="en-US" b="1" dirty="0" smtClean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marL="1257300" lvl="2" indent="-342900">
              <a:buFont typeface="Courier New" panose="02070309020205020404" pitchFamily="49" charset="0"/>
              <a:buChar char="o"/>
            </a:pPr>
            <a:endParaRPr lang="en-US" b="1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marL="1257300" lvl="2" indent="-342900">
              <a:buFont typeface="Courier New" panose="02070309020205020404" pitchFamily="49" charset="0"/>
              <a:buChar char="o"/>
            </a:pPr>
            <a:endParaRPr lang="en-US" b="1" dirty="0" smtClean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marL="1257300" lvl="2" indent="-342900">
              <a:buFont typeface="Courier New" panose="02070309020205020404" pitchFamily="49" charset="0"/>
              <a:buChar char="o"/>
            </a:pPr>
            <a:endParaRPr lang="en-US" b="1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marL="1257300" lvl="2" indent="-342900">
              <a:buFont typeface="Courier New" panose="02070309020205020404" pitchFamily="49" charset="0"/>
              <a:buChar char="o"/>
            </a:pPr>
            <a:endParaRPr lang="en-US" b="1" dirty="0" smtClean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lvl="2"/>
            <a:endParaRPr lang="en-US" b="1" dirty="0" smtClean="0">
              <a:solidFill>
                <a:schemeClr val="bg1"/>
              </a:solidFill>
              <a:latin typeface="Arial Narrow" panose="020B0606020202030204" pitchFamily="34" charset="0"/>
              <a:hlinkClick r:id="rId6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dirty="0" smtClean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dirty="0" smtClean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dirty="0" smtClean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lvl="2"/>
            <a:endParaRPr lang="en-US" dirty="0">
              <a:latin typeface="Arial Narrow" panose="020B0606020202030204" pitchFamily="34" charset="0"/>
            </a:endParaRPr>
          </a:p>
        </p:txBody>
      </p:sp>
      <p:pic>
        <p:nvPicPr>
          <p:cNvPr id="3" name="Picture 2">
            <a:hlinkClick r:id="rId6"/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805715" y="4560596"/>
            <a:ext cx="1631532" cy="7941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185312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68411" y="0"/>
            <a:ext cx="10775091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b="1" dirty="0" smtClean="0">
              <a:solidFill>
                <a:schemeClr val="accent2"/>
              </a:solidFill>
              <a:latin typeface="Arial Narrow" panose="020B0606020202030204" pitchFamily="34" charset="0"/>
            </a:endParaRPr>
          </a:p>
          <a:p>
            <a:r>
              <a:rPr lang="en-US" b="1" dirty="0" smtClean="0">
                <a:solidFill>
                  <a:schemeClr val="accent2"/>
                </a:solidFill>
                <a:latin typeface="Arial Narrow" panose="020B0606020202030204" pitchFamily="34" charset="0"/>
              </a:rPr>
              <a:t>THE BASICS - continued</a:t>
            </a:r>
            <a:endParaRPr lang="en-US" b="1" dirty="0" smtClean="0">
              <a:solidFill>
                <a:schemeClr val="accent2"/>
              </a:solidFill>
              <a:latin typeface="Arial Narrow" panose="020B0606020202030204" pitchFamily="34" charset="0"/>
            </a:endParaRPr>
          </a:p>
          <a:p>
            <a:pPr marL="342900" indent="-342900">
              <a:buFont typeface="Courier New" panose="02070309020205020404" pitchFamily="49" charset="0"/>
              <a:buChar char="o"/>
            </a:pPr>
            <a:endParaRPr lang="en-US" b="1" dirty="0" smtClean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dirty="0" smtClean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dirty="0" smtClean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dirty="0" smtClean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lvl="2"/>
            <a:endParaRPr lang="en-US" dirty="0">
              <a:latin typeface="Arial Narrow" panose="020B060602020203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06954" y="686761"/>
            <a:ext cx="9298004" cy="58607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273015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68411" y="0"/>
            <a:ext cx="10775091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b="1" dirty="0" smtClean="0">
              <a:solidFill>
                <a:schemeClr val="accent2"/>
              </a:solidFill>
              <a:latin typeface="Arial Narrow" panose="020B0606020202030204" pitchFamily="34" charset="0"/>
            </a:endParaRPr>
          </a:p>
          <a:p>
            <a:r>
              <a:rPr lang="en-US" b="1" dirty="0" smtClean="0">
                <a:solidFill>
                  <a:schemeClr val="accent2"/>
                </a:solidFill>
                <a:latin typeface="Arial Narrow" panose="020B0606020202030204" pitchFamily="34" charset="0"/>
              </a:rPr>
              <a:t>THE BASICS - continued</a:t>
            </a:r>
            <a:endParaRPr lang="en-US" b="1" dirty="0" smtClean="0">
              <a:solidFill>
                <a:schemeClr val="accent2"/>
              </a:solidFill>
              <a:latin typeface="Arial Narrow" panose="020B0606020202030204" pitchFamily="34" charset="0"/>
            </a:endParaRPr>
          </a:p>
          <a:p>
            <a:pPr marL="342900" indent="-342900">
              <a:buFont typeface="Courier New" panose="02070309020205020404" pitchFamily="49" charset="0"/>
              <a:buChar char="o"/>
            </a:pPr>
            <a:endParaRPr lang="en-US" b="1" dirty="0" smtClean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dirty="0" smtClean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dirty="0" smtClean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dirty="0" smtClean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lvl="2"/>
            <a:endParaRPr lang="en-US" dirty="0">
              <a:latin typeface="Arial Narrow" panose="020B060602020203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16792" y="621502"/>
            <a:ext cx="8078327" cy="61540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974846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68411" y="0"/>
            <a:ext cx="10775091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b="1" dirty="0" smtClean="0">
              <a:solidFill>
                <a:schemeClr val="accent2"/>
              </a:solidFill>
              <a:latin typeface="Arial Narrow" panose="020B0606020202030204" pitchFamily="34" charset="0"/>
            </a:endParaRPr>
          </a:p>
          <a:p>
            <a:r>
              <a:rPr lang="en-US" b="1" dirty="0" smtClean="0">
                <a:solidFill>
                  <a:schemeClr val="accent2"/>
                </a:solidFill>
                <a:latin typeface="Arial Narrow" panose="020B0606020202030204" pitchFamily="34" charset="0"/>
              </a:rPr>
              <a:t>THE BASICS - continued</a:t>
            </a:r>
            <a:endParaRPr lang="en-US" b="1" dirty="0" smtClean="0">
              <a:solidFill>
                <a:schemeClr val="accent2"/>
              </a:solidFill>
              <a:latin typeface="Arial Narrow" panose="020B0606020202030204" pitchFamily="34" charset="0"/>
            </a:endParaRPr>
          </a:p>
          <a:p>
            <a:pPr marL="342900" indent="-342900">
              <a:buFont typeface="Courier New" panose="02070309020205020404" pitchFamily="49" charset="0"/>
              <a:buChar char="o"/>
            </a:pPr>
            <a:endParaRPr lang="en-US" b="1" dirty="0" smtClean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en-US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NIH Fellowship </a:t>
            </a:r>
            <a:r>
              <a:rPr lang="en-US" b="1" dirty="0" err="1" smtClean="0">
                <a:solidFill>
                  <a:schemeClr val="bg1"/>
                </a:solidFill>
                <a:latin typeface="Arial Narrow" panose="020B0606020202030204" pitchFamily="34" charset="0"/>
              </a:rPr>
              <a:t>Biosketch</a:t>
            </a:r>
            <a:endParaRPr lang="en-US" b="1" dirty="0" smtClean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b="1" dirty="0" smtClean="0">
                <a:solidFill>
                  <a:schemeClr val="bg1"/>
                </a:solidFill>
                <a:latin typeface="Arial Narrow" panose="020B0606020202030204" pitchFamily="34" charset="0"/>
                <a:hlinkClick r:id="rId4"/>
              </a:rPr>
              <a:t>Blank Format </a:t>
            </a:r>
            <a:r>
              <a:rPr lang="en-US" b="1" dirty="0">
                <a:solidFill>
                  <a:schemeClr val="bg1"/>
                </a:solidFill>
                <a:latin typeface="Arial Narrow" panose="020B0606020202030204" pitchFamily="34" charset="0"/>
                <a:hlinkClick r:id="rId4"/>
              </a:rPr>
              <a:t>P</a:t>
            </a:r>
            <a:r>
              <a:rPr lang="en-US" b="1" dirty="0" smtClean="0">
                <a:solidFill>
                  <a:schemeClr val="bg1"/>
                </a:solidFill>
                <a:latin typeface="Arial Narrow" panose="020B0606020202030204" pitchFamily="34" charset="0"/>
                <a:hlinkClick r:id="rId4"/>
              </a:rPr>
              <a:t>age</a:t>
            </a:r>
            <a:endParaRPr lang="en-US" b="1" dirty="0" smtClean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b="1" dirty="0" smtClean="0">
                <a:solidFill>
                  <a:schemeClr val="bg1"/>
                </a:solidFill>
                <a:latin typeface="Arial Narrow" panose="020B0606020202030204" pitchFamily="34" charset="0"/>
                <a:hlinkClick r:id="rId5"/>
              </a:rPr>
              <a:t>Instructions</a:t>
            </a:r>
            <a:endParaRPr lang="en-US" b="1" dirty="0" smtClean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b="1" dirty="0" smtClean="0">
                <a:solidFill>
                  <a:schemeClr val="bg1"/>
                </a:solidFill>
                <a:latin typeface="Arial Narrow" panose="020B0606020202030204" pitchFamily="34" charset="0"/>
                <a:hlinkClick r:id="rId6"/>
              </a:rPr>
              <a:t>Predoctoral Fellowship Sample</a:t>
            </a:r>
            <a:endParaRPr lang="en-US" b="1" dirty="0" smtClean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b="1" dirty="0" smtClean="0">
                <a:solidFill>
                  <a:schemeClr val="bg1"/>
                </a:solidFill>
                <a:latin typeface="Arial Narrow" panose="020B0606020202030204" pitchFamily="34" charset="0"/>
                <a:hlinkClick r:id="rId7"/>
              </a:rPr>
              <a:t>FAQs</a:t>
            </a:r>
            <a:endParaRPr lang="en-US" b="1" dirty="0" smtClean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lvl="2"/>
            <a:endParaRPr lang="en-US" b="1" dirty="0" smtClean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marL="342900" indent="-342900">
              <a:buFont typeface="Courier New" panose="02070309020205020404" pitchFamily="49" charset="0"/>
              <a:buChar char="o"/>
            </a:pPr>
            <a:endParaRPr lang="en-US" b="1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marL="1257300" lvl="2" indent="-342900">
              <a:buFont typeface="Courier New" panose="02070309020205020404" pitchFamily="49" charset="0"/>
              <a:buChar char="o"/>
            </a:pPr>
            <a:endParaRPr lang="en-US" b="1" dirty="0" smtClean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marL="1257300" lvl="2" indent="-342900">
              <a:buFont typeface="Courier New" panose="02070309020205020404" pitchFamily="49" charset="0"/>
              <a:buChar char="o"/>
            </a:pPr>
            <a:endParaRPr lang="en-US" b="1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marL="1257300" lvl="2" indent="-342900">
              <a:buFont typeface="Courier New" panose="02070309020205020404" pitchFamily="49" charset="0"/>
              <a:buChar char="o"/>
            </a:pPr>
            <a:endParaRPr lang="en-US" b="1" dirty="0" smtClean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lvl="2"/>
            <a:endParaRPr lang="en-US" b="1" dirty="0" smtClean="0">
              <a:solidFill>
                <a:schemeClr val="bg1"/>
              </a:solidFill>
              <a:latin typeface="Arial Narrow" panose="020B0606020202030204" pitchFamily="34" charset="0"/>
              <a:hlinkClick r:id="rId8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dirty="0" smtClean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dirty="0" smtClean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dirty="0" smtClean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lvl="2"/>
            <a:endParaRPr lang="en-US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9418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68411" y="0"/>
            <a:ext cx="10775091" cy="95102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b="1" dirty="0" smtClean="0">
              <a:solidFill>
                <a:schemeClr val="accent2"/>
              </a:solidFill>
              <a:latin typeface="Arial Narrow" panose="020B0606020202030204" pitchFamily="34" charset="0"/>
            </a:endParaRPr>
          </a:p>
          <a:p>
            <a:r>
              <a:rPr lang="en-US" b="1" dirty="0" smtClean="0">
                <a:solidFill>
                  <a:schemeClr val="accent2"/>
                </a:solidFill>
                <a:latin typeface="Arial Narrow" panose="020B0606020202030204" pitchFamily="34" charset="0"/>
              </a:rPr>
              <a:t>SECTION A. PERSONAL STATEMENT</a:t>
            </a:r>
            <a:endParaRPr lang="en-US" b="1" dirty="0" smtClean="0">
              <a:solidFill>
                <a:schemeClr val="accent2"/>
              </a:solidFill>
              <a:latin typeface="Arial Narrow" panose="020B0606020202030204" pitchFamily="34" charset="0"/>
            </a:endParaRPr>
          </a:p>
          <a:p>
            <a:pPr marL="342900" indent="-342900">
              <a:buFont typeface="Courier New" panose="02070309020205020404" pitchFamily="49" charset="0"/>
              <a:buChar char="o"/>
            </a:pPr>
            <a:endParaRPr lang="en-US" b="1" dirty="0" smtClean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en-US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Briefly describe why you are well suited for your role on this project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endParaRPr lang="en-US" b="1" dirty="0" smtClean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Training, previous experimental work on specific or related topics, technical expertise, collaborators/scientific environment, past performance in this or related fields and any completed or ongoing projects that you would like to highlight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endParaRPr lang="en-US" b="1" dirty="0" smtClean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Cite up to four publications or research products that highlight your experience or qualifications (audio/video products, abstracts, posters/presentations, patents, data or research materials, databases, models, protocols, software, instruments/equipment, </a:t>
            </a:r>
            <a:r>
              <a:rPr lang="en-US" b="1" dirty="0" err="1" smtClean="0">
                <a:solidFill>
                  <a:schemeClr val="bg1"/>
                </a:solidFill>
                <a:latin typeface="Arial Narrow" panose="020B0606020202030204" pitchFamily="34" charset="0"/>
              </a:rPr>
              <a:t>etc</a:t>
            </a:r>
            <a:r>
              <a:rPr lang="en-US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)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endParaRPr lang="en-US" b="1" dirty="0" smtClean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Address any factors that may have affected past productivity (family care responsibilities, disability, military service, </a:t>
            </a:r>
            <a:r>
              <a:rPr lang="en-US" b="1" dirty="0" err="1" smtClean="0">
                <a:solidFill>
                  <a:schemeClr val="bg1"/>
                </a:solidFill>
                <a:latin typeface="Arial Narrow" panose="020B0606020202030204" pitchFamily="34" charset="0"/>
              </a:rPr>
              <a:t>etc</a:t>
            </a:r>
            <a:r>
              <a:rPr lang="en-US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)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endParaRPr lang="en-US" b="1" dirty="0" smtClean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Indicate any publications or other products created under another name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endParaRPr lang="en-US" b="1" dirty="0" smtClean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Do not include figures or graphics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endParaRPr lang="en-US" b="1" dirty="0" smtClean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Tailor this section to the project at hand</a:t>
            </a:r>
          </a:p>
          <a:p>
            <a:pPr lvl="2"/>
            <a:endParaRPr lang="en-US" b="1" dirty="0" smtClean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marL="342900" indent="-342900">
              <a:buFont typeface="Courier New" panose="02070309020205020404" pitchFamily="49" charset="0"/>
              <a:buChar char="o"/>
            </a:pPr>
            <a:endParaRPr lang="en-US" b="1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marL="1257300" lvl="2" indent="-342900">
              <a:buFont typeface="Courier New" panose="02070309020205020404" pitchFamily="49" charset="0"/>
              <a:buChar char="o"/>
            </a:pPr>
            <a:endParaRPr lang="en-US" b="1" dirty="0" smtClean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marL="1257300" lvl="2" indent="-342900">
              <a:buFont typeface="Courier New" panose="02070309020205020404" pitchFamily="49" charset="0"/>
              <a:buChar char="o"/>
            </a:pPr>
            <a:endParaRPr lang="en-US" b="1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marL="1257300" lvl="2" indent="-342900">
              <a:buFont typeface="Courier New" panose="02070309020205020404" pitchFamily="49" charset="0"/>
              <a:buChar char="o"/>
            </a:pPr>
            <a:endParaRPr lang="en-US" b="1" dirty="0" smtClean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lvl="2"/>
            <a:endParaRPr lang="en-US" b="1" dirty="0" smtClean="0">
              <a:solidFill>
                <a:schemeClr val="bg1"/>
              </a:solidFill>
              <a:latin typeface="Arial Narrow" panose="020B0606020202030204" pitchFamily="34" charset="0"/>
              <a:hlinkClick r:id="rId4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dirty="0" smtClean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dirty="0" smtClean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dirty="0" smtClean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lvl="2"/>
            <a:endParaRPr lang="en-US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404380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68411" y="0"/>
            <a:ext cx="10775091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b="1" dirty="0" smtClean="0">
              <a:solidFill>
                <a:schemeClr val="accent2"/>
              </a:solidFill>
              <a:latin typeface="Arial Narrow" panose="020B0606020202030204" pitchFamily="34" charset="0"/>
            </a:endParaRPr>
          </a:p>
          <a:p>
            <a:r>
              <a:rPr lang="en-US" b="1" dirty="0" smtClean="0">
                <a:solidFill>
                  <a:schemeClr val="accent2"/>
                </a:solidFill>
                <a:latin typeface="Arial Narrow" panose="020B0606020202030204" pitchFamily="34" charset="0"/>
              </a:rPr>
              <a:t>SECTION B. POSITIONS, SCIENTIFIC APPOINTMENTS and HONORS</a:t>
            </a:r>
            <a:endParaRPr lang="en-US" b="1" dirty="0" smtClean="0">
              <a:solidFill>
                <a:schemeClr val="accent2"/>
              </a:solidFill>
              <a:latin typeface="Arial Narrow" panose="020B0606020202030204" pitchFamily="34" charset="0"/>
            </a:endParaRPr>
          </a:p>
          <a:p>
            <a:pPr marL="342900" indent="-342900">
              <a:buFont typeface="Courier New" panose="02070309020205020404" pitchFamily="49" charset="0"/>
              <a:buChar char="o"/>
            </a:pPr>
            <a:endParaRPr lang="en-US" b="1" dirty="0" smtClean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en-US" b="1" dirty="0">
                <a:solidFill>
                  <a:schemeClr val="bg1"/>
                </a:solidFill>
                <a:latin typeface="Arial Narrow" panose="020B0606020202030204" pitchFamily="34" charset="0"/>
              </a:rPr>
              <a:t>List in reverse chronological order all current positions and scientific appointments both domestic and foreign, including affiliations with foreign entities or </a:t>
            </a:r>
            <a:r>
              <a:rPr lang="en-US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governments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endParaRPr lang="en-US" b="1" dirty="0" smtClean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Titled </a:t>
            </a:r>
            <a:r>
              <a:rPr lang="en-US" b="1" dirty="0">
                <a:solidFill>
                  <a:schemeClr val="bg1"/>
                </a:solidFill>
                <a:latin typeface="Arial Narrow" panose="020B0606020202030204" pitchFamily="34" charset="0"/>
              </a:rPr>
              <a:t>academic, professional, or institutional appointments whether or not remuneration is received, and whether full-time, part-time, or voluntary (including adjunct, visiting, or honorary)</a:t>
            </a:r>
            <a:endParaRPr lang="en-US" b="1" dirty="0" smtClean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marL="342900" indent="-342900">
              <a:buFont typeface="Courier New" panose="02070309020205020404" pitchFamily="49" charset="0"/>
              <a:buChar char="o"/>
            </a:pPr>
            <a:endParaRPr lang="en-US" b="1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en-US" b="1" dirty="0">
                <a:solidFill>
                  <a:schemeClr val="bg1"/>
                </a:solidFill>
                <a:latin typeface="Arial Narrow" panose="020B0606020202030204" pitchFamily="34" charset="0"/>
              </a:rPr>
              <a:t>List any relevant academic and professional achievements and </a:t>
            </a:r>
            <a:r>
              <a:rPr lang="en-US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honors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endParaRPr lang="en-US" b="1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b="1" dirty="0">
                <a:solidFill>
                  <a:schemeClr val="bg1"/>
                </a:solidFill>
                <a:latin typeface="Arial Narrow" panose="020B0606020202030204" pitchFamily="34" charset="0"/>
              </a:rPr>
              <a:t>S</a:t>
            </a:r>
            <a:r>
              <a:rPr lang="en-US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cholarships</a:t>
            </a:r>
            <a:r>
              <a:rPr lang="en-US" b="1" dirty="0">
                <a:solidFill>
                  <a:schemeClr val="bg1"/>
                </a:solidFill>
                <a:latin typeface="Arial Narrow" panose="020B0606020202030204" pitchFamily="34" charset="0"/>
              </a:rPr>
              <a:t>, traineeships, fellowships, and development awards</a:t>
            </a:r>
            <a:endParaRPr lang="en-US" b="1" dirty="0" smtClean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marL="1257300" lvl="2" indent="-342900">
              <a:buFont typeface="Courier New" panose="02070309020205020404" pitchFamily="49" charset="0"/>
              <a:buChar char="o"/>
            </a:pPr>
            <a:endParaRPr lang="en-US" b="1" dirty="0" smtClean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en-US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List current </a:t>
            </a:r>
            <a:r>
              <a:rPr lang="en-US" b="1" dirty="0">
                <a:solidFill>
                  <a:schemeClr val="bg1"/>
                </a:solidFill>
                <a:latin typeface="Arial Narrow" panose="020B0606020202030204" pitchFamily="34" charset="0"/>
              </a:rPr>
              <a:t>or pending participation in, or applications to, programs sponsored by foreign governments, instrumentalities, or entities, including foreign government-sponsored talent recruitment programs</a:t>
            </a:r>
          </a:p>
          <a:p>
            <a:pPr marL="1257300" lvl="2" indent="-342900">
              <a:buFont typeface="Courier New" panose="02070309020205020404" pitchFamily="49" charset="0"/>
              <a:buChar char="o"/>
            </a:pPr>
            <a:endParaRPr lang="en-US" b="1" dirty="0" smtClean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lvl="2"/>
            <a:endParaRPr lang="en-US" b="1" dirty="0" smtClean="0">
              <a:solidFill>
                <a:schemeClr val="bg1"/>
              </a:solidFill>
              <a:latin typeface="Arial Narrow" panose="020B0606020202030204" pitchFamily="34" charset="0"/>
              <a:hlinkClick r:id="rId4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dirty="0" smtClean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dirty="0" smtClean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dirty="0" smtClean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lvl="2"/>
            <a:endParaRPr lang="en-US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170056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68411" y="0"/>
            <a:ext cx="10775091" cy="92332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b="1" dirty="0" smtClean="0">
              <a:solidFill>
                <a:schemeClr val="accent2"/>
              </a:solidFill>
              <a:latin typeface="Arial Narrow" panose="020B0606020202030204" pitchFamily="34" charset="0"/>
            </a:endParaRPr>
          </a:p>
          <a:p>
            <a:r>
              <a:rPr lang="en-US" b="1" dirty="0" smtClean="0">
                <a:solidFill>
                  <a:schemeClr val="accent2"/>
                </a:solidFill>
                <a:latin typeface="Arial Narrow" panose="020B0606020202030204" pitchFamily="34" charset="0"/>
              </a:rPr>
              <a:t>SECTION C. CONTRIBUTIONS TO SCIENCE</a:t>
            </a:r>
            <a:endParaRPr lang="en-US" b="1" dirty="0" smtClean="0">
              <a:solidFill>
                <a:schemeClr val="accent2"/>
              </a:solidFill>
              <a:latin typeface="Arial Narrow" panose="020B0606020202030204" pitchFamily="34" charset="0"/>
            </a:endParaRPr>
          </a:p>
          <a:p>
            <a:pPr marL="342900" indent="-342900">
              <a:buFont typeface="Courier New" panose="02070309020205020404" pitchFamily="49" charset="0"/>
              <a:buChar char="o"/>
            </a:pPr>
            <a:endParaRPr lang="en-US" b="1" dirty="0" smtClean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en-US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Describe </a:t>
            </a:r>
            <a:r>
              <a:rPr lang="en-US" b="1" dirty="0">
                <a:solidFill>
                  <a:schemeClr val="bg1"/>
                </a:solidFill>
                <a:latin typeface="Arial Narrow" panose="020B0606020202030204" pitchFamily="34" charset="0"/>
              </a:rPr>
              <a:t>up to five of your most significant contributions to </a:t>
            </a:r>
            <a:r>
              <a:rPr lang="en-US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science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endParaRPr lang="en-US" b="1" dirty="0" smtClean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No longer than one half-page each, including citations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endParaRPr lang="en-US" b="1" dirty="0" smtClean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Content:</a:t>
            </a:r>
          </a:p>
          <a:p>
            <a:pPr marL="1257300" lvl="2" indent="-342900">
              <a:buFont typeface="Courier New" panose="02070309020205020404" pitchFamily="49" charset="0"/>
              <a:buChar char="o"/>
            </a:pPr>
            <a:r>
              <a:rPr lang="en-US" b="1" dirty="0">
                <a:solidFill>
                  <a:schemeClr val="bg1"/>
                </a:solidFill>
                <a:latin typeface="Arial Narrow" panose="020B0606020202030204" pitchFamily="34" charset="0"/>
              </a:rPr>
              <a:t>the historical background that frames the scientific </a:t>
            </a:r>
            <a:r>
              <a:rPr lang="en-US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problem</a:t>
            </a:r>
            <a:endParaRPr lang="en-US" b="1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marL="1257300" lvl="2" indent="-342900">
              <a:buFont typeface="Courier New" panose="02070309020205020404" pitchFamily="49" charset="0"/>
              <a:buChar char="o"/>
            </a:pPr>
            <a:r>
              <a:rPr lang="en-US" b="1" dirty="0">
                <a:solidFill>
                  <a:schemeClr val="bg1"/>
                </a:solidFill>
                <a:latin typeface="Arial Narrow" panose="020B0606020202030204" pitchFamily="34" charset="0"/>
              </a:rPr>
              <a:t>the central finding(s</a:t>
            </a:r>
            <a:r>
              <a:rPr lang="en-US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)</a:t>
            </a:r>
            <a:endParaRPr lang="en-US" b="1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marL="1257300" lvl="2" indent="-342900">
              <a:buFont typeface="Courier New" panose="02070309020205020404" pitchFamily="49" charset="0"/>
              <a:buChar char="o"/>
            </a:pPr>
            <a:r>
              <a:rPr lang="en-US" b="1" dirty="0">
                <a:solidFill>
                  <a:schemeClr val="bg1"/>
                </a:solidFill>
                <a:latin typeface="Arial Narrow" panose="020B0606020202030204" pitchFamily="34" charset="0"/>
              </a:rPr>
              <a:t>the influence of the finding(s) on the progress of science or the application of those finding(s) to health or </a:t>
            </a:r>
            <a:r>
              <a:rPr lang="en-US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technology</a:t>
            </a:r>
            <a:endParaRPr lang="en-US" b="1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marL="1257300" lvl="2" indent="-342900">
              <a:buFont typeface="Courier New" panose="02070309020205020404" pitchFamily="49" charset="0"/>
              <a:buChar char="o"/>
            </a:pPr>
            <a:r>
              <a:rPr lang="en-US" b="1" dirty="0">
                <a:solidFill>
                  <a:schemeClr val="bg1"/>
                </a:solidFill>
                <a:latin typeface="Arial Narrow" panose="020B0606020202030204" pitchFamily="34" charset="0"/>
              </a:rPr>
              <a:t>your specific role in the described </a:t>
            </a:r>
            <a:r>
              <a:rPr lang="en-US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work</a:t>
            </a:r>
          </a:p>
          <a:p>
            <a:pPr marL="1257300" lvl="2" indent="-342900">
              <a:buFont typeface="Courier New" panose="02070309020205020404" pitchFamily="49" charset="0"/>
              <a:buChar char="o"/>
            </a:pPr>
            <a:endParaRPr lang="en-US" b="1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For </a:t>
            </a:r>
            <a:r>
              <a:rPr lang="en-US" b="1" dirty="0">
                <a:solidFill>
                  <a:schemeClr val="bg1"/>
                </a:solidFill>
                <a:latin typeface="Arial Narrow" panose="020B0606020202030204" pitchFamily="34" charset="0"/>
              </a:rPr>
              <a:t>each contribution, you may cite up to four publications or research products that are </a:t>
            </a:r>
            <a:r>
              <a:rPr lang="en-US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relevant (note your role if you are not the author)	</a:t>
            </a:r>
          </a:p>
          <a:p>
            <a:pPr marL="1257300" lvl="2" indent="-342900">
              <a:buFont typeface="Courier New" panose="02070309020205020404" pitchFamily="49" charset="0"/>
              <a:buChar char="o"/>
            </a:pPr>
            <a:r>
              <a:rPr lang="en-US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You may mention manuscripts in process, but you may only cite published works</a:t>
            </a:r>
          </a:p>
          <a:p>
            <a:pPr marL="1257300" lvl="2" indent="-342900">
              <a:buFont typeface="Courier New" panose="02070309020205020404" pitchFamily="49" charset="0"/>
              <a:buChar char="o"/>
            </a:pPr>
            <a:endParaRPr lang="en-US" b="1" dirty="0" smtClean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b="1" dirty="0">
                <a:solidFill>
                  <a:schemeClr val="bg1"/>
                </a:solidFill>
                <a:latin typeface="Arial Narrow" panose="020B0606020202030204" pitchFamily="34" charset="0"/>
              </a:rPr>
              <a:t>Figures, tables, or graphics are not </a:t>
            </a:r>
            <a:r>
              <a:rPr lang="en-US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allowed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endParaRPr lang="en-US" b="1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Hyperlinks and URLs are not allowed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endParaRPr lang="en-US" b="1" dirty="0" smtClean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b="1" dirty="0">
                <a:solidFill>
                  <a:schemeClr val="bg1"/>
                </a:solidFill>
                <a:latin typeface="Arial Narrow" panose="020B0606020202030204" pitchFamily="34" charset="0"/>
              </a:rPr>
              <a:t>You may provide a </a:t>
            </a:r>
            <a:r>
              <a:rPr lang="en-US" b="1" u="sng" dirty="0">
                <a:solidFill>
                  <a:schemeClr val="bg1"/>
                </a:solidFill>
                <a:latin typeface="Arial Narrow" panose="020B0606020202030204" pitchFamily="34" charset="0"/>
              </a:rPr>
              <a:t>hyperlinked</a:t>
            </a:r>
            <a:r>
              <a:rPr lang="en-US" b="1" dirty="0">
                <a:solidFill>
                  <a:schemeClr val="bg1"/>
                </a:solidFill>
                <a:latin typeface="Arial Narrow" panose="020B0606020202030204" pitchFamily="34" charset="0"/>
              </a:rPr>
              <a:t> URL to a full list of your published work. This hyperlinked URL must be to a Federal Government website (a .</a:t>
            </a:r>
            <a:r>
              <a:rPr lang="en-US" b="1" dirty="0" err="1">
                <a:solidFill>
                  <a:schemeClr val="bg1"/>
                </a:solidFill>
                <a:latin typeface="Arial Narrow" panose="020B0606020202030204" pitchFamily="34" charset="0"/>
              </a:rPr>
              <a:t>gov</a:t>
            </a:r>
            <a:r>
              <a:rPr lang="en-US" b="1" dirty="0">
                <a:solidFill>
                  <a:schemeClr val="bg1"/>
                </a:solidFill>
                <a:latin typeface="Arial Narrow" panose="020B0606020202030204" pitchFamily="34" charset="0"/>
              </a:rPr>
              <a:t> suffix). NIH recommends using </a:t>
            </a:r>
            <a:r>
              <a:rPr lang="en-US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NCBI My </a:t>
            </a:r>
            <a:r>
              <a:rPr lang="en-US" b="1" dirty="0">
                <a:solidFill>
                  <a:schemeClr val="bg1"/>
                </a:solidFill>
                <a:latin typeface="Arial Narrow" panose="020B0606020202030204" pitchFamily="34" charset="0"/>
              </a:rPr>
              <a:t>Bibliography. </a:t>
            </a:r>
          </a:p>
          <a:p>
            <a:pPr marL="1257300" lvl="2" indent="-342900">
              <a:buFont typeface="Courier New" panose="02070309020205020404" pitchFamily="49" charset="0"/>
              <a:buChar char="o"/>
            </a:pPr>
            <a:endParaRPr lang="en-US" b="1" dirty="0" smtClean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lvl="2"/>
            <a:endParaRPr lang="en-US" b="1" dirty="0" smtClean="0">
              <a:solidFill>
                <a:schemeClr val="bg1"/>
              </a:solidFill>
              <a:latin typeface="Arial Narrow" panose="020B0606020202030204" pitchFamily="34" charset="0"/>
              <a:hlinkClick r:id="rId4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dirty="0" smtClean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dirty="0" smtClean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dirty="0" smtClean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lvl="2"/>
            <a:endParaRPr lang="en-US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414236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0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927</TotalTime>
  <Words>823</Words>
  <Application>Microsoft Office PowerPoint</Application>
  <PresentationFormat>Widescreen</PresentationFormat>
  <Paragraphs>208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Arial</vt:lpstr>
      <vt:lpstr>Arial Narrow</vt:lpstr>
      <vt:lpstr>Calibri</vt:lpstr>
      <vt:lpstr>Calibri Light</vt:lpstr>
      <vt:lpstr>Cambria</vt:lpstr>
      <vt:lpstr>Castellar</vt:lpstr>
      <vt:lpstr>Courier New</vt:lpstr>
      <vt:lpstr>Office Theme</vt:lpstr>
      <vt:lpstr>NIH Predoctoral Fellowship Biosketch  08 November 2022  Lauren B. Armstrong Assistant Director, Office of Grants and Contracts UVA School of Medicine lpb4c@virginia.edu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UVA Health System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SOM Research Admin Check-In  17 September 2020</dc:title>
  <dc:creator>Armstrong, Lauren B (Dean's Office)*HS</dc:creator>
  <cp:lastModifiedBy>Armstrong, Lauren B (Dean's Office)*HS</cp:lastModifiedBy>
  <cp:revision>97</cp:revision>
  <dcterms:created xsi:type="dcterms:W3CDTF">2020-09-16T19:58:04Z</dcterms:created>
  <dcterms:modified xsi:type="dcterms:W3CDTF">2022-11-08T19:25:21Z</dcterms:modified>
</cp:coreProperties>
</file>