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5172" autoAdjust="0"/>
  </p:normalViewPr>
  <p:slideViewPr>
    <p:cSldViewPr snapToGrid="0">
      <p:cViewPr varScale="1">
        <p:scale>
          <a:sx n="99" d="100"/>
          <a:sy n="99" d="100"/>
        </p:scale>
        <p:origin x="85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1BF44-E8EA-41D1-96B6-0FB2108F374A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A4257-04E9-4483-9914-D368770B6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7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47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38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44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61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04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62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23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4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9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A4257-04E9-4483-9914-D368770B6A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3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8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3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3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2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8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5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BE57B-5B19-4CB1-8E6B-23EFBB1E517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AA003-AD69-4936-AF39-E60A1FE78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pb4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hyperlink" Target="https://www.ncbi.nlm.nih.gov/sciencv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s://www.ncbi.nlm.nih.gov/scienc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hyperlink" Target="https://www.ncbi.nlm.nih.gov/sciencv/" TargetMode="External"/><Relationship Id="rId5" Type="http://schemas.openxmlformats.org/officeDocument/2006/relationships/hyperlink" Target="https://publicaccess.nih.gov/policy.htm" TargetMode="External"/><Relationship Id="rId4" Type="http://schemas.openxmlformats.org/officeDocument/2006/relationships/hyperlink" Target="https://www.ncbi.nlm.nih.gov/books/NBK7256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sciencv/" TargetMode="External"/><Relationship Id="rId3" Type="http://schemas.openxmlformats.org/officeDocument/2006/relationships/notesSlide" Target="../notesSlides/notesSlide6.xml"/><Relationship Id="rId7" Type="http://schemas.openxmlformats.org/officeDocument/2006/relationships/hyperlink" Target="https://grants.nih.gov/grants/policy/faq_biosketches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6" Type="http://schemas.openxmlformats.org/officeDocument/2006/relationships/hyperlink" Target="https://grants.nih.gov/grants/forms/predoctoral-fellowship-biosketch-sample-2021.docx" TargetMode="External"/><Relationship Id="rId5" Type="http://schemas.openxmlformats.org/officeDocument/2006/relationships/hyperlink" Target="https://grants.nih.gov/grants/how-to-apply-application-guide/forms-g/general/g.240-r&amp;r-seniorkey-person-profile-(expanded)-form.htm#Instructions" TargetMode="External"/><Relationship Id="rId4" Type="http://schemas.openxmlformats.org/officeDocument/2006/relationships/hyperlink" Target="https://grants.nih.gov/grants/forms/biosketch-blank-fellowship-format-rev-10-2021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4" Type="http://schemas.openxmlformats.org/officeDocument/2006/relationships/hyperlink" Target="https://www.ncbi.nlm.nih.gov/scienc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4" Type="http://schemas.openxmlformats.org/officeDocument/2006/relationships/hyperlink" Target="https://www.ncbi.nlm.nih.gov/sciencv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www.ncbi.nlm.nih.gov/scienc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2358" y="1286633"/>
            <a:ext cx="9346299" cy="2419519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0"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NIH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Predoctoral Fellowship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Biosketch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Castellar" panose="020A0402060406010301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08 November 2022</a:t>
            </a:r>
            <a:b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Lauren B. Armstrong</a:t>
            </a:r>
            <a:b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Assistant Director, Office of Grants and Contracts</a:t>
            </a:r>
            <a:b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UVA School of Medicine</a:t>
            </a:r>
            <a:b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lpb4c@virginia.edu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SECTION D. SCHOLASTIC PERFORMANCE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List by institution and year all undergraduate and graduate courses, with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grades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Explain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any grading system used if it differs from a 1-100 scale; an A, B, C, D, F system; or a 0-4.0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scale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Indicate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the levels required for a passing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grade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0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algn="ctr"/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algn="ctr"/>
            <a:endParaRPr lang="en-US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algn="ctr"/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QUESTIONS?</a:t>
            </a:r>
            <a:endParaRPr lang="en-US" sz="2400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 algn="ctr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06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THE BASICS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 </a:t>
            </a:r>
            <a:r>
              <a:rPr lang="en-US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b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iosketch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documents an individual's qualifications and experience for a specific role in a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project – think of this as your grant-specific resume or CV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NIH uses the 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biosketch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to evaluate and ensure that an individual’s skills, knowledge, experience, and resources are sufficient to carry out the proposed research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pecific formatting is required for compliance with application guidelines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Font size – 11pt or larger, no more than 15 characters per linear inch, no more than six lines per vertical inch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Recommended fonts: Arial, Georgia, Helvetica, Palatino Linotype (other fonts are acceptable if they meet the above requirements)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Margins – at least one-half inch (½”) for all sides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Do not include headers or footers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Page limits – maximum of five letter-sized (8 ½ x 11”) pages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Miscellaneous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Filename – maximum 50 characters or less (including spaces)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Disable any security/encryption features and do not use password protection </a:t>
            </a:r>
            <a:endParaRPr lang="en-US" dirty="0" smtClean="0">
              <a:solidFill>
                <a:schemeClr val="bg1">
                  <a:lumMod val="95000"/>
                </a:schemeClr>
              </a:solidFill>
              <a:latin typeface="Arial Narrow" panose="020B0606020202030204" pitchFamily="34" charset="0"/>
            </a:endParaRPr>
          </a:p>
          <a:p>
            <a:pPr lvl="2"/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51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THE BASICS - continued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Citations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Any format is acceptable – NIH does not require a specific format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Use of “et al” is acceptable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NIH suggests using the National Library of Medicine’s standard format if you do not otherwise have one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See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Citing Medicine, 2</a:t>
            </a:r>
            <a:r>
              <a:rPr lang="en-US" b="1" baseline="30000" dirty="0" smtClean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nd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 edition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Remember to comply with the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5"/>
              </a:rPr>
              <a:t>NIH Public Access Policy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when citing applicable papers that arise from NIH-funded research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Include the PMCID reference number [DOIs and/or PMIDs are allowed but not required]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Do not use hyperlinks for citations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Don’t recreate the wheel – utilize </a:t>
            </a:r>
            <a:r>
              <a:rPr lang="en-US" b="1" dirty="0" err="1" smtClean="0">
                <a:solidFill>
                  <a:schemeClr val="accent2"/>
                </a:solidFill>
                <a:latin typeface="Arial Narrow" panose="020B0606020202030204" pitchFamily="34" charset="0"/>
              </a:rPr>
              <a:t>SciENcv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!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Sci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ence </a:t>
            </a: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E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xperts </a:t>
            </a: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N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etwork </a:t>
            </a: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urriculum </a:t>
            </a: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V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itae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hlinkClick r:id="rId6"/>
              </a:rPr>
              <a:t>https://www.ncbi.nlm.nih.gov/sciencv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6"/>
              </a:rPr>
              <a:t>/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Synchronize with 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eRA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Commons Personal Profile information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Create and save multiple versions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Share with collaborators or administrative staff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Automatic formatting</a:t>
            </a: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6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3" name="Picture 2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5715" y="4560596"/>
            <a:ext cx="1631532" cy="79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5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THE BASICS - continued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54" y="686761"/>
            <a:ext cx="9298004" cy="586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30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THE BASICS - continued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6792" y="621502"/>
            <a:ext cx="8078327" cy="615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748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THE BASICS - continued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NIH Fellowship 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Biosketch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Blank Format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P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4"/>
              </a:rPr>
              <a:t>age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5"/>
              </a:rPr>
              <a:t>Instructions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6"/>
              </a:rPr>
              <a:t>Predoctoral Fellowship Sample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  <a:hlinkClick r:id="rId7"/>
              </a:rPr>
              <a:t>FAQs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1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SECTION A. PERSONAL STATEMENT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Briefly describe why you are well suited for your role on this project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Training, previous experimental work on specific or related topics, technical expertise, collaborators/scientific environment, past performance in this or related fields and any completed or ongoing projects that you would like to highlight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Cite up to four publications or research products that highlight your experience or qualifications (audio/video products, abstracts, posters/presentations, patents, data or research materials, databases, models, protocols, software, instruments/equipment, 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etc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Address any factors that may have affected past productivity (family care responsibilities, disability, military service, </a:t>
            </a:r>
            <a:r>
              <a:rPr lang="en-US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etc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Indicate any publications or other products created under another name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Do not include figures or graphics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Tailor this section to the project at hand</a:t>
            </a: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43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SECTION B. POSITIONS, SCIENTIFIC APPOINTMENTS and HONORS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List in reverse chronological order all current positions and scientific appointments both domestic and foreign, including affiliations with foreign entities or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governments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Titled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academic, professional, or institutional appointments whether or not remuneration is received, and whether full-time, part-time, or voluntary (including adjunct, visiting, or honorary)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List any relevant academic and professional achievements and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honors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cholarships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, traineeships, fellowships, and development awards</a:t>
            </a: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List current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or pending participation in, or applications to, programs sponsored by foreign governments, instrumentalities, or entities, including foreign government-sponsored talent recruitment programs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700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411" y="0"/>
            <a:ext cx="10775091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SECTION C. CONTRIBUTIONS TO SCIENCE</a:t>
            </a:r>
            <a:endParaRPr lang="en-US" b="1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Describe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up to five of your most significant contributions to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science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No longer than one half-page each, including citations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Content: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the historical background that frames the scientific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problem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the central finding(s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the influence of the finding(s) on the progress of science or the application of those finding(s) to health or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technology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your specific role in the described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work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For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each contribution, you may cite up to four publications or research products that are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relevant (note your role if you are not the author)	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You may mention manuscripts in process, but you may only cite published works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Figures, tables, or graphics are not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allowed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Hyperlinks and URLs are not allowed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You may provide a </a:t>
            </a:r>
            <a:r>
              <a:rPr lang="en-US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hyperlinked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 URL to a full list of your published work. This hyperlinked URL must be to a Federal Government website (a .</a:t>
            </a:r>
            <a:r>
              <a:rPr lang="en-US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gov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 suffix). NIH recommends using </a:t>
            </a:r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NCBI My </a:t>
            </a: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Bibliography.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b="1" dirty="0" smtClean="0">
              <a:solidFill>
                <a:schemeClr val="bg1"/>
              </a:solidFill>
              <a:latin typeface="Arial Narrow" panose="020B0606020202030204" pitchFamily="34" charset="0"/>
              <a:hlinkClick r:id="rId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2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42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823</Words>
  <Application>Microsoft Office PowerPoint</Application>
  <PresentationFormat>Widescreen</PresentationFormat>
  <Paragraphs>208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Cambria</vt:lpstr>
      <vt:lpstr>Castellar</vt:lpstr>
      <vt:lpstr>Courier New</vt:lpstr>
      <vt:lpstr>Office Theme</vt:lpstr>
      <vt:lpstr>NIH Predoctoral Fellowship Biosketch  08 November 2022  Lauren B. Armstrong Assistant Director, Office of Grants and Contracts UVA School of Medicine lpb4c@virginia.edu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UVA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 Research Admin Check-In  17 September 2020</dc:title>
  <dc:creator>Armstrong, Lauren B (Dean's Office)*HS</dc:creator>
  <cp:lastModifiedBy>Armstrong, Lauren B (Dean's Office)*HS</cp:lastModifiedBy>
  <cp:revision>97</cp:revision>
  <dcterms:created xsi:type="dcterms:W3CDTF">2020-09-16T19:58:04Z</dcterms:created>
  <dcterms:modified xsi:type="dcterms:W3CDTF">2022-11-08T19:25:21Z</dcterms:modified>
</cp:coreProperties>
</file>