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77" r:id="rId1"/>
    <p:sldMasterId id="2147483844" r:id="rId2"/>
    <p:sldMasterId id="2147483996" r:id="rId3"/>
  </p:sldMasterIdLst>
  <p:notesMasterIdLst>
    <p:notesMasterId r:id="rId56"/>
  </p:notesMasterIdLst>
  <p:handoutMasterIdLst>
    <p:handoutMasterId r:id="rId57"/>
  </p:handoutMasterIdLst>
  <p:sldIdLst>
    <p:sldId id="458" r:id="rId4"/>
    <p:sldId id="618" r:id="rId5"/>
    <p:sldId id="622" r:id="rId6"/>
    <p:sldId id="623" r:id="rId7"/>
    <p:sldId id="626" r:id="rId8"/>
    <p:sldId id="624" r:id="rId9"/>
    <p:sldId id="628" r:id="rId10"/>
    <p:sldId id="677" r:id="rId11"/>
    <p:sldId id="630" r:id="rId12"/>
    <p:sldId id="627" r:id="rId13"/>
    <p:sldId id="663" r:id="rId14"/>
    <p:sldId id="678" r:id="rId15"/>
    <p:sldId id="633" r:id="rId16"/>
    <p:sldId id="636" r:id="rId17"/>
    <p:sldId id="634" r:id="rId18"/>
    <p:sldId id="635" r:id="rId19"/>
    <p:sldId id="666" r:id="rId20"/>
    <p:sldId id="665" r:id="rId21"/>
    <p:sldId id="679" r:id="rId22"/>
    <p:sldId id="637" r:id="rId23"/>
    <p:sldId id="638" r:id="rId24"/>
    <p:sldId id="640" r:id="rId25"/>
    <p:sldId id="641" r:id="rId26"/>
    <p:sldId id="642" r:id="rId27"/>
    <p:sldId id="680" r:id="rId28"/>
    <p:sldId id="632" r:id="rId29"/>
    <p:sldId id="643" r:id="rId30"/>
    <p:sldId id="649" r:id="rId31"/>
    <p:sldId id="650" r:id="rId32"/>
    <p:sldId id="661" r:id="rId33"/>
    <p:sldId id="656" r:id="rId34"/>
    <p:sldId id="662" r:id="rId35"/>
    <p:sldId id="683" r:id="rId36"/>
    <p:sldId id="672" r:id="rId37"/>
    <p:sldId id="651" r:id="rId38"/>
    <p:sldId id="652" r:id="rId39"/>
    <p:sldId id="685" r:id="rId40"/>
    <p:sldId id="686" r:id="rId41"/>
    <p:sldId id="684" r:id="rId42"/>
    <p:sldId id="653" r:id="rId43"/>
    <p:sldId id="688" r:id="rId44"/>
    <p:sldId id="687" r:id="rId45"/>
    <p:sldId id="689" r:id="rId46"/>
    <p:sldId id="655" r:id="rId47"/>
    <p:sldId id="667" r:id="rId48"/>
    <p:sldId id="668" r:id="rId49"/>
    <p:sldId id="669" r:id="rId50"/>
    <p:sldId id="670" r:id="rId51"/>
    <p:sldId id="657" r:id="rId52"/>
    <p:sldId id="658" r:id="rId53"/>
    <p:sldId id="659" r:id="rId54"/>
    <p:sldId id="660" r:id="rId55"/>
  </p:sldIdLst>
  <p:sldSz cx="9144000" cy="6858000" type="screen4x3"/>
  <p:notesSz cx="6858000" cy="9240838"/>
  <p:embeddedFontLst>
    <p:embeddedFont>
      <p:font typeface="Calibri" panose="020F0502020204030204" pitchFamily="34" charset="0"/>
      <p:regular r:id="rId58"/>
      <p:bold r:id="rId59"/>
      <p:italic r:id="rId60"/>
      <p:boldItalic r:id="rId61"/>
    </p:embeddedFont>
    <p:embeddedFont>
      <p:font typeface="Lato" panose="020F0502020204030203" pitchFamily="34" charset="0"/>
      <p:regular r:id="rId62"/>
      <p:bold r:id="rId63"/>
      <p:italic r:id="rId64"/>
      <p:boldItalic r:id="rId65"/>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9A5F9BAA-5878-4E0D-9C40-BA35F96937E7}">
          <p14:sldIdLst>
            <p14:sldId id="458"/>
            <p14:sldId id="618"/>
            <p14:sldId id="622"/>
            <p14:sldId id="623"/>
            <p14:sldId id="626"/>
            <p14:sldId id="624"/>
            <p14:sldId id="628"/>
            <p14:sldId id="677"/>
            <p14:sldId id="630"/>
            <p14:sldId id="627"/>
            <p14:sldId id="663"/>
            <p14:sldId id="678"/>
            <p14:sldId id="633"/>
            <p14:sldId id="636"/>
            <p14:sldId id="634"/>
            <p14:sldId id="635"/>
            <p14:sldId id="666"/>
            <p14:sldId id="665"/>
            <p14:sldId id="679"/>
            <p14:sldId id="637"/>
            <p14:sldId id="638"/>
            <p14:sldId id="640"/>
            <p14:sldId id="641"/>
            <p14:sldId id="642"/>
            <p14:sldId id="680"/>
            <p14:sldId id="632"/>
            <p14:sldId id="643"/>
            <p14:sldId id="649"/>
            <p14:sldId id="650"/>
            <p14:sldId id="661"/>
            <p14:sldId id="656"/>
            <p14:sldId id="662"/>
            <p14:sldId id="683"/>
            <p14:sldId id="672"/>
            <p14:sldId id="651"/>
            <p14:sldId id="652"/>
            <p14:sldId id="685"/>
            <p14:sldId id="686"/>
            <p14:sldId id="684"/>
            <p14:sldId id="653"/>
            <p14:sldId id="688"/>
            <p14:sldId id="687"/>
            <p14:sldId id="689"/>
            <p14:sldId id="655"/>
            <p14:sldId id="667"/>
            <p14:sldId id="668"/>
            <p14:sldId id="669"/>
            <p14:sldId id="670"/>
            <p14:sldId id="657"/>
            <p14:sldId id="658"/>
            <p14:sldId id="659"/>
            <p14:sldId id="660"/>
          </p14:sldIdLst>
        </p14:section>
        <p14:section name="Untitled Section" id="{A517C718-C9A7-4DAF-9FA7-918FC3AC42B2}">
          <p14:sldIdLst/>
        </p14:section>
        <p14:section name="Untitled Section" id="{E3B77B4F-C38A-4E5F-A872-5EC70FBA02D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89A09F"/>
    <a:srgbClr val="93A7A7"/>
    <a:srgbClr val="97ABAB"/>
    <a:srgbClr val="8895A4"/>
    <a:srgbClr val="7FA4AD"/>
    <a:srgbClr val="7F97AD"/>
    <a:srgbClr val="76A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85532" autoAdjust="0"/>
  </p:normalViewPr>
  <p:slideViewPr>
    <p:cSldViewPr>
      <p:cViewPr varScale="1">
        <p:scale>
          <a:sx n="56" d="100"/>
          <a:sy n="56" d="100"/>
        </p:scale>
        <p:origin x="14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3935"/>
          </a:xfrm>
          <a:prstGeom prst="rect">
            <a:avLst/>
          </a:prstGeom>
        </p:spPr>
        <p:txBody>
          <a:bodyPr vert="horz" lIns="90782" tIns="45391" rIns="90782" bIns="45391"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3935"/>
          </a:xfrm>
          <a:prstGeom prst="rect">
            <a:avLst/>
          </a:prstGeom>
        </p:spPr>
        <p:txBody>
          <a:bodyPr vert="horz" lIns="90782" tIns="45391" rIns="90782" bIns="45391" rtlCol="0"/>
          <a:lstStyle>
            <a:lvl1pPr algn="r">
              <a:defRPr sz="1200"/>
            </a:lvl1pPr>
          </a:lstStyle>
          <a:p>
            <a:r>
              <a:rPr lang="en-US"/>
              <a:t>8/26/2022</a:t>
            </a:r>
          </a:p>
        </p:txBody>
      </p:sp>
      <p:sp>
        <p:nvSpPr>
          <p:cNvPr id="4" name="Footer Placeholder 3"/>
          <p:cNvSpPr>
            <a:spLocks noGrp="1"/>
          </p:cNvSpPr>
          <p:nvPr>
            <p:ph type="ftr" sz="quarter" idx="2"/>
          </p:nvPr>
        </p:nvSpPr>
        <p:spPr>
          <a:xfrm>
            <a:off x="2" y="8776903"/>
            <a:ext cx="2972421" cy="463935"/>
          </a:xfrm>
          <a:prstGeom prst="rect">
            <a:avLst/>
          </a:prstGeom>
        </p:spPr>
        <p:txBody>
          <a:bodyPr vert="horz" lIns="90782" tIns="45391" rIns="90782" bIns="45391"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776903"/>
            <a:ext cx="2972421" cy="463935"/>
          </a:xfrm>
          <a:prstGeom prst="rect">
            <a:avLst/>
          </a:prstGeom>
        </p:spPr>
        <p:txBody>
          <a:bodyPr vert="horz" lIns="90782" tIns="45391" rIns="90782" bIns="45391" rtlCol="0" anchor="b"/>
          <a:lstStyle>
            <a:lvl1pPr algn="r">
              <a:defRPr sz="1200"/>
            </a:lvl1pPr>
          </a:lstStyle>
          <a:p>
            <a:fld id="{5EF7C657-DDAE-4036-A169-8C0B1054DE55}" type="slidenum">
              <a:rPr lang="en-US" smtClean="0"/>
              <a:t>‹#›</a:t>
            </a:fld>
            <a:endParaRPr lang="en-US"/>
          </a:p>
        </p:txBody>
      </p:sp>
    </p:spTree>
    <p:extLst>
      <p:ext uri="{BB962C8B-B14F-4D97-AF65-F5344CB8AC3E}">
        <p14:creationId xmlns:p14="http://schemas.microsoft.com/office/powerpoint/2010/main" val="12306634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2042"/>
          </a:xfrm>
          <a:prstGeom prst="rect">
            <a:avLst/>
          </a:prstGeom>
          <a:noFill/>
          <a:ln w="9525">
            <a:noFill/>
            <a:miter lim="800000"/>
            <a:headEnd/>
            <a:tailEnd/>
          </a:ln>
          <a:effectLst/>
        </p:spPr>
        <p:txBody>
          <a:bodyPr vert="horz" wrap="square" lIns="92506" tIns="46254" rIns="92506" bIns="46254"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7411" name="Rectangle 3"/>
          <p:cNvSpPr>
            <a:spLocks noGrp="1" noChangeArrowheads="1"/>
          </p:cNvSpPr>
          <p:nvPr>
            <p:ph type="dt" idx="1"/>
          </p:nvPr>
        </p:nvSpPr>
        <p:spPr bwMode="auto">
          <a:xfrm>
            <a:off x="3884614" y="0"/>
            <a:ext cx="2971800" cy="462042"/>
          </a:xfrm>
          <a:prstGeom prst="rect">
            <a:avLst/>
          </a:prstGeom>
          <a:noFill/>
          <a:ln w="9525">
            <a:noFill/>
            <a:miter lim="800000"/>
            <a:headEnd/>
            <a:tailEnd/>
          </a:ln>
          <a:effectLst/>
        </p:spPr>
        <p:txBody>
          <a:bodyPr vert="horz" wrap="square" lIns="92506" tIns="46254" rIns="92506" bIns="46254" numCol="1" anchor="t" anchorCtr="0" compatLnSpc="1">
            <a:prstTxWarp prst="textNoShape">
              <a:avLst/>
            </a:prstTxWarp>
          </a:bodyPr>
          <a:lstStyle>
            <a:lvl1pPr algn="r">
              <a:defRPr sz="1200">
                <a:latin typeface="Arial" charset="0"/>
                <a:cs typeface="+mn-cs"/>
              </a:defRPr>
            </a:lvl1pPr>
          </a:lstStyle>
          <a:p>
            <a:pPr>
              <a:defRPr/>
            </a:pPr>
            <a:r>
              <a:rPr lang="en-US"/>
              <a:t>8/26/2022</a:t>
            </a:r>
            <a:endParaRPr lang="en-US" dirty="0"/>
          </a:p>
        </p:txBody>
      </p:sp>
      <p:sp>
        <p:nvSpPr>
          <p:cNvPr id="96260" name="Rectangle 4"/>
          <p:cNvSpPr>
            <a:spLocks noGrp="1" noRot="1" noChangeAspect="1" noChangeArrowheads="1" noTextEdit="1"/>
          </p:cNvSpPr>
          <p:nvPr>
            <p:ph type="sldImg" idx="2"/>
          </p:nvPr>
        </p:nvSpPr>
        <p:spPr bwMode="auto">
          <a:xfrm>
            <a:off x="1119188" y="692150"/>
            <a:ext cx="4619625"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89399"/>
            <a:ext cx="5486400" cy="4158377"/>
          </a:xfrm>
          <a:prstGeom prst="rect">
            <a:avLst/>
          </a:prstGeom>
          <a:noFill/>
          <a:ln w="9525">
            <a:noFill/>
            <a:miter lim="800000"/>
            <a:headEnd/>
            <a:tailEnd/>
          </a:ln>
          <a:effectLst/>
        </p:spPr>
        <p:txBody>
          <a:bodyPr vert="horz" wrap="square" lIns="92506" tIns="46254" rIns="92506" bIns="462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777193"/>
            <a:ext cx="2971800" cy="462042"/>
          </a:xfrm>
          <a:prstGeom prst="rect">
            <a:avLst/>
          </a:prstGeom>
          <a:noFill/>
          <a:ln w="9525">
            <a:noFill/>
            <a:miter lim="800000"/>
            <a:headEnd/>
            <a:tailEnd/>
          </a:ln>
          <a:effectLst/>
        </p:spPr>
        <p:txBody>
          <a:bodyPr vert="horz" wrap="square" lIns="92506" tIns="46254" rIns="92506" bIns="46254"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884614" y="8777193"/>
            <a:ext cx="2971800" cy="462042"/>
          </a:xfrm>
          <a:prstGeom prst="rect">
            <a:avLst/>
          </a:prstGeom>
          <a:noFill/>
          <a:ln w="9525">
            <a:noFill/>
            <a:miter lim="800000"/>
            <a:headEnd/>
            <a:tailEnd/>
          </a:ln>
          <a:effectLst/>
        </p:spPr>
        <p:txBody>
          <a:bodyPr vert="horz" wrap="square" lIns="92506" tIns="46254" rIns="92506" bIns="46254" numCol="1" anchor="b" anchorCtr="0" compatLnSpc="1">
            <a:prstTxWarp prst="textNoShape">
              <a:avLst/>
            </a:prstTxWarp>
          </a:bodyPr>
          <a:lstStyle>
            <a:lvl1pPr algn="r">
              <a:defRPr sz="1200">
                <a:latin typeface="Arial" charset="0"/>
                <a:cs typeface="+mn-cs"/>
              </a:defRPr>
            </a:lvl1pPr>
          </a:lstStyle>
          <a:p>
            <a:pPr>
              <a:defRPr/>
            </a:pPr>
            <a:fld id="{2919E9B7-A6AD-4381-95BE-47AD9C196235}" type="slidenum">
              <a:rPr lang="en-US"/>
              <a:pPr>
                <a:defRPr/>
              </a:pPr>
              <a:t>‹#›</a:t>
            </a:fld>
            <a:endParaRPr lang="en-US" dirty="0"/>
          </a:p>
        </p:txBody>
      </p:sp>
    </p:spTree>
    <p:extLst>
      <p:ext uri="{BB962C8B-B14F-4D97-AF65-F5344CB8AC3E}">
        <p14:creationId xmlns:p14="http://schemas.microsoft.com/office/powerpoint/2010/main" val="139099605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1615" indent="-289083" eaLnBrk="0" hangingPunct="0">
              <a:defRPr>
                <a:solidFill>
                  <a:schemeClr val="tx1"/>
                </a:solidFill>
                <a:latin typeface="Arial" pitchFamily="34" charset="0"/>
              </a:defRPr>
            </a:lvl2pPr>
            <a:lvl3pPr marL="1156331" indent="-231266" eaLnBrk="0" hangingPunct="0">
              <a:defRPr>
                <a:solidFill>
                  <a:schemeClr val="tx1"/>
                </a:solidFill>
                <a:latin typeface="Arial" pitchFamily="34" charset="0"/>
              </a:defRPr>
            </a:lvl3pPr>
            <a:lvl4pPr marL="1618864" indent="-231266" eaLnBrk="0" hangingPunct="0">
              <a:defRPr>
                <a:solidFill>
                  <a:schemeClr val="tx1"/>
                </a:solidFill>
                <a:latin typeface="Arial" pitchFamily="34" charset="0"/>
              </a:defRPr>
            </a:lvl4pPr>
            <a:lvl5pPr marL="2081396" indent="-231266" eaLnBrk="0" hangingPunct="0">
              <a:defRPr>
                <a:solidFill>
                  <a:schemeClr val="tx1"/>
                </a:solidFill>
                <a:latin typeface="Arial" pitchFamily="34" charset="0"/>
              </a:defRPr>
            </a:lvl5pPr>
            <a:lvl6pPr marL="2543928" indent="-231266" eaLnBrk="0" fontAlgn="base" hangingPunct="0">
              <a:spcBef>
                <a:spcPct val="0"/>
              </a:spcBef>
              <a:spcAft>
                <a:spcPct val="0"/>
              </a:spcAft>
              <a:defRPr>
                <a:solidFill>
                  <a:schemeClr val="tx1"/>
                </a:solidFill>
                <a:latin typeface="Arial" pitchFamily="34" charset="0"/>
              </a:defRPr>
            </a:lvl6pPr>
            <a:lvl7pPr marL="3006460" indent="-231266" eaLnBrk="0" fontAlgn="base" hangingPunct="0">
              <a:spcBef>
                <a:spcPct val="0"/>
              </a:spcBef>
              <a:spcAft>
                <a:spcPct val="0"/>
              </a:spcAft>
              <a:defRPr>
                <a:solidFill>
                  <a:schemeClr val="tx1"/>
                </a:solidFill>
                <a:latin typeface="Arial" pitchFamily="34" charset="0"/>
              </a:defRPr>
            </a:lvl7pPr>
            <a:lvl8pPr marL="3468993" indent="-231266" eaLnBrk="0" fontAlgn="base" hangingPunct="0">
              <a:spcBef>
                <a:spcPct val="0"/>
              </a:spcBef>
              <a:spcAft>
                <a:spcPct val="0"/>
              </a:spcAft>
              <a:defRPr>
                <a:solidFill>
                  <a:schemeClr val="tx1"/>
                </a:solidFill>
                <a:latin typeface="Arial" pitchFamily="34" charset="0"/>
              </a:defRPr>
            </a:lvl8pPr>
            <a:lvl9pPr marL="3931526" indent="-231266" eaLnBrk="0" fontAlgn="base" hangingPunct="0">
              <a:spcBef>
                <a:spcPct val="0"/>
              </a:spcBef>
              <a:spcAft>
                <a:spcPct val="0"/>
              </a:spcAft>
              <a:defRPr>
                <a:solidFill>
                  <a:schemeClr val="tx1"/>
                </a:solidFill>
                <a:latin typeface="Arial" pitchFamily="34" charset="0"/>
              </a:defRPr>
            </a:lvl9pPr>
          </a:lstStyle>
          <a:p>
            <a:pPr eaLnBrk="1" hangingPunct="1">
              <a:defRPr/>
            </a:pPr>
            <a:fld id="{A044BE3A-8439-4C16-8EAD-8D9367E3B86C}" type="slidenum">
              <a:rPr lang="en-US" smtClean="0"/>
              <a:pPr eaLnBrk="1" hangingPunct="1">
                <a:defRPr/>
              </a:pPr>
              <a:t>1</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2" name="Date Placeholder 1"/>
          <p:cNvSpPr>
            <a:spLocks noGrp="1"/>
          </p:cNvSpPr>
          <p:nvPr>
            <p:ph type="dt" idx="10"/>
          </p:nvPr>
        </p:nvSpPr>
        <p:spPr/>
        <p:txBody>
          <a:bodyPr/>
          <a:lstStyle/>
          <a:p>
            <a:pPr>
              <a:defRPr/>
            </a:pPr>
            <a:r>
              <a:rPr lang="en-US"/>
              <a:t>8/26/2022</a:t>
            </a:r>
            <a:endParaRPr lang="en-US" dirty="0"/>
          </a:p>
        </p:txBody>
      </p:sp>
    </p:spTree>
    <p:extLst>
      <p:ext uri="{BB962C8B-B14F-4D97-AF65-F5344CB8AC3E}">
        <p14:creationId xmlns:p14="http://schemas.microsoft.com/office/powerpoint/2010/main" val="121503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that a lot of these steps are performed by therapists – but the residents should be comfortable and aware of all of them.</a:t>
            </a:r>
          </a:p>
          <a:p>
            <a:r>
              <a:rPr lang="en-US" baseline="0" dirty="0"/>
              <a:t>e</a:t>
            </a:r>
            <a:endParaRPr lang="en-US" dirty="0"/>
          </a:p>
        </p:txBody>
      </p:sp>
      <p:sp>
        <p:nvSpPr>
          <p:cNvPr id="4" name="Slide Number Placeholder 3"/>
          <p:cNvSpPr>
            <a:spLocks noGrp="1"/>
          </p:cNvSpPr>
          <p:nvPr>
            <p:ph type="sldNum" sz="quarter" idx="10"/>
          </p:nvPr>
        </p:nvSpPr>
        <p:spPr/>
        <p:txBody>
          <a:bodyPr/>
          <a:lstStyle/>
          <a:p>
            <a:fld id="{4E9291C2-6C34-43CF-BC25-C20CE65B3DC8}" type="slidenum">
              <a:rPr lang="en-US" smtClean="0"/>
              <a:pPr/>
              <a:t>32</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296292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4E9291C2-6C34-43CF-BC25-C20CE65B3DC8}" type="slidenum">
              <a:rPr lang="en-US" smtClean="0"/>
              <a:pPr/>
              <a:t>45</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119826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a:t>
            </a:r>
            <a:r>
              <a:rPr lang="en-US" baseline="0" dirty="0"/>
              <a:t> this worksheet added to the printed data so we can review it in more detail during lab</a:t>
            </a:r>
          </a:p>
          <a:p>
            <a:r>
              <a:rPr lang="en-US" baseline="0" dirty="0"/>
              <a:t>s</a:t>
            </a:r>
            <a:endParaRPr lang="en-US" dirty="0"/>
          </a:p>
        </p:txBody>
      </p:sp>
      <p:sp>
        <p:nvSpPr>
          <p:cNvPr id="4" name="Slide Number Placeholder 3"/>
          <p:cNvSpPr>
            <a:spLocks noGrp="1"/>
          </p:cNvSpPr>
          <p:nvPr>
            <p:ph type="sldNum" sz="quarter" idx="10"/>
          </p:nvPr>
        </p:nvSpPr>
        <p:spPr/>
        <p:txBody>
          <a:bodyPr/>
          <a:lstStyle/>
          <a:p>
            <a:fld id="{4E9291C2-6C34-43CF-BC25-C20CE65B3DC8}" type="slidenum">
              <a:rPr lang="en-US" smtClean="0"/>
              <a:pPr/>
              <a:t>46</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35182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picture of IM sure and where to find it</a:t>
            </a:r>
          </a:p>
          <a:p>
            <a:r>
              <a:rPr lang="en-US" dirty="0"/>
              <a:t>s</a:t>
            </a:r>
          </a:p>
        </p:txBody>
      </p:sp>
      <p:sp>
        <p:nvSpPr>
          <p:cNvPr id="4" name="Slide Number Placeholder 3"/>
          <p:cNvSpPr>
            <a:spLocks noGrp="1"/>
          </p:cNvSpPr>
          <p:nvPr>
            <p:ph type="sldNum" sz="quarter" idx="10"/>
          </p:nvPr>
        </p:nvSpPr>
        <p:spPr/>
        <p:txBody>
          <a:bodyPr/>
          <a:lstStyle/>
          <a:p>
            <a:fld id="{4E9291C2-6C34-43CF-BC25-C20CE65B3DC8}" type="slidenum">
              <a:rPr lang="en-US" smtClean="0"/>
              <a:pPr/>
              <a:t>47</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45678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4E9291C2-6C34-43CF-BC25-C20CE65B3DC8}" type="slidenum">
              <a:rPr lang="en-US" smtClean="0"/>
              <a:pPr/>
              <a:t>48</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145198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allow within 10% difference per field,</a:t>
            </a:r>
            <a:r>
              <a:rPr lang="en-US" baseline="0" dirty="0"/>
              <a:t> but 5% overall</a:t>
            </a:r>
            <a:endParaRPr lang="en-US" dirty="0"/>
          </a:p>
        </p:txBody>
      </p:sp>
      <p:sp>
        <p:nvSpPr>
          <p:cNvPr id="4" name="Slide Number Placeholder 3"/>
          <p:cNvSpPr>
            <a:spLocks noGrp="1"/>
          </p:cNvSpPr>
          <p:nvPr>
            <p:ph type="sldNum" sz="quarter" idx="10"/>
          </p:nvPr>
        </p:nvSpPr>
        <p:spPr/>
        <p:txBody>
          <a:bodyPr/>
          <a:lstStyle/>
          <a:p>
            <a:pPr>
              <a:defRPr/>
            </a:pPr>
            <a:fld id="{2919E9B7-A6AD-4381-95BE-47AD9C196235}" type="slidenum">
              <a:rPr lang="en-US" smtClean="0"/>
              <a:pPr>
                <a:defRPr/>
              </a:pPr>
              <a:t>50</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29552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Einsley</a:t>
            </a:r>
          </a:p>
        </p:txBody>
      </p:sp>
      <p:sp>
        <p:nvSpPr>
          <p:cNvPr id="4" name="Slide Number Placeholder 3"/>
          <p:cNvSpPr>
            <a:spLocks noGrp="1"/>
          </p:cNvSpPr>
          <p:nvPr>
            <p:ph type="sldNum" sz="quarter" idx="10"/>
          </p:nvPr>
        </p:nvSpPr>
        <p:spPr/>
        <p:txBody>
          <a:bodyPr/>
          <a:lstStyle/>
          <a:p>
            <a:pPr>
              <a:defRPr/>
            </a:pPr>
            <a:fld id="{2919E9B7-A6AD-4381-95BE-47AD9C196235}"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53375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a:t>
            </a:r>
            <a:r>
              <a:rPr lang="en-US" baseline="0" dirty="0"/>
              <a:t> in conference room and discuss immobilization</a:t>
            </a:r>
          </a:p>
          <a:p>
            <a:r>
              <a:rPr lang="en-US" baseline="0" dirty="0"/>
              <a:t>Log into syngo via to virtually take us to sim and select isocenter</a:t>
            </a:r>
          </a:p>
          <a:p>
            <a:r>
              <a:rPr lang="en-US" baseline="0" dirty="0"/>
              <a:t>Pull it up in velocity to contour GTV, CTV, PTV, and critical structures</a:t>
            </a:r>
          </a:p>
          <a:p>
            <a:r>
              <a:rPr lang="en-US" baseline="0" dirty="0"/>
              <a:t>Transfer to pinnacle and select beam arrangements (have them select)</a:t>
            </a:r>
          </a:p>
          <a:p>
            <a:r>
              <a:rPr lang="en-US" baseline="0" dirty="0"/>
              <a:t>Write a prescription in Mosaiq</a:t>
            </a:r>
          </a:p>
          <a:p>
            <a:r>
              <a:rPr lang="en-US" baseline="0" dirty="0"/>
              <a:t>Will stop by dosimetry to review AP/PA and 4 field plans with isodose lines and DVHs</a:t>
            </a:r>
            <a:endParaRPr lang="en-US" dirty="0"/>
          </a:p>
        </p:txBody>
      </p:sp>
      <p:sp>
        <p:nvSpPr>
          <p:cNvPr id="4" name="Slide Number Placeholder 3"/>
          <p:cNvSpPr>
            <a:spLocks noGrp="1"/>
          </p:cNvSpPr>
          <p:nvPr>
            <p:ph type="sldNum" sz="quarter" idx="10"/>
          </p:nvPr>
        </p:nvSpPr>
        <p:spPr/>
        <p:txBody>
          <a:bodyPr/>
          <a:lstStyle/>
          <a:p>
            <a:pPr>
              <a:defRPr/>
            </a:pPr>
            <a:fld id="{2919E9B7-A6AD-4381-95BE-47AD9C196235}"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205307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here</a:t>
            </a:r>
          </a:p>
        </p:txBody>
      </p:sp>
      <p:sp>
        <p:nvSpPr>
          <p:cNvPr id="4" name="Slide Number Placeholder 3"/>
          <p:cNvSpPr>
            <a:spLocks noGrp="1"/>
          </p:cNvSpPr>
          <p:nvPr>
            <p:ph type="sldNum" sz="quarter" idx="10"/>
          </p:nvPr>
        </p:nvSpPr>
        <p:spPr/>
        <p:txBody>
          <a:bodyPr/>
          <a:lstStyle/>
          <a:p>
            <a:pPr>
              <a:defRPr/>
            </a:pPr>
            <a:fld id="{2919E9B7-A6AD-4381-95BE-47AD9C196235}"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311333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will</a:t>
            </a:r>
            <a:r>
              <a:rPr lang="en-US" baseline="0" dirty="0"/>
              <a:t> do this and we’ll consider doing dose limits per day, month, year</a:t>
            </a:r>
            <a:endParaRPr lang="en-US" dirty="0"/>
          </a:p>
        </p:txBody>
      </p:sp>
      <p:sp>
        <p:nvSpPr>
          <p:cNvPr id="4" name="Slide Number Placeholder 3"/>
          <p:cNvSpPr>
            <a:spLocks noGrp="1"/>
          </p:cNvSpPr>
          <p:nvPr>
            <p:ph type="sldNum" sz="quarter" idx="10"/>
          </p:nvPr>
        </p:nvSpPr>
        <p:spPr/>
        <p:txBody>
          <a:bodyPr/>
          <a:lstStyle/>
          <a:p>
            <a:pPr>
              <a:defRPr/>
            </a:pPr>
            <a:fld id="{2919E9B7-A6AD-4381-95BE-47AD9C196235}"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119240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4E9291C2-6C34-43CF-BC25-C20CE65B3DC8}" type="slidenum">
              <a:rPr lang="en-US" smtClean="0"/>
              <a:pPr/>
              <a:t>27</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235455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E--0475750</a:t>
            </a:r>
          </a:p>
        </p:txBody>
      </p:sp>
      <p:sp>
        <p:nvSpPr>
          <p:cNvPr id="4" name="Slide Number Placeholder 3"/>
          <p:cNvSpPr>
            <a:spLocks noGrp="1"/>
          </p:cNvSpPr>
          <p:nvPr>
            <p:ph type="sldNum" sz="quarter" idx="10"/>
          </p:nvPr>
        </p:nvSpPr>
        <p:spPr/>
        <p:txBody>
          <a:bodyPr/>
          <a:lstStyle/>
          <a:p>
            <a:fld id="{4E9291C2-6C34-43CF-BC25-C20CE65B3DC8}" type="slidenum">
              <a:rPr lang="en-US" smtClean="0"/>
              <a:pPr/>
              <a:t>28</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414809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discuss case and then move to truebeam</a:t>
            </a:r>
          </a:p>
          <a:p>
            <a:r>
              <a:rPr lang="en-US" dirty="0"/>
              <a:t>Sarah and truebeam (enlist a</a:t>
            </a:r>
            <a:r>
              <a:rPr lang="en-US" baseline="0" dirty="0"/>
              <a:t> free therapist)</a:t>
            </a:r>
            <a:endParaRPr lang="en-US" dirty="0"/>
          </a:p>
        </p:txBody>
      </p:sp>
      <p:sp>
        <p:nvSpPr>
          <p:cNvPr id="4" name="Slide Number Placeholder 3"/>
          <p:cNvSpPr>
            <a:spLocks noGrp="1"/>
          </p:cNvSpPr>
          <p:nvPr>
            <p:ph type="sldNum" sz="quarter" idx="10"/>
          </p:nvPr>
        </p:nvSpPr>
        <p:spPr/>
        <p:txBody>
          <a:bodyPr/>
          <a:lstStyle/>
          <a:p>
            <a:fld id="{4E9291C2-6C34-43CF-BC25-C20CE65B3DC8}" type="slidenum">
              <a:rPr lang="en-US" smtClean="0"/>
              <a:pPr/>
              <a:t>29</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117218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10"/>
          </p:nvPr>
        </p:nvSpPr>
        <p:spPr/>
        <p:txBody>
          <a:bodyPr/>
          <a:lstStyle/>
          <a:p>
            <a:fld id="{4E9291C2-6C34-43CF-BC25-C20CE65B3DC8}" type="slidenum">
              <a:rPr lang="en-US" smtClean="0"/>
              <a:pPr/>
              <a:t>30</a:t>
            </a:fld>
            <a:endParaRPr lang="en-US" dirty="0"/>
          </a:p>
        </p:txBody>
      </p:sp>
      <p:sp>
        <p:nvSpPr>
          <p:cNvPr id="5" name="Date Placeholder 4"/>
          <p:cNvSpPr>
            <a:spLocks noGrp="1"/>
          </p:cNvSpPr>
          <p:nvPr>
            <p:ph type="dt" idx="11"/>
          </p:nvPr>
        </p:nvSpPr>
        <p:spPr/>
        <p:txBody>
          <a:bodyPr/>
          <a:lstStyle/>
          <a:p>
            <a:pPr>
              <a:defRPr/>
            </a:pPr>
            <a:r>
              <a:rPr lang="en-US"/>
              <a:t>8/26/2022</a:t>
            </a:r>
            <a:endParaRPr lang="en-US" dirty="0"/>
          </a:p>
        </p:txBody>
      </p:sp>
    </p:spTree>
    <p:extLst>
      <p:ext uri="{BB962C8B-B14F-4D97-AF65-F5344CB8AC3E}">
        <p14:creationId xmlns:p14="http://schemas.microsoft.com/office/powerpoint/2010/main" val="255402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304800" cy="20574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5" name="Rectangle 8"/>
          <p:cNvSpPr>
            <a:spLocks noChangeArrowheads="1"/>
          </p:cNvSpPr>
          <p:nvPr userDrawn="1"/>
        </p:nvSpPr>
        <p:spPr bwMode="auto">
          <a:xfrm>
            <a:off x="0" y="1981200"/>
            <a:ext cx="304800" cy="2286000"/>
          </a:xfrm>
          <a:prstGeom prst="rect">
            <a:avLst/>
          </a:prstGeom>
          <a:solidFill>
            <a:srgbClr val="B8E5E6"/>
          </a:solidFill>
          <a:ln w="9525">
            <a:solidFill>
              <a:srgbClr val="B8E5E6"/>
            </a:solidFill>
            <a:miter lim="800000"/>
            <a:headEnd/>
            <a:tailEnd/>
          </a:ln>
        </p:spPr>
        <p:txBody>
          <a:bodyPr wrap="none" anchor="ctr"/>
          <a:lstStyle/>
          <a:p>
            <a:endParaRPr lang="en-US" dirty="0"/>
          </a:p>
        </p:txBody>
      </p:sp>
      <p:sp>
        <p:nvSpPr>
          <p:cNvPr id="6" name="Rectangle 9"/>
          <p:cNvSpPr>
            <a:spLocks noChangeArrowheads="1"/>
          </p:cNvSpPr>
          <p:nvPr userDrawn="1"/>
        </p:nvSpPr>
        <p:spPr bwMode="auto">
          <a:xfrm>
            <a:off x="0" y="4267200"/>
            <a:ext cx="304800" cy="2590800"/>
          </a:xfrm>
          <a:prstGeom prst="rect">
            <a:avLst/>
          </a:prstGeom>
          <a:solidFill>
            <a:srgbClr val="A83D1C"/>
          </a:solidFill>
          <a:ln w="9525">
            <a:solidFill>
              <a:srgbClr val="A83D1C"/>
            </a:solidFill>
            <a:miter lim="800000"/>
            <a:headEnd/>
            <a:tailEnd/>
          </a:ln>
        </p:spPr>
        <p:txBody>
          <a:bodyPr wrap="none" anchor="ctr"/>
          <a:lstStyle/>
          <a:p>
            <a:endParaRPr lang="en-US" dirty="0"/>
          </a:p>
        </p:txBody>
      </p:sp>
      <p:sp>
        <p:nvSpPr>
          <p:cNvPr id="7" name="Line 10"/>
          <p:cNvSpPr>
            <a:spLocks noChangeShapeType="1"/>
          </p:cNvSpPr>
          <p:nvPr userDrawn="1"/>
        </p:nvSpPr>
        <p:spPr bwMode="auto">
          <a:xfrm>
            <a:off x="457200" y="2819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6962" name="Rectangle 2"/>
          <p:cNvSpPr>
            <a:spLocks noGrp="1" noChangeArrowheads="1"/>
          </p:cNvSpPr>
          <p:nvPr>
            <p:ph type="ctrTitle"/>
          </p:nvPr>
        </p:nvSpPr>
        <p:spPr>
          <a:xfrm>
            <a:off x="762000" y="838200"/>
            <a:ext cx="7772400" cy="1447800"/>
          </a:xfrm>
        </p:spPr>
        <p:txBody>
          <a:bodyPr/>
          <a:lstStyle>
            <a:lvl1pPr>
              <a:defRPr/>
            </a:lvl1pPr>
          </a:lstStyle>
          <a:p>
            <a:r>
              <a:rPr lang="en-US"/>
              <a:t>Click to edit Master title style</a:t>
            </a:r>
          </a:p>
        </p:txBody>
      </p:sp>
      <p:sp>
        <p:nvSpPr>
          <p:cNvPr id="296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A75BDB91-EABE-43F4-86CA-DA4EFBB928C8}" type="slidenum">
              <a:rPr lang="en-US"/>
              <a:pPr>
                <a:defRPr/>
              </a:pPr>
              <a:t>‹#›</a:t>
            </a:fld>
            <a:endParaRPr lang="en-US" dirty="0"/>
          </a:p>
        </p:txBody>
      </p:sp>
    </p:spTree>
    <p:extLst>
      <p:ext uri="{BB962C8B-B14F-4D97-AF65-F5344CB8AC3E}">
        <p14:creationId xmlns:p14="http://schemas.microsoft.com/office/powerpoint/2010/main" val="165735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1726FA-F4D3-4F77-9795-F7795B39DBC7}" type="slidenum">
              <a:rPr lang="en-US"/>
              <a:pPr>
                <a:defRPr/>
              </a:pPr>
              <a:t>‹#›</a:t>
            </a:fld>
            <a:endParaRPr lang="en-US" dirty="0"/>
          </a:p>
        </p:txBody>
      </p:sp>
    </p:spTree>
    <p:extLst>
      <p:ext uri="{BB962C8B-B14F-4D97-AF65-F5344CB8AC3E}">
        <p14:creationId xmlns:p14="http://schemas.microsoft.com/office/powerpoint/2010/main" val="210448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EAEC54-4C80-4024-9732-7E3759A23022}" type="slidenum">
              <a:rPr lang="en-US"/>
              <a:pPr>
                <a:defRPr/>
              </a:pPr>
              <a:t>‹#›</a:t>
            </a:fld>
            <a:endParaRPr lang="en-US" dirty="0"/>
          </a:p>
        </p:txBody>
      </p:sp>
    </p:spTree>
    <p:extLst>
      <p:ext uri="{BB962C8B-B14F-4D97-AF65-F5344CB8AC3E}">
        <p14:creationId xmlns:p14="http://schemas.microsoft.com/office/powerpoint/2010/main" val="176032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C400EE-DB33-4493-B1BA-EDA558DBFE36}" type="slidenum">
              <a:rPr lang="en-US"/>
              <a:pPr>
                <a:defRPr/>
              </a:pPr>
              <a:t>‹#›</a:t>
            </a:fld>
            <a:endParaRPr lang="en-US" dirty="0"/>
          </a:p>
        </p:txBody>
      </p:sp>
    </p:spTree>
    <p:extLst>
      <p:ext uri="{BB962C8B-B14F-4D97-AF65-F5344CB8AC3E}">
        <p14:creationId xmlns:p14="http://schemas.microsoft.com/office/powerpoint/2010/main" val="141024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6928A9-5785-4570-9394-3E1265195470}" type="slidenum">
              <a:rPr lang="en-US"/>
              <a:pPr>
                <a:defRPr/>
              </a:pPr>
              <a:t>‹#›</a:t>
            </a:fld>
            <a:endParaRPr lang="en-US" dirty="0"/>
          </a:p>
        </p:txBody>
      </p:sp>
    </p:spTree>
    <p:extLst>
      <p:ext uri="{BB962C8B-B14F-4D97-AF65-F5344CB8AC3E}">
        <p14:creationId xmlns:p14="http://schemas.microsoft.com/office/powerpoint/2010/main" val="252881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5F3665-3136-4E29-9C84-A9B59B7F1F3A}" type="slidenum">
              <a:rPr lang="en-US"/>
              <a:pPr>
                <a:defRPr/>
              </a:pPr>
              <a:t>‹#›</a:t>
            </a:fld>
            <a:endParaRPr lang="en-US" dirty="0"/>
          </a:p>
        </p:txBody>
      </p:sp>
    </p:spTree>
    <p:extLst>
      <p:ext uri="{BB962C8B-B14F-4D97-AF65-F5344CB8AC3E}">
        <p14:creationId xmlns:p14="http://schemas.microsoft.com/office/powerpoint/2010/main" val="21041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59AFDFF6-4F0A-4B30-9A36-993FB720EB64}" type="slidenum">
              <a:rPr lang="en-US"/>
              <a:pPr>
                <a:defRPr/>
              </a:pPr>
              <a:t>‹#›</a:t>
            </a:fld>
            <a:endParaRPr lang="en-US" dirty="0"/>
          </a:p>
        </p:txBody>
      </p:sp>
    </p:spTree>
    <p:extLst>
      <p:ext uri="{BB962C8B-B14F-4D97-AF65-F5344CB8AC3E}">
        <p14:creationId xmlns:p14="http://schemas.microsoft.com/office/powerpoint/2010/main" val="34496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B3ACD848-2059-4A9F-B907-4E60A29FDB47}" type="slidenum">
              <a:rPr lang="en-US"/>
              <a:pPr>
                <a:defRPr/>
              </a:pPr>
              <a:t>‹#›</a:t>
            </a:fld>
            <a:endParaRPr lang="en-US" dirty="0"/>
          </a:p>
        </p:txBody>
      </p:sp>
    </p:spTree>
    <p:extLst>
      <p:ext uri="{BB962C8B-B14F-4D97-AF65-F5344CB8AC3E}">
        <p14:creationId xmlns:p14="http://schemas.microsoft.com/office/powerpoint/2010/main" val="313561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6790572D-D084-48AD-B14B-B45AC548D379}" type="slidenum">
              <a:rPr lang="en-US"/>
              <a:pPr>
                <a:defRPr/>
              </a:pPr>
              <a:t>‹#›</a:t>
            </a:fld>
            <a:endParaRPr lang="en-US" dirty="0"/>
          </a:p>
        </p:txBody>
      </p:sp>
    </p:spTree>
    <p:extLst>
      <p:ext uri="{BB962C8B-B14F-4D97-AF65-F5344CB8AC3E}">
        <p14:creationId xmlns:p14="http://schemas.microsoft.com/office/powerpoint/2010/main" val="311951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3199B7B7-A956-4F42-98C0-B3168A684DE7}" type="slidenum">
              <a:rPr lang="en-US"/>
              <a:pPr>
                <a:defRPr/>
              </a:pPr>
              <a:t>‹#›</a:t>
            </a:fld>
            <a:endParaRPr lang="en-US" dirty="0"/>
          </a:p>
        </p:txBody>
      </p:sp>
    </p:spTree>
    <p:extLst>
      <p:ext uri="{BB962C8B-B14F-4D97-AF65-F5344CB8AC3E}">
        <p14:creationId xmlns:p14="http://schemas.microsoft.com/office/powerpoint/2010/main" val="3547286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8800" y="0"/>
            <a:ext cx="22352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userDrawn="1"/>
        </p:nvSpPr>
        <p:spPr>
          <a:xfrm>
            <a:off x="0" y="1487488"/>
            <a:ext cx="9144000" cy="1143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userDrawn="1"/>
        </p:nvSpPr>
        <p:spPr>
          <a:xfrm rot="16200000">
            <a:off x="6079331" y="715169"/>
            <a:ext cx="1544638" cy="1143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userDrawn="1"/>
        </p:nvSpPr>
        <p:spPr>
          <a:xfrm>
            <a:off x="2362200" y="6477000"/>
            <a:ext cx="67818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000000"/>
              </a:solidFill>
              <a:latin typeface="Times New Roman" pitchFamily="18" charset="0"/>
              <a:cs typeface="Times New Roman" pitchFamily="18"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694363"/>
            <a:ext cx="24384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4"/>
          <p:cNvGraphicFramePr>
            <a:graphicFrameLocks noChangeAspect="1"/>
          </p:cNvGraphicFramePr>
          <p:nvPr/>
        </p:nvGraphicFramePr>
        <p:xfrm>
          <a:off x="2895600" y="6530975"/>
          <a:ext cx="5497513" cy="174625"/>
        </p:xfrm>
        <a:graphic>
          <a:graphicData uri="http://schemas.openxmlformats.org/presentationml/2006/ole">
            <mc:AlternateContent xmlns:mc="http://schemas.openxmlformats.org/markup-compatibility/2006">
              <mc:Choice xmlns:v="urn:schemas-microsoft-com:vml" Requires="v">
                <p:oleObj spid="_x0000_s178445" name="Document" r:id="rId5" imgW="5497524" imgH="174917" progId="Word.Document.8">
                  <p:embed/>
                </p:oleObj>
              </mc:Choice>
              <mc:Fallback>
                <p:oleObj name="Document" r:id="rId5" imgW="5497524" imgH="17491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6530975"/>
                        <a:ext cx="54975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ctrTitle"/>
          </p:nvPr>
        </p:nvSpPr>
        <p:spPr>
          <a:xfrm>
            <a:off x="685800" y="20574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7471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B1337E-DB26-4733-A402-B77B5BF21E4E}" type="slidenum">
              <a:rPr lang="en-US"/>
              <a:pPr>
                <a:defRPr/>
              </a:pPr>
              <a:t>‹#›</a:t>
            </a:fld>
            <a:endParaRPr lang="en-US" dirty="0"/>
          </a:p>
        </p:txBody>
      </p:sp>
    </p:spTree>
    <p:extLst>
      <p:ext uri="{BB962C8B-B14F-4D97-AF65-F5344CB8AC3E}">
        <p14:creationId xmlns:p14="http://schemas.microsoft.com/office/powerpoint/2010/main" val="2710719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64770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605790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nvGraphicFramePr>
        <p:xfrm>
          <a:off x="1512888" y="6530975"/>
          <a:ext cx="5497512" cy="174625"/>
        </p:xfrm>
        <a:graphic>
          <a:graphicData uri="http://schemas.openxmlformats.org/presentationml/2006/ole">
            <mc:AlternateContent xmlns:mc="http://schemas.openxmlformats.org/markup-compatibility/2006">
              <mc:Choice xmlns:v="urn:schemas-microsoft-com:vml" Requires="v">
                <p:oleObj spid="_x0000_s179469" name="Document" r:id="rId4" imgW="5497524" imgH="174917" progId="Word.Document.8">
                  <p:embed/>
                </p:oleObj>
              </mc:Choice>
              <mc:Fallback>
                <p:oleObj name="Document" r:id="rId4" imgW="5497524" imgH="17491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6530975"/>
                        <a:ext cx="5497512"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835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6"/>
          <p:cNvSpPr/>
          <p:nvPr userDrawn="1"/>
        </p:nvSpPr>
        <p:spPr>
          <a:xfrm>
            <a:off x="0" y="64770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605790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05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p:nvPr userDrawn="1"/>
        </p:nvSpPr>
        <p:spPr>
          <a:xfrm>
            <a:off x="0" y="1143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6"/>
          <p:cNvGraphicFramePr>
            <a:graphicFrameLocks noChangeAspect="1"/>
          </p:cNvGraphicFramePr>
          <p:nvPr/>
        </p:nvGraphicFramePr>
        <p:xfrm>
          <a:off x="1447800" y="152400"/>
          <a:ext cx="5497513" cy="174625"/>
        </p:xfrm>
        <a:graphic>
          <a:graphicData uri="http://schemas.openxmlformats.org/presentationml/2006/ole">
            <mc:AlternateContent xmlns:mc="http://schemas.openxmlformats.org/markup-compatibility/2006">
              <mc:Choice xmlns:v="urn:schemas-microsoft-com:vml" Requires="v">
                <p:oleObj spid="_x0000_s180493" name="Document" r:id="rId4" imgW="5497524" imgH="174917" progId="Word.Document.8">
                  <p:embed/>
                </p:oleObj>
              </mc:Choice>
              <mc:Fallback>
                <p:oleObj name="Document" r:id="rId4" imgW="5497524" imgH="17491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54975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298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6"/>
          <p:cNvSpPr/>
          <p:nvPr userDrawn="1"/>
        </p:nvSpPr>
        <p:spPr>
          <a:xfrm>
            <a:off x="0" y="1143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88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0D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81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8800" y="2"/>
            <a:ext cx="22352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userDrawn="1"/>
        </p:nvSpPr>
        <p:spPr>
          <a:xfrm>
            <a:off x="0" y="1487488"/>
            <a:ext cx="9144000" cy="1143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userDrawn="1"/>
        </p:nvSpPr>
        <p:spPr>
          <a:xfrm rot="16200000">
            <a:off x="6079331" y="715169"/>
            <a:ext cx="1544638" cy="1143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userDrawn="1"/>
        </p:nvSpPr>
        <p:spPr>
          <a:xfrm>
            <a:off x="2362200" y="6477000"/>
            <a:ext cx="67818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000000"/>
              </a:solidFill>
              <a:latin typeface="Times New Roman" pitchFamily="18" charset="0"/>
              <a:cs typeface="Times New Roman" pitchFamily="18"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5694365"/>
            <a:ext cx="24384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4"/>
          <p:cNvGraphicFramePr>
            <a:graphicFrameLocks noChangeAspect="1"/>
          </p:cNvGraphicFramePr>
          <p:nvPr/>
        </p:nvGraphicFramePr>
        <p:xfrm>
          <a:off x="2895601" y="6530977"/>
          <a:ext cx="5497513" cy="174625"/>
        </p:xfrm>
        <a:graphic>
          <a:graphicData uri="http://schemas.openxmlformats.org/presentationml/2006/ole">
            <mc:AlternateContent xmlns:mc="http://schemas.openxmlformats.org/markup-compatibility/2006">
              <mc:Choice xmlns:v="urn:schemas-microsoft-com:vml" Requires="v">
                <p:oleObj spid="_x0000_s181294" name="Document" r:id="rId5" imgW="5497524" imgH="174917" progId="Word.Document.8">
                  <p:embed/>
                </p:oleObj>
              </mc:Choice>
              <mc:Fallback>
                <p:oleObj name="Document" r:id="rId5" imgW="5497524" imgH="17491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1" y="6530977"/>
                        <a:ext cx="54975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ctrTitle"/>
          </p:nvPr>
        </p:nvSpPr>
        <p:spPr>
          <a:xfrm>
            <a:off x="685800" y="2057402"/>
            <a:ext cx="7772400" cy="1470025"/>
          </a:xfrm>
        </p:spPr>
        <p:txBody>
          <a:bodyPr/>
          <a:lstStyle>
            <a:lvl1pPr>
              <a:defRPr>
                <a:latin typeface="Lato" pitchFamily="34" charset="0"/>
              </a:defRPr>
            </a:lvl1pPr>
          </a:lstStyle>
          <a:p>
            <a:r>
              <a:rPr lang="en-US" dirty="0"/>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solidFill>
                  <a:schemeClr val="bg1"/>
                </a:solidFill>
                <a:latin typeface="Lato"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9565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64770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605790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7"/>
          <p:cNvGraphicFramePr>
            <a:graphicFrameLocks noChangeAspect="1"/>
          </p:cNvGraphicFramePr>
          <p:nvPr/>
        </p:nvGraphicFramePr>
        <p:xfrm>
          <a:off x="1512888" y="6530977"/>
          <a:ext cx="5497512" cy="174625"/>
        </p:xfrm>
        <a:graphic>
          <a:graphicData uri="http://schemas.openxmlformats.org/presentationml/2006/ole">
            <mc:AlternateContent xmlns:mc="http://schemas.openxmlformats.org/markup-compatibility/2006">
              <mc:Choice xmlns:v="urn:schemas-microsoft-com:vml" Requires="v">
                <p:oleObj spid="_x0000_s182318" name="Document" r:id="rId4" imgW="5497524" imgH="174917" progId="Word.Document.8">
                  <p:embed/>
                </p:oleObj>
              </mc:Choice>
              <mc:Fallback>
                <p:oleObj name="Document" r:id="rId4" imgW="5497524" imgH="17491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6530977"/>
                        <a:ext cx="5497512"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lvl1pPr>
              <a:defRPr>
                <a:latin typeface="Lato"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itchFamily="34" charset="0"/>
              </a:defRPr>
            </a:lvl1pPr>
            <a:lvl2pPr>
              <a:defRPr>
                <a:latin typeface="Lato" pitchFamily="34" charset="0"/>
              </a:defRPr>
            </a:lvl2pPr>
            <a:lvl3pPr>
              <a:defRPr>
                <a:latin typeface="Lato" pitchFamily="34" charset="0"/>
              </a:defRPr>
            </a:lvl3pPr>
            <a:lvl4pPr>
              <a:defRPr>
                <a:latin typeface="Lato" pitchFamily="34" charset="0"/>
              </a:defRPr>
            </a:lvl4pPr>
            <a:lvl5pPr>
              <a:defRPr>
                <a:latin typeface="Lat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120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6"/>
          <p:cNvSpPr/>
          <p:nvPr userDrawn="1"/>
        </p:nvSpPr>
        <p:spPr>
          <a:xfrm>
            <a:off x="0" y="64770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605790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Lato"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itchFamily="34" charset="0"/>
              </a:defRPr>
            </a:lvl1pPr>
            <a:lvl2pPr>
              <a:defRPr>
                <a:latin typeface="Lato" pitchFamily="34" charset="0"/>
              </a:defRPr>
            </a:lvl2pPr>
            <a:lvl3pPr>
              <a:defRPr>
                <a:latin typeface="Lato" pitchFamily="34" charset="0"/>
              </a:defRPr>
            </a:lvl3pPr>
            <a:lvl4pPr>
              <a:defRPr>
                <a:latin typeface="Lato" pitchFamily="34" charset="0"/>
              </a:defRPr>
            </a:lvl4pPr>
            <a:lvl5pPr>
              <a:defRPr>
                <a:latin typeface="Lat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4205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p:nvPr userDrawn="1"/>
        </p:nvSpPr>
        <p:spPr>
          <a:xfrm>
            <a:off x="0" y="1143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67600" y="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6"/>
          <p:cNvGraphicFramePr>
            <a:graphicFrameLocks noChangeAspect="1"/>
          </p:cNvGraphicFramePr>
          <p:nvPr/>
        </p:nvGraphicFramePr>
        <p:xfrm>
          <a:off x="1447801" y="152402"/>
          <a:ext cx="5497513" cy="174625"/>
        </p:xfrm>
        <a:graphic>
          <a:graphicData uri="http://schemas.openxmlformats.org/presentationml/2006/ole">
            <mc:AlternateContent xmlns:mc="http://schemas.openxmlformats.org/markup-compatibility/2006">
              <mc:Choice xmlns:v="urn:schemas-microsoft-com:vml" Requires="v">
                <p:oleObj spid="_x0000_s183342" name="Document" r:id="rId4" imgW="5497524" imgH="174917" progId="Word.Document.8">
                  <p:embed/>
                </p:oleObj>
              </mc:Choice>
              <mc:Fallback>
                <p:oleObj name="Document" r:id="rId4" imgW="5497524" imgH="17491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1" y="152402"/>
                        <a:ext cx="54975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lvl1pPr>
              <a:defRPr>
                <a:latin typeface="Lato"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itchFamily="34" charset="0"/>
              </a:defRPr>
            </a:lvl1pPr>
            <a:lvl2pPr>
              <a:defRPr>
                <a:latin typeface="Lato" pitchFamily="34" charset="0"/>
              </a:defRPr>
            </a:lvl2pPr>
            <a:lvl3pPr>
              <a:defRPr>
                <a:latin typeface="Lato" pitchFamily="34" charset="0"/>
              </a:defRPr>
            </a:lvl3pPr>
            <a:lvl4pPr>
              <a:defRPr>
                <a:latin typeface="Lato" pitchFamily="34" charset="0"/>
              </a:defRPr>
            </a:lvl4pPr>
            <a:lvl5pPr>
              <a:defRPr>
                <a:latin typeface="Lat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55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6"/>
          <p:cNvSpPr/>
          <p:nvPr userDrawn="1"/>
        </p:nvSpPr>
        <p:spPr>
          <a:xfrm>
            <a:off x="0" y="114300"/>
            <a:ext cx="9144000" cy="266700"/>
          </a:xfrm>
          <a:prstGeom prst="rect">
            <a:avLst/>
          </a:prstGeom>
          <a:solidFill>
            <a:srgbClr val="CF7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003366"/>
              </a:solidFill>
              <a:latin typeface="Times New Roman" pitchFamily="18" charset="0"/>
              <a:cs typeface="Times New Roman" pitchFamily="18" charset="0"/>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0"/>
            <a:ext cx="1676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Lato"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itchFamily="34" charset="0"/>
              </a:defRPr>
            </a:lvl1pPr>
            <a:lvl2pPr>
              <a:defRPr>
                <a:latin typeface="Lato" pitchFamily="34" charset="0"/>
              </a:defRPr>
            </a:lvl2pPr>
            <a:lvl3pPr>
              <a:defRPr>
                <a:latin typeface="Lato" pitchFamily="34" charset="0"/>
              </a:defRPr>
            </a:lvl3pPr>
            <a:lvl4pPr>
              <a:defRPr>
                <a:latin typeface="Lato" pitchFamily="34" charset="0"/>
              </a:defRPr>
            </a:lvl4pPr>
            <a:lvl5pPr>
              <a:defRPr>
                <a:latin typeface="Lat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736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304800" cy="20574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4" name="Rectangle 8"/>
          <p:cNvSpPr>
            <a:spLocks noChangeArrowheads="1"/>
          </p:cNvSpPr>
          <p:nvPr userDrawn="1"/>
        </p:nvSpPr>
        <p:spPr bwMode="auto">
          <a:xfrm>
            <a:off x="0" y="1981200"/>
            <a:ext cx="304800" cy="2286000"/>
          </a:xfrm>
          <a:prstGeom prst="rect">
            <a:avLst/>
          </a:prstGeom>
          <a:solidFill>
            <a:srgbClr val="B8E5E6"/>
          </a:solidFill>
          <a:ln w="9525">
            <a:solidFill>
              <a:srgbClr val="B8E5E6"/>
            </a:solidFill>
            <a:miter lim="800000"/>
            <a:headEnd/>
            <a:tailEnd/>
          </a:ln>
        </p:spPr>
        <p:txBody>
          <a:bodyPr wrap="none" anchor="ctr"/>
          <a:lstStyle/>
          <a:p>
            <a:endParaRPr lang="en-US" dirty="0"/>
          </a:p>
        </p:txBody>
      </p:sp>
      <p:sp>
        <p:nvSpPr>
          <p:cNvPr id="5" name="Rectangle 9"/>
          <p:cNvSpPr>
            <a:spLocks noChangeArrowheads="1"/>
          </p:cNvSpPr>
          <p:nvPr userDrawn="1"/>
        </p:nvSpPr>
        <p:spPr bwMode="auto">
          <a:xfrm>
            <a:off x="0" y="4267200"/>
            <a:ext cx="304800" cy="2590800"/>
          </a:xfrm>
          <a:prstGeom prst="rect">
            <a:avLst/>
          </a:prstGeom>
          <a:solidFill>
            <a:srgbClr val="A83D1C"/>
          </a:solidFill>
          <a:ln w="9525">
            <a:solidFill>
              <a:srgbClr val="A83D1C"/>
            </a:solidFill>
            <a:miter lim="800000"/>
            <a:headEnd/>
            <a:tailEnd/>
          </a:ln>
        </p:spPr>
        <p:txBody>
          <a:bodyPr wrap="none" anchor="ctr"/>
          <a:lstStyle/>
          <a:p>
            <a:endParaRPr lang="en-US" dirty="0"/>
          </a:p>
        </p:txBody>
      </p:sp>
      <p:sp>
        <p:nvSpPr>
          <p:cNvPr id="296962" name="Rectangle 2"/>
          <p:cNvSpPr>
            <a:spLocks noGrp="1" noChangeArrowheads="1"/>
          </p:cNvSpPr>
          <p:nvPr>
            <p:ph type="ctrTitle"/>
          </p:nvPr>
        </p:nvSpPr>
        <p:spPr>
          <a:xfrm>
            <a:off x="990600" y="2057400"/>
            <a:ext cx="7772400" cy="14478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165497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0D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708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18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651D68-D0F0-4ECE-9D18-88A397C8F0E4}" type="slidenum">
              <a:rPr lang="en-US"/>
              <a:pPr>
                <a:defRPr/>
              </a:pPr>
              <a:t>‹#›</a:t>
            </a:fld>
            <a:endParaRPr lang="en-US" dirty="0"/>
          </a:p>
        </p:txBody>
      </p:sp>
    </p:spTree>
    <p:extLst>
      <p:ext uri="{BB962C8B-B14F-4D97-AF65-F5344CB8AC3E}">
        <p14:creationId xmlns:p14="http://schemas.microsoft.com/office/powerpoint/2010/main" val="19354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A6346-3E31-480C-B206-EFC01B77AFB8}" type="slidenum">
              <a:rPr lang="en-US"/>
              <a:pPr>
                <a:defRPr/>
              </a:pPr>
              <a:t>‹#›</a:t>
            </a:fld>
            <a:endParaRPr lang="en-US" dirty="0"/>
          </a:p>
        </p:txBody>
      </p:sp>
    </p:spTree>
    <p:extLst>
      <p:ext uri="{BB962C8B-B14F-4D97-AF65-F5344CB8AC3E}">
        <p14:creationId xmlns:p14="http://schemas.microsoft.com/office/powerpoint/2010/main" val="45086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F939D-EC00-47F2-9598-C531B50E9CD6}" type="slidenum">
              <a:rPr lang="en-US"/>
              <a:pPr>
                <a:defRPr/>
              </a:pPr>
              <a:t>‹#›</a:t>
            </a:fld>
            <a:endParaRPr lang="en-US" dirty="0"/>
          </a:p>
        </p:txBody>
      </p:sp>
    </p:spTree>
    <p:extLst>
      <p:ext uri="{BB962C8B-B14F-4D97-AF65-F5344CB8AC3E}">
        <p14:creationId xmlns:p14="http://schemas.microsoft.com/office/powerpoint/2010/main" val="376641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27D0B36-7FF9-4CFB-8361-0EF0559CF903}" type="slidenum">
              <a:rPr lang="en-US"/>
              <a:pPr>
                <a:defRPr/>
              </a:pPr>
              <a:t>‹#›</a:t>
            </a:fld>
            <a:endParaRPr lang="en-US" dirty="0"/>
          </a:p>
        </p:txBody>
      </p:sp>
    </p:spTree>
    <p:extLst>
      <p:ext uri="{BB962C8B-B14F-4D97-AF65-F5344CB8AC3E}">
        <p14:creationId xmlns:p14="http://schemas.microsoft.com/office/powerpoint/2010/main" val="54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77A06E5-CB89-4D76-BE0D-F1C6C2BD6946}" type="slidenum">
              <a:rPr lang="en-US"/>
              <a:pPr>
                <a:defRPr/>
              </a:pPr>
              <a:t>‹#›</a:t>
            </a:fld>
            <a:endParaRPr lang="en-US" dirty="0"/>
          </a:p>
        </p:txBody>
      </p:sp>
    </p:spTree>
    <p:extLst>
      <p:ext uri="{BB962C8B-B14F-4D97-AF65-F5344CB8AC3E}">
        <p14:creationId xmlns:p14="http://schemas.microsoft.com/office/powerpoint/2010/main" val="239750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58057A-853C-422B-AB17-F15FC01C3ADE}" type="slidenum">
              <a:rPr lang="en-US"/>
              <a:pPr>
                <a:defRPr/>
              </a:pPr>
              <a:t>‹#›</a:t>
            </a:fld>
            <a:endParaRPr lang="en-US" dirty="0"/>
          </a:p>
        </p:txBody>
      </p:sp>
    </p:spTree>
    <p:extLst>
      <p:ext uri="{BB962C8B-B14F-4D97-AF65-F5344CB8AC3E}">
        <p14:creationId xmlns:p14="http://schemas.microsoft.com/office/powerpoint/2010/main" val="161126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0B0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5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285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285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B74EA5BF-CCD7-43B2-90EC-5E945FB4401F}"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80" r:id="rId1"/>
    <p:sldLayoutId id="2147483967" r:id="rId2"/>
    <p:sldLayoutId id="2147483981"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82" r:id="rId15"/>
    <p:sldLayoutId id="2147483983" r:id="rId16"/>
    <p:sldLayoutId id="2147483984" r:id="rId17"/>
    <p:sldLayoutId id="2147483985"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D3D"/>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79" r:id="rId6"/>
  </p:sldLayoutIdLst>
  <p:txStyles>
    <p:titleStyle>
      <a:lvl1pPr algn="ctr" rtl="0" eaLnBrk="0" fontAlgn="base" hangingPunct="0">
        <a:spcBef>
          <a:spcPct val="0"/>
        </a:spcBef>
        <a:spcAft>
          <a:spcPct val="0"/>
        </a:spcAft>
        <a:defRPr sz="4400" kern="1200">
          <a:solidFill>
            <a:schemeClr val="bg1"/>
          </a:solidFill>
          <a:latin typeface="Arial" pitchFamily="34" charset="0"/>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D3D"/>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722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53971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p:txStyles>
    <p:titleStyle>
      <a:lvl1pPr algn="ctr" rtl="0" eaLnBrk="0" fontAlgn="base" hangingPunct="0">
        <a:spcBef>
          <a:spcPct val="0"/>
        </a:spcBef>
        <a:spcAft>
          <a:spcPct val="0"/>
        </a:spcAft>
        <a:defRPr sz="3300" kern="1200">
          <a:solidFill>
            <a:schemeClr val="bg1"/>
          </a:solidFill>
          <a:latin typeface="Lato" pitchFamily="34" charset="0"/>
          <a:ea typeface="+mj-ea"/>
          <a:cs typeface="+mj-cs"/>
        </a:defRPr>
      </a:lvl1pPr>
      <a:lvl2pPr algn="ctr" rtl="0" eaLnBrk="0" fontAlgn="base" hangingPunct="0">
        <a:spcBef>
          <a:spcPct val="0"/>
        </a:spcBef>
        <a:spcAft>
          <a:spcPct val="0"/>
        </a:spcAft>
        <a:defRPr sz="3300">
          <a:solidFill>
            <a:schemeClr val="bg1"/>
          </a:solidFill>
          <a:latin typeface="Arial" pitchFamily="34" charset="0"/>
        </a:defRPr>
      </a:lvl2pPr>
      <a:lvl3pPr algn="ctr" rtl="0" eaLnBrk="0" fontAlgn="base" hangingPunct="0">
        <a:spcBef>
          <a:spcPct val="0"/>
        </a:spcBef>
        <a:spcAft>
          <a:spcPct val="0"/>
        </a:spcAft>
        <a:defRPr sz="3300">
          <a:solidFill>
            <a:schemeClr val="bg1"/>
          </a:solidFill>
          <a:latin typeface="Arial" pitchFamily="34" charset="0"/>
        </a:defRPr>
      </a:lvl3pPr>
      <a:lvl4pPr algn="ctr" rtl="0" eaLnBrk="0" fontAlgn="base" hangingPunct="0">
        <a:spcBef>
          <a:spcPct val="0"/>
        </a:spcBef>
        <a:spcAft>
          <a:spcPct val="0"/>
        </a:spcAft>
        <a:defRPr sz="3300">
          <a:solidFill>
            <a:schemeClr val="bg1"/>
          </a:solidFill>
          <a:latin typeface="Arial" pitchFamily="34" charset="0"/>
        </a:defRPr>
      </a:lvl4pPr>
      <a:lvl5pPr algn="ctr" rtl="0" eaLnBrk="0" fontAlgn="base" hangingPunct="0">
        <a:spcBef>
          <a:spcPct val="0"/>
        </a:spcBef>
        <a:spcAft>
          <a:spcPct val="0"/>
        </a:spcAft>
        <a:defRPr sz="3300">
          <a:solidFill>
            <a:schemeClr val="bg1"/>
          </a:solidFill>
          <a:latin typeface="Arial" pitchFamily="34" charset="0"/>
        </a:defRPr>
      </a:lvl5pPr>
      <a:lvl6pPr marL="342900" algn="ctr" rtl="0" fontAlgn="base">
        <a:spcBef>
          <a:spcPct val="0"/>
        </a:spcBef>
        <a:spcAft>
          <a:spcPct val="0"/>
        </a:spcAft>
        <a:defRPr sz="3300">
          <a:solidFill>
            <a:schemeClr val="bg1"/>
          </a:solidFill>
          <a:latin typeface="Calibri" pitchFamily="34" charset="0"/>
        </a:defRPr>
      </a:lvl6pPr>
      <a:lvl7pPr marL="685800" algn="ctr" rtl="0" fontAlgn="base">
        <a:spcBef>
          <a:spcPct val="0"/>
        </a:spcBef>
        <a:spcAft>
          <a:spcPct val="0"/>
        </a:spcAft>
        <a:defRPr sz="3300">
          <a:solidFill>
            <a:schemeClr val="bg1"/>
          </a:solidFill>
          <a:latin typeface="Calibri" pitchFamily="34" charset="0"/>
        </a:defRPr>
      </a:lvl7pPr>
      <a:lvl8pPr marL="1028700" algn="ctr" rtl="0" fontAlgn="base">
        <a:spcBef>
          <a:spcPct val="0"/>
        </a:spcBef>
        <a:spcAft>
          <a:spcPct val="0"/>
        </a:spcAft>
        <a:defRPr sz="3300">
          <a:solidFill>
            <a:schemeClr val="bg1"/>
          </a:solidFill>
          <a:latin typeface="Calibri" pitchFamily="34" charset="0"/>
        </a:defRPr>
      </a:lvl8pPr>
      <a:lvl9pPr marL="1371600" algn="ctr" rtl="0" fontAlgn="base">
        <a:spcBef>
          <a:spcPct val="0"/>
        </a:spcBef>
        <a:spcAft>
          <a:spcPct val="0"/>
        </a:spcAft>
        <a:defRPr sz="3300">
          <a:solidFill>
            <a:schemeClr val="bg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bg1"/>
          </a:solidFill>
          <a:latin typeface="Lato" pitchFamily="34" charset="0"/>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bg1"/>
          </a:solidFill>
          <a:latin typeface="Lato" pitchFamily="34" charset="0"/>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bg1"/>
          </a:solidFill>
          <a:latin typeface="Lato" pitchFamily="34" charset="0"/>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bg1"/>
          </a:solidFill>
          <a:latin typeface="Lato" pitchFamily="34" charset="0"/>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bg1"/>
          </a:solidFill>
          <a:latin typeface="Lat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1828800"/>
            <a:ext cx="8153400" cy="1470025"/>
          </a:xfrm>
        </p:spPr>
        <p:txBody>
          <a:bodyPr/>
          <a:lstStyle/>
          <a:p>
            <a:pPr eaLnBrk="1" hangingPunct="1"/>
            <a:r>
              <a:rPr lang="en-US" sz="6000" dirty="0">
                <a:latin typeface="Lato" pitchFamily="34" charset="0"/>
              </a:rPr>
              <a:t>Physics Bootcamp Labs</a:t>
            </a:r>
            <a:br>
              <a:rPr lang="en-US" sz="6000" dirty="0">
                <a:latin typeface="Lato" pitchFamily="34" charset="0"/>
              </a:rPr>
            </a:br>
            <a:endParaRPr lang="en-US" dirty="0">
              <a:solidFill>
                <a:schemeClr val="bg2"/>
              </a:solidFill>
              <a:latin typeface="Lato" pitchFamily="34" charset="0"/>
            </a:endParaRPr>
          </a:p>
        </p:txBody>
      </p:sp>
      <p:sp>
        <p:nvSpPr>
          <p:cNvPr id="14340" name="Text Box 22"/>
          <p:cNvSpPr txBox="1">
            <a:spLocks noChangeArrowheads="1"/>
          </p:cNvSpPr>
          <p:nvPr/>
        </p:nvSpPr>
        <p:spPr bwMode="auto">
          <a:xfrm>
            <a:off x="609600" y="3505200"/>
            <a:ext cx="8305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ts val="600"/>
              </a:spcBef>
            </a:pPr>
            <a:r>
              <a:rPr lang="en-US" sz="3200" dirty="0">
                <a:solidFill>
                  <a:srgbClr val="FFFFFF"/>
                </a:solidFill>
                <a:latin typeface="Lato" pitchFamily="34" charset="0"/>
              </a:rPr>
              <a:t>David Schlesinger, Ph.D.</a:t>
            </a:r>
          </a:p>
          <a:p>
            <a:pPr algn="ctr">
              <a:lnSpc>
                <a:spcPct val="80000"/>
              </a:lnSpc>
              <a:spcBef>
                <a:spcPts val="600"/>
              </a:spcBef>
            </a:pPr>
            <a:r>
              <a:rPr lang="en-US" sz="3200" dirty="0">
                <a:solidFill>
                  <a:srgbClr val="FFFFFF"/>
                </a:solidFill>
                <a:latin typeface="Lato" pitchFamily="34" charset="0"/>
              </a:rPr>
              <a:t>Einsley Janowski, M.D., Ph.D.</a:t>
            </a:r>
          </a:p>
          <a:p>
            <a:pPr algn="ctr">
              <a:lnSpc>
                <a:spcPct val="80000"/>
              </a:lnSpc>
              <a:spcBef>
                <a:spcPts val="600"/>
              </a:spcBef>
            </a:pPr>
            <a:r>
              <a:rPr lang="en-US" sz="3200" dirty="0">
                <a:solidFill>
                  <a:srgbClr val="FFFFFF"/>
                </a:solidFill>
                <a:latin typeface="Lato" pitchFamily="34" charset="0"/>
              </a:rPr>
              <a:t>Matt Mistro, M.S.</a:t>
            </a:r>
          </a:p>
          <a:p>
            <a:pPr algn="ctr">
              <a:lnSpc>
                <a:spcPct val="80000"/>
              </a:lnSpc>
              <a:spcBef>
                <a:spcPts val="600"/>
              </a:spcBef>
            </a:pPr>
            <a:r>
              <a:rPr lang="en-US" sz="3200" dirty="0">
                <a:solidFill>
                  <a:srgbClr val="FFFFFF"/>
                </a:solidFill>
                <a:latin typeface="Lato" pitchFamily="34" charset="0"/>
              </a:rPr>
              <a:t>Kara Romano, M.D.</a:t>
            </a:r>
          </a:p>
          <a:p>
            <a:pPr algn="ctr">
              <a:lnSpc>
                <a:spcPct val="80000"/>
              </a:lnSpc>
              <a:spcBef>
                <a:spcPts val="600"/>
              </a:spcBef>
            </a:pPr>
            <a:r>
              <a:rPr lang="en-US" sz="3200" dirty="0">
                <a:solidFill>
                  <a:srgbClr val="FFFFFF"/>
                </a:solidFill>
                <a:latin typeface="Lato" pitchFamily="34" charset="0"/>
              </a:rPr>
              <a:t>Sarah Scarboro,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105862" y="292024"/>
            <a:ext cx="5980737" cy="5956376"/>
          </a:xfrm>
          <a:prstGeom prst="rect">
            <a:avLst/>
          </a:prstGeom>
        </p:spPr>
      </p:pic>
      <p:sp>
        <p:nvSpPr>
          <p:cNvPr id="5" name="Rectangle 4"/>
          <p:cNvSpPr/>
          <p:nvPr/>
        </p:nvSpPr>
        <p:spPr>
          <a:xfrm>
            <a:off x="2362200" y="4343400"/>
            <a:ext cx="6858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378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27523" y="685800"/>
            <a:ext cx="5638224" cy="5562600"/>
          </a:xfrm>
          <a:prstGeom prst="rect">
            <a:avLst/>
          </a:prstGeom>
          <a:ln>
            <a:solidFill>
              <a:schemeClr val="tx1"/>
            </a:solidFill>
          </a:ln>
        </p:spPr>
      </p:pic>
      <p:sp>
        <p:nvSpPr>
          <p:cNvPr id="6" name="Rectangle 5"/>
          <p:cNvSpPr/>
          <p:nvPr/>
        </p:nvSpPr>
        <p:spPr>
          <a:xfrm>
            <a:off x="1371600" y="1752600"/>
            <a:ext cx="4800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980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7443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Photon Treatments</a:t>
            </a:r>
          </a:p>
        </p:txBody>
      </p:sp>
      <p:sp>
        <p:nvSpPr>
          <p:cNvPr id="3" name="Content Placeholder 2"/>
          <p:cNvSpPr>
            <a:spLocks noGrp="1"/>
          </p:cNvSpPr>
          <p:nvPr>
            <p:ph idx="1"/>
          </p:nvPr>
        </p:nvSpPr>
        <p:spPr>
          <a:xfrm>
            <a:off x="457200" y="1524000"/>
            <a:ext cx="8229600" cy="4525962"/>
          </a:xfrm>
        </p:spPr>
        <p:txBody>
          <a:bodyPr/>
          <a:lstStyle/>
          <a:p>
            <a:r>
              <a:rPr lang="en-US" dirty="0"/>
              <a:t>Simulate a patient for a photon treatment</a:t>
            </a:r>
          </a:p>
          <a:p>
            <a:r>
              <a:rPr lang="en-US" dirty="0"/>
              <a:t>Understand the workflow from simulation to treatment delivery with photon plans</a:t>
            </a:r>
          </a:p>
          <a:p>
            <a:r>
              <a:rPr lang="en-US" dirty="0"/>
              <a:t>Review how beam number, energies, wedges, field size, and treatment modality change the dosimetry of your plan.</a:t>
            </a:r>
          </a:p>
          <a:p>
            <a:endParaRPr lang="en-US" dirty="0"/>
          </a:p>
        </p:txBody>
      </p:sp>
    </p:spTree>
    <p:extLst>
      <p:ext uri="{BB962C8B-B14F-4D97-AF65-F5344CB8AC3E}">
        <p14:creationId xmlns:p14="http://schemas.microsoft.com/office/powerpoint/2010/main" val="396112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Case Presentation</a:t>
            </a:r>
          </a:p>
        </p:txBody>
      </p:sp>
      <p:sp>
        <p:nvSpPr>
          <p:cNvPr id="3" name="Content Placeholder 2"/>
          <p:cNvSpPr>
            <a:spLocks noGrp="1"/>
          </p:cNvSpPr>
          <p:nvPr>
            <p:ph idx="1"/>
          </p:nvPr>
        </p:nvSpPr>
        <p:spPr>
          <a:xfrm>
            <a:off x="228600" y="838200"/>
            <a:ext cx="5029200" cy="5181600"/>
          </a:xfrm>
        </p:spPr>
        <p:txBody>
          <a:bodyPr/>
          <a:lstStyle/>
          <a:p>
            <a:r>
              <a:rPr lang="en-US" sz="2000" dirty="0"/>
              <a:t>Patient B is an 83 yo  who presents to medical attention with a large fungating mass on the chest. Biopsy shows basal cell carcinoma.</a:t>
            </a:r>
          </a:p>
          <a:p>
            <a:endParaRPr lang="en-US" sz="2000" dirty="0"/>
          </a:p>
          <a:p>
            <a:r>
              <a:rPr lang="en-US" sz="2000" dirty="0"/>
              <a:t>On further questioning, the patient also reveals a long history of bloody stools.  Colonoscopy reveals a rectal mass invading through the muscle.  Biopsy shows adenocarcinoma. </a:t>
            </a:r>
          </a:p>
          <a:p>
            <a:endParaRPr lang="en-US" sz="2000" dirty="0"/>
          </a:p>
          <a:p>
            <a:endParaRPr lang="en-US" sz="2000" dirty="0"/>
          </a:p>
          <a:p>
            <a:r>
              <a:rPr lang="en-US" sz="2000" dirty="0"/>
              <a:t>Let’s discuss the pelvic field now…</a:t>
            </a:r>
          </a:p>
          <a:p>
            <a:endParaRPr lang="en-US" dirty="0"/>
          </a:p>
        </p:txBody>
      </p:sp>
      <p:pic>
        <p:nvPicPr>
          <p:cNvPr id="4" name="Picture 3"/>
          <p:cNvPicPr>
            <a:picLocks noChangeAspect="1"/>
          </p:cNvPicPr>
          <p:nvPr/>
        </p:nvPicPr>
        <p:blipFill>
          <a:blip r:embed="rId2"/>
          <a:stretch>
            <a:fillRect/>
          </a:stretch>
        </p:blipFill>
        <p:spPr>
          <a:xfrm>
            <a:off x="5867400" y="1066800"/>
            <a:ext cx="2746282" cy="2057400"/>
          </a:xfrm>
          <a:prstGeom prst="rect">
            <a:avLst/>
          </a:prstGeom>
        </p:spPr>
      </p:pic>
      <p:pic>
        <p:nvPicPr>
          <p:cNvPr id="5" name="Picture 4"/>
          <p:cNvPicPr>
            <a:picLocks noChangeAspect="1"/>
          </p:cNvPicPr>
          <p:nvPr/>
        </p:nvPicPr>
        <p:blipFill>
          <a:blip r:embed="rId3"/>
          <a:stretch>
            <a:fillRect/>
          </a:stretch>
        </p:blipFill>
        <p:spPr>
          <a:xfrm>
            <a:off x="5867400" y="3429000"/>
            <a:ext cx="2726979" cy="2590800"/>
          </a:xfrm>
          <a:prstGeom prst="rect">
            <a:avLst/>
          </a:prstGeom>
        </p:spPr>
      </p:pic>
    </p:spTree>
    <p:extLst>
      <p:ext uri="{BB962C8B-B14F-4D97-AF65-F5344CB8AC3E}">
        <p14:creationId xmlns:p14="http://schemas.microsoft.com/office/powerpoint/2010/main" val="201857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Photon Lab</a:t>
            </a:r>
          </a:p>
        </p:txBody>
      </p:sp>
      <p:sp>
        <p:nvSpPr>
          <p:cNvPr id="3" name="Content Placeholder 2"/>
          <p:cNvSpPr>
            <a:spLocks noGrp="1"/>
          </p:cNvSpPr>
          <p:nvPr>
            <p:ph idx="1"/>
          </p:nvPr>
        </p:nvSpPr>
        <p:spPr/>
        <p:txBody>
          <a:bodyPr/>
          <a:lstStyle/>
          <a:p>
            <a:r>
              <a:rPr lang="en-US" dirty="0"/>
              <a:t>Determine immobilization strategy</a:t>
            </a:r>
          </a:p>
          <a:p>
            <a:r>
              <a:rPr lang="en-US" dirty="0"/>
              <a:t>Select isocenter</a:t>
            </a:r>
          </a:p>
          <a:p>
            <a:r>
              <a:rPr lang="en-US" dirty="0"/>
              <a:t>Contour PTV and critical structures</a:t>
            </a:r>
          </a:p>
          <a:p>
            <a:r>
              <a:rPr lang="en-US" dirty="0"/>
              <a:t>Select beam arrangements</a:t>
            </a:r>
          </a:p>
          <a:p>
            <a:r>
              <a:rPr lang="en-US" dirty="0"/>
              <a:t>Write a prescription</a:t>
            </a:r>
          </a:p>
          <a:p>
            <a:r>
              <a:rPr lang="en-US" dirty="0"/>
              <a:t>Review plan with dosimetrist</a:t>
            </a:r>
          </a:p>
          <a:p>
            <a:endParaRPr lang="en-US" dirty="0"/>
          </a:p>
        </p:txBody>
      </p:sp>
    </p:spTree>
    <p:extLst>
      <p:ext uri="{BB962C8B-B14F-4D97-AF65-F5344CB8AC3E}">
        <p14:creationId xmlns:p14="http://schemas.microsoft.com/office/powerpoint/2010/main" val="401073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j-lt"/>
            </a:endParaRPr>
          </a:p>
        </p:txBody>
      </p:sp>
      <p:pic>
        <p:nvPicPr>
          <p:cNvPr id="4" name="Content Placeholder 3"/>
          <p:cNvPicPr>
            <a:picLocks noGrp="1" noChangeAspect="1"/>
          </p:cNvPicPr>
          <p:nvPr>
            <p:ph idx="1"/>
          </p:nvPr>
        </p:nvPicPr>
        <p:blipFill>
          <a:blip r:embed="rId2"/>
          <a:stretch>
            <a:fillRect/>
          </a:stretch>
        </p:blipFill>
        <p:spPr>
          <a:xfrm>
            <a:off x="1219200" y="1676400"/>
            <a:ext cx="6172200" cy="4267200"/>
          </a:xfrm>
          <a:prstGeom prst="rect">
            <a:avLst/>
          </a:prstGeom>
        </p:spPr>
      </p:pic>
      <p:sp>
        <p:nvSpPr>
          <p:cNvPr id="3" name="Rectangle 2"/>
          <p:cNvSpPr/>
          <p:nvPr/>
        </p:nvSpPr>
        <p:spPr>
          <a:xfrm>
            <a:off x="1219200" y="5715000"/>
            <a:ext cx="22860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715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Prescription </a:t>
            </a:r>
          </a:p>
        </p:txBody>
      </p:sp>
      <p:sp>
        <p:nvSpPr>
          <p:cNvPr id="5" name="Content Placeholder 4"/>
          <p:cNvSpPr>
            <a:spLocks noGrp="1"/>
          </p:cNvSpPr>
          <p:nvPr>
            <p:ph idx="1"/>
          </p:nvPr>
        </p:nvSpPr>
        <p:spPr>
          <a:xfrm>
            <a:off x="-304800" y="2408238"/>
            <a:ext cx="4343400" cy="3306762"/>
          </a:xfrm>
        </p:spPr>
        <p:txBody>
          <a:bodyPr/>
          <a:lstStyle/>
          <a:p>
            <a:pPr lvl="1"/>
            <a:r>
              <a:rPr lang="en-US" sz="1600" dirty="0"/>
              <a:t>Treatment site </a:t>
            </a:r>
          </a:p>
          <a:p>
            <a:pPr lvl="1"/>
            <a:r>
              <a:rPr lang="en-US" sz="1600" dirty="0"/>
              <a:t>Total dose</a:t>
            </a:r>
          </a:p>
          <a:p>
            <a:pPr lvl="1"/>
            <a:r>
              <a:rPr lang="en-US" sz="1600" dirty="0"/>
              <a:t>Dose per fraction </a:t>
            </a:r>
          </a:p>
          <a:p>
            <a:pPr lvl="1"/>
            <a:r>
              <a:rPr lang="en-US" sz="1600" dirty="0"/>
              <a:t>Number of fractions </a:t>
            </a:r>
          </a:p>
          <a:p>
            <a:pPr lvl="1"/>
            <a:r>
              <a:rPr lang="en-US" sz="1600" dirty="0"/>
              <a:t>Fractions per day (and week)</a:t>
            </a:r>
          </a:p>
          <a:p>
            <a:pPr lvl="1"/>
            <a:r>
              <a:rPr lang="en-US" sz="1600" dirty="0"/>
              <a:t>Type and energy of radiation </a:t>
            </a:r>
          </a:p>
          <a:p>
            <a:pPr lvl="1"/>
            <a:r>
              <a:rPr lang="en-US" sz="1600" dirty="0"/>
              <a:t>Technique and number of fields</a:t>
            </a:r>
          </a:p>
          <a:p>
            <a:pPr lvl="1"/>
            <a:r>
              <a:rPr lang="en-US" sz="1600" dirty="0"/>
              <a:t>Prescription point, surface, or volume</a:t>
            </a:r>
          </a:p>
          <a:p>
            <a:pPr lvl="1"/>
            <a:r>
              <a:rPr lang="en-US" sz="1600" dirty="0"/>
              <a:t>Special instructions (daily kv, bolus)</a:t>
            </a:r>
          </a:p>
        </p:txBody>
      </p:sp>
      <p:pic>
        <p:nvPicPr>
          <p:cNvPr id="3" name="Picture 2"/>
          <p:cNvPicPr>
            <a:picLocks noChangeAspect="1"/>
          </p:cNvPicPr>
          <p:nvPr/>
        </p:nvPicPr>
        <p:blipFill>
          <a:blip r:embed="rId2"/>
          <a:stretch>
            <a:fillRect/>
          </a:stretch>
        </p:blipFill>
        <p:spPr>
          <a:xfrm>
            <a:off x="4008695" y="1905000"/>
            <a:ext cx="4982905" cy="3276600"/>
          </a:xfrm>
          <a:prstGeom prst="rect">
            <a:avLst/>
          </a:prstGeom>
        </p:spPr>
      </p:pic>
      <p:sp>
        <p:nvSpPr>
          <p:cNvPr id="6" name="TextBox 5"/>
          <p:cNvSpPr txBox="1"/>
          <p:nvPr/>
        </p:nvSpPr>
        <p:spPr>
          <a:xfrm>
            <a:off x="457200" y="1378803"/>
            <a:ext cx="8458200" cy="830997"/>
          </a:xfrm>
          <a:prstGeom prst="rect">
            <a:avLst/>
          </a:prstGeom>
          <a:noFill/>
        </p:spPr>
        <p:txBody>
          <a:bodyPr wrap="square" rtlCol="0">
            <a:spAutoFit/>
          </a:bodyPr>
          <a:lstStyle/>
          <a:p>
            <a:pPr marL="0" indent="0">
              <a:buNone/>
            </a:pPr>
            <a:r>
              <a:rPr lang="en-US" sz="2400" dirty="0">
                <a:solidFill>
                  <a:schemeClr val="bg1"/>
                </a:solidFill>
              </a:rPr>
              <a:t>A clearly defined dose prescription should include all of the following:</a:t>
            </a:r>
            <a:endParaRPr lang="en-US" sz="2400" dirty="0"/>
          </a:p>
        </p:txBody>
      </p:sp>
    </p:spTree>
    <p:extLst>
      <p:ext uri="{BB962C8B-B14F-4D97-AF65-F5344CB8AC3E}">
        <p14:creationId xmlns:p14="http://schemas.microsoft.com/office/powerpoint/2010/main" val="5020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Pinnacle demonstration</a:t>
            </a:r>
          </a:p>
        </p:txBody>
      </p:sp>
      <p:sp>
        <p:nvSpPr>
          <p:cNvPr id="3" name="Content Placeholder 2"/>
          <p:cNvSpPr>
            <a:spLocks noGrp="1"/>
          </p:cNvSpPr>
          <p:nvPr>
            <p:ph idx="1"/>
          </p:nvPr>
        </p:nvSpPr>
        <p:spPr/>
        <p:txBody>
          <a:bodyPr/>
          <a:lstStyle/>
          <a:p>
            <a:r>
              <a:rPr lang="en-US" dirty="0"/>
              <a:t>Change energy</a:t>
            </a:r>
          </a:p>
          <a:p>
            <a:r>
              <a:rPr lang="en-US" dirty="0"/>
              <a:t>Add wedges vs 3 field</a:t>
            </a:r>
          </a:p>
          <a:p>
            <a:r>
              <a:rPr lang="en-US" dirty="0"/>
              <a:t>Change gantry angle</a:t>
            </a:r>
          </a:p>
          <a:p>
            <a:r>
              <a:rPr lang="en-US" dirty="0"/>
              <a:t>AP/PA vs 4 field box vs IMRT</a:t>
            </a:r>
          </a:p>
        </p:txBody>
      </p:sp>
    </p:spTree>
    <p:extLst>
      <p:ext uri="{BB962C8B-B14F-4D97-AF65-F5344CB8AC3E}">
        <p14:creationId xmlns:p14="http://schemas.microsoft.com/office/powerpoint/2010/main" val="255116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9733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Physics--Lab</a:t>
            </a:r>
          </a:p>
        </p:txBody>
      </p:sp>
      <p:sp>
        <p:nvSpPr>
          <p:cNvPr id="3" name="Content Placeholder 2"/>
          <p:cNvSpPr>
            <a:spLocks noGrp="1"/>
          </p:cNvSpPr>
          <p:nvPr>
            <p:ph idx="1"/>
          </p:nvPr>
        </p:nvSpPr>
        <p:spPr/>
        <p:txBody>
          <a:bodyPr/>
          <a:lstStyle/>
          <a:p>
            <a:r>
              <a:rPr lang="en-US" dirty="0"/>
              <a:t>Understanding linear accelerators and how radiation is created. </a:t>
            </a:r>
          </a:p>
        </p:txBody>
      </p:sp>
    </p:spTree>
    <p:extLst>
      <p:ext uri="{BB962C8B-B14F-4D97-AF65-F5344CB8AC3E}">
        <p14:creationId xmlns:p14="http://schemas.microsoft.com/office/powerpoint/2010/main" val="114888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Brachytherapy Basics</a:t>
            </a:r>
          </a:p>
        </p:txBody>
      </p:sp>
      <p:sp>
        <p:nvSpPr>
          <p:cNvPr id="3" name="Content Placeholder 2"/>
          <p:cNvSpPr>
            <a:spLocks noGrp="1"/>
          </p:cNvSpPr>
          <p:nvPr>
            <p:ph idx="1"/>
          </p:nvPr>
        </p:nvSpPr>
        <p:spPr>
          <a:xfrm>
            <a:off x="457200" y="1524000"/>
            <a:ext cx="8229600" cy="4525962"/>
          </a:xfrm>
        </p:spPr>
        <p:txBody>
          <a:bodyPr/>
          <a:lstStyle/>
          <a:p>
            <a:pPr>
              <a:defRPr/>
            </a:pPr>
            <a:r>
              <a:rPr lang="en-US" sz="2800" dirty="0">
                <a:ea typeface="ＭＳ Ｐゴシック" pitchFamily="-107" charset="-128"/>
              </a:rPr>
              <a:t>To explain the dose principles in brachytherapy</a:t>
            </a:r>
          </a:p>
          <a:p>
            <a:pPr>
              <a:defRPr/>
            </a:pPr>
            <a:r>
              <a:rPr lang="en-US" sz="2800" dirty="0">
                <a:ea typeface="ＭＳ Ｐゴシック" pitchFamily="-107" charset="-128"/>
              </a:rPr>
              <a:t>To familiarize yourself with brachytherapy tools</a:t>
            </a:r>
          </a:p>
          <a:p>
            <a:pPr>
              <a:defRPr/>
            </a:pPr>
            <a:r>
              <a:rPr lang="en-US" sz="2800" dirty="0">
                <a:ea typeface="ＭＳ Ｐゴシック" pitchFamily="-107" charset="-128"/>
              </a:rPr>
              <a:t>To understand how an HDR remote afterloader delivers RT dose</a:t>
            </a:r>
          </a:p>
          <a:p>
            <a:pPr>
              <a:defRPr/>
            </a:pPr>
            <a:r>
              <a:rPr lang="en-US" sz="2800" dirty="0">
                <a:ea typeface="ＭＳ Ｐゴシック" pitchFamily="-107" charset="-128"/>
              </a:rPr>
              <a:t>To understand the brachytherapy workflow </a:t>
            </a:r>
          </a:p>
          <a:p>
            <a:pPr>
              <a:defRPr/>
            </a:pPr>
            <a:r>
              <a:rPr lang="en-US" sz="2800" dirty="0">
                <a:ea typeface="ＭＳ Ｐゴシック" pitchFamily="-107" charset="-128"/>
              </a:rPr>
              <a:t>To explain what an AU, AMP, and written directive are and why these are important</a:t>
            </a:r>
          </a:p>
          <a:p>
            <a:pPr>
              <a:defRPr/>
            </a:pPr>
            <a:r>
              <a:rPr lang="en-US" sz="2800" dirty="0">
                <a:ea typeface="ＭＳ Ｐゴシック" pitchFamily="-107" charset="-128"/>
              </a:rPr>
              <a:t>To learn the radiation safety procedures for brachytherapy</a:t>
            </a:r>
            <a:endParaRPr lang="en-US" sz="2800" dirty="0"/>
          </a:p>
        </p:txBody>
      </p:sp>
    </p:spTree>
    <p:extLst>
      <p:ext uri="{BB962C8B-B14F-4D97-AF65-F5344CB8AC3E}">
        <p14:creationId xmlns:p14="http://schemas.microsoft.com/office/powerpoint/2010/main" val="182810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r>
              <a:rPr lang="en-US" altLang="en-US" dirty="0"/>
              <a:t>Brachy “Lab”</a:t>
            </a:r>
          </a:p>
        </p:txBody>
      </p:sp>
      <p:sp>
        <p:nvSpPr>
          <p:cNvPr id="45059" name="Content Placeholder 2"/>
          <p:cNvSpPr>
            <a:spLocks noGrp="1" noChangeArrowheads="1"/>
          </p:cNvSpPr>
          <p:nvPr>
            <p:ph idx="1"/>
          </p:nvPr>
        </p:nvSpPr>
        <p:spPr/>
        <p:txBody>
          <a:bodyPr/>
          <a:lstStyle/>
          <a:p>
            <a:r>
              <a:rPr lang="en-US" altLang="en-US" dirty="0"/>
              <a:t>Film </a:t>
            </a:r>
          </a:p>
          <a:p>
            <a:pPr lvl="1"/>
            <a:r>
              <a:rPr lang="en-US" altLang="en-US" dirty="0"/>
              <a:t>Time = Dose</a:t>
            </a:r>
          </a:p>
          <a:p>
            <a:endParaRPr lang="en-US" altLang="en-US" dirty="0"/>
          </a:p>
          <a:p>
            <a:endParaRPr lang="en-US" altLang="en-US" dirty="0"/>
          </a:p>
        </p:txBody>
      </p:sp>
      <p:pic>
        <p:nvPicPr>
          <p:cNvPr id="6" name="Picture 5"/>
          <p:cNvPicPr>
            <a:picLocks noChangeAspect="1"/>
          </p:cNvPicPr>
          <p:nvPr/>
        </p:nvPicPr>
        <p:blipFill>
          <a:blip r:embed="rId3"/>
          <a:stretch>
            <a:fillRect/>
          </a:stretch>
        </p:blipFill>
        <p:spPr>
          <a:xfrm>
            <a:off x="4953000" y="1828800"/>
            <a:ext cx="2971800" cy="3881535"/>
          </a:xfrm>
          <a:prstGeom prst="rect">
            <a:avLst/>
          </a:prstGeom>
        </p:spPr>
      </p:pic>
    </p:spTree>
    <p:extLst>
      <p:ext uri="{BB962C8B-B14F-4D97-AF65-F5344CB8AC3E}">
        <p14:creationId xmlns:p14="http://schemas.microsoft.com/office/powerpoint/2010/main" val="298607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1371600"/>
            <a:ext cx="8229600" cy="4876800"/>
          </a:xfrm>
        </p:spPr>
        <p:txBody>
          <a:bodyPr/>
          <a:lstStyle/>
          <a:p>
            <a:r>
              <a:rPr lang="en-US" altLang="en-US" sz="1800" dirty="0"/>
              <a:t>An HDR treatment is planned to delivery 7 Gy to a depth of 5 mm using a 3 cm cylinder.  If a 2.5 cm cylinder was used by mistake, _____ is the approximate dose delivered to the prescription depth in the middle of the cylinder.</a:t>
            </a:r>
          </a:p>
          <a:p>
            <a:endParaRPr lang="en-US" altLang="en-US" sz="1800" dirty="0"/>
          </a:p>
        </p:txBody>
      </p:sp>
      <p:sp>
        <p:nvSpPr>
          <p:cNvPr id="46083" name="Title 1"/>
          <p:cNvSpPr>
            <a:spLocks noGrp="1"/>
          </p:cNvSpPr>
          <p:nvPr>
            <p:ph type="title"/>
          </p:nvPr>
        </p:nvSpPr>
        <p:spPr/>
        <p:txBody>
          <a:bodyPr/>
          <a:lstStyle/>
          <a:p>
            <a:r>
              <a:rPr lang="en-US" altLang="en-US" dirty="0"/>
              <a:t>Case 1: Vaginal Cylinder</a:t>
            </a:r>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913" y="2451100"/>
            <a:ext cx="3886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259013" y="3962400"/>
            <a:ext cx="407987" cy="0"/>
          </a:xfrm>
          <a:prstGeom prst="line">
            <a:avLst/>
          </a:prstGeom>
        </p:spPr>
        <p:style>
          <a:lnRef idx="2">
            <a:schemeClr val="accent1"/>
          </a:lnRef>
          <a:fillRef idx="0">
            <a:schemeClr val="accent1"/>
          </a:fillRef>
          <a:effectRef idx="1">
            <a:schemeClr val="accent1"/>
          </a:effectRef>
          <a:fontRef idx="minor">
            <a:schemeClr val="tx1"/>
          </a:fontRef>
        </p:style>
      </p:cxnSp>
      <p:sp>
        <p:nvSpPr>
          <p:cNvPr id="46086" name="TextBox 7"/>
          <p:cNvSpPr txBox="1">
            <a:spLocks noChangeArrowheads="1"/>
          </p:cNvSpPr>
          <p:nvPr/>
        </p:nvSpPr>
        <p:spPr bwMode="auto">
          <a:xfrm>
            <a:off x="4271963" y="2432050"/>
            <a:ext cx="426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1400" dirty="0">
                <a:solidFill>
                  <a:schemeClr val="bg1"/>
                </a:solidFill>
              </a:rPr>
              <a:t>Distance from source to dose point (    ): 2 cm</a:t>
            </a:r>
          </a:p>
          <a:p>
            <a:pPr>
              <a:buFont typeface="Arial" panose="020B0604020202020204" pitchFamily="34" charset="0"/>
              <a:buChar char="•"/>
            </a:pPr>
            <a:endParaRPr lang="en-US" altLang="en-US" sz="1400" dirty="0">
              <a:solidFill>
                <a:schemeClr val="bg1"/>
              </a:solidFill>
            </a:endParaRPr>
          </a:p>
          <a:p>
            <a:pPr>
              <a:buFont typeface="Arial" panose="020B0604020202020204" pitchFamily="34" charset="0"/>
              <a:buChar char="•"/>
            </a:pPr>
            <a:r>
              <a:rPr lang="en-US" altLang="en-US" sz="1400" dirty="0">
                <a:solidFill>
                  <a:schemeClr val="bg1"/>
                </a:solidFill>
              </a:rPr>
              <a:t>If a smaller 2.5 cm cylinder accidentally placed, then the distance from the source to the prescription dose point (    ) is: 1.75 cm </a:t>
            </a:r>
          </a:p>
          <a:p>
            <a:pPr>
              <a:buFont typeface="Arial" panose="020B0604020202020204" pitchFamily="34" charset="0"/>
              <a:buChar char="•"/>
            </a:pPr>
            <a:endParaRPr lang="en-US" altLang="en-US" sz="1400" dirty="0">
              <a:solidFill>
                <a:schemeClr val="bg1"/>
              </a:solidFill>
            </a:endParaRPr>
          </a:p>
          <a:p>
            <a:pPr>
              <a:buFont typeface="Arial" panose="020B0604020202020204" pitchFamily="34" charset="0"/>
              <a:buChar char="•"/>
            </a:pPr>
            <a:r>
              <a:rPr lang="en-US" altLang="en-US" sz="1400" dirty="0">
                <a:solidFill>
                  <a:schemeClr val="bg1"/>
                </a:solidFill>
              </a:rPr>
              <a:t>Therefore, the delivered dose at 5mm depth is approximately:</a:t>
            </a:r>
          </a:p>
          <a:p>
            <a:pPr lvl="1">
              <a:buFont typeface="Arial" panose="020B0604020202020204" pitchFamily="34" charset="0"/>
              <a:buChar char="•"/>
            </a:pPr>
            <a:r>
              <a:rPr lang="en-US" altLang="en-US" sz="1400" dirty="0">
                <a:solidFill>
                  <a:schemeClr val="bg1"/>
                </a:solidFill>
              </a:rPr>
              <a:t>7 Gy x (2/1.75)</a:t>
            </a:r>
            <a:r>
              <a:rPr lang="en-US" altLang="en-US" sz="1400" baseline="30000" dirty="0">
                <a:solidFill>
                  <a:schemeClr val="bg1"/>
                </a:solidFill>
              </a:rPr>
              <a:t>2</a:t>
            </a:r>
            <a:r>
              <a:rPr lang="en-US" altLang="en-US" sz="1400" dirty="0">
                <a:solidFill>
                  <a:schemeClr val="bg1"/>
                </a:solidFill>
              </a:rPr>
              <a:t> = 9.14Gy</a:t>
            </a:r>
          </a:p>
          <a:p>
            <a:pPr>
              <a:buFont typeface="Arial" panose="020B0604020202020204" pitchFamily="34" charset="0"/>
              <a:buChar char="•"/>
            </a:pPr>
            <a:endParaRPr lang="en-US" altLang="en-US" sz="1400" dirty="0">
              <a:solidFill>
                <a:schemeClr val="bg1"/>
              </a:solidFill>
            </a:endParaRPr>
          </a:p>
        </p:txBody>
      </p:sp>
      <p:cxnSp>
        <p:nvCxnSpPr>
          <p:cNvPr id="9" name="Straight Connector 8"/>
          <p:cNvCxnSpPr/>
          <p:nvPr/>
        </p:nvCxnSpPr>
        <p:spPr>
          <a:xfrm>
            <a:off x="7467600" y="2590800"/>
            <a:ext cx="228600" cy="0"/>
          </a:xfrm>
          <a:prstGeom prst="line">
            <a:avLst/>
          </a:prstGeom>
        </p:spPr>
        <p:style>
          <a:lnRef idx="2">
            <a:schemeClr val="accent1"/>
          </a:lnRef>
          <a:fillRef idx="0">
            <a:schemeClr val="accent1"/>
          </a:fillRef>
          <a:effectRef idx="1">
            <a:schemeClr val="accent1"/>
          </a:effectRef>
          <a:fontRef idx="minor">
            <a:schemeClr val="tx1"/>
          </a:fontRef>
        </p:style>
      </p:cxnSp>
      <p:sp>
        <p:nvSpPr>
          <p:cNvPr id="46088" name="TextBox 10"/>
          <p:cNvSpPr txBox="1">
            <a:spLocks noChangeArrowheads="1"/>
          </p:cNvSpPr>
          <p:nvPr/>
        </p:nvSpPr>
        <p:spPr bwMode="auto">
          <a:xfrm>
            <a:off x="1371600" y="2479675"/>
            <a:ext cx="15446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a:t>3 cm cylinder</a:t>
            </a:r>
          </a:p>
        </p:txBody>
      </p:sp>
      <p:cxnSp>
        <p:nvCxnSpPr>
          <p:cNvPr id="22" name="Straight Connector 21"/>
          <p:cNvCxnSpPr/>
          <p:nvPr/>
        </p:nvCxnSpPr>
        <p:spPr>
          <a:xfrm>
            <a:off x="2259013" y="4114800"/>
            <a:ext cx="331787" cy="0"/>
          </a:xfrm>
          <a:prstGeom prst="line">
            <a:avLst/>
          </a:prstGeom>
          <a:ln>
            <a:solidFill>
              <a:srgbClr val="0066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53200" y="3429000"/>
            <a:ext cx="228600" cy="0"/>
          </a:xfrm>
          <a:prstGeom prst="line">
            <a:avLst/>
          </a:prstGeom>
          <a:ln>
            <a:solidFill>
              <a:srgbClr val="00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91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Case 1: Vaginal Cylinder</a:t>
            </a:r>
          </a:p>
        </p:txBody>
      </p:sp>
      <p:cxnSp>
        <p:nvCxnSpPr>
          <p:cNvPr id="9" name="Straight Connector 8"/>
          <p:cNvCxnSpPr/>
          <p:nvPr/>
        </p:nvCxnSpPr>
        <p:spPr>
          <a:xfrm>
            <a:off x="7467600" y="2590800"/>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53200" y="3446463"/>
            <a:ext cx="228600" cy="0"/>
          </a:xfrm>
          <a:prstGeom prst="line">
            <a:avLst/>
          </a:prstGeom>
          <a:ln>
            <a:solidFill>
              <a:srgbClr val="0066FF"/>
            </a:solidFill>
          </a:ln>
        </p:spPr>
        <p:style>
          <a:lnRef idx="2">
            <a:schemeClr val="accent1"/>
          </a:lnRef>
          <a:fillRef idx="0">
            <a:schemeClr val="accent1"/>
          </a:fillRef>
          <a:effectRef idx="1">
            <a:schemeClr val="accent1"/>
          </a:effectRef>
          <a:fontRef idx="minor">
            <a:schemeClr val="tx1"/>
          </a:fontRef>
        </p:style>
      </p:cxnSp>
      <p:pic>
        <p:nvPicPr>
          <p:cNvPr id="47109"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93604" y="1681956"/>
            <a:ext cx="4816475" cy="2227263"/>
          </a:xfrm>
        </p:spPr>
      </p:pic>
      <p:pic>
        <p:nvPicPr>
          <p:cNvPr id="47110"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325" y="3980394"/>
            <a:ext cx="5032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4"/>
          <p:cNvSpPr txBox="1">
            <a:spLocks noChangeArrowheads="1"/>
          </p:cNvSpPr>
          <p:nvPr/>
        </p:nvSpPr>
        <p:spPr bwMode="auto">
          <a:xfrm>
            <a:off x="414338" y="1503363"/>
            <a:ext cx="32004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dirty="0">
                <a:solidFill>
                  <a:schemeClr val="bg1"/>
                </a:solidFill>
              </a:rPr>
              <a:t>Ensure the vaginal cylinder is completely inserted to the apex of the vaginal cuff. </a:t>
            </a:r>
          </a:p>
          <a:p>
            <a:pPr>
              <a:buFont typeface="Arial" panose="020B0604020202020204" pitchFamily="34" charset="0"/>
              <a:buChar char="•"/>
            </a:pPr>
            <a:endParaRPr lang="en-US" altLang="en-US" dirty="0">
              <a:solidFill>
                <a:schemeClr val="bg1"/>
              </a:solidFill>
            </a:endParaRPr>
          </a:p>
          <a:p>
            <a:pPr>
              <a:buFont typeface="Arial" panose="020B0604020202020204" pitchFamily="34" charset="0"/>
              <a:buChar char="•"/>
            </a:pPr>
            <a:r>
              <a:rPr lang="en-US" altLang="en-US" dirty="0">
                <a:solidFill>
                  <a:schemeClr val="bg1"/>
                </a:solidFill>
              </a:rPr>
              <a:t>Check CT for positioning. </a:t>
            </a:r>
          </a:p>
          <a:p>
            <a:pPr>
              <a:buFont typeface="Arial" panose="020B0604020202020204" pitchFamily="34" charset="0"/>
              <a:buChar char="•"/>
            </a:pPr>
            <a:endParaRPr lang="en-US" altLang="en-US" dirty="0">
              <a:solidFill>
                <a:schemeClr val="bg1"/>
              </a:solidFill>
            </a:endParaRPr>
          </a:p>
          <a:p>
            <a:pPr>
              <a:buFont typeface="Arial" panose="020B0604020202020204" pitchFamily="34" charset="0"/>
              <a:buChar char="•"/>
            </a:pPr>
            <a:endParaRPr lang="en-US" altLang="en-US" dirty="0">
              <a:solidFill>
                <a:schemeClr val="bg1"/>
              </a:solidFill>
            </a:endParaRPr>
          </a:p>
          <a:p>
            <a:pPr>
              <a:buFont typeface="Arial" panose="020B0604020202020204" pitchFamily="34" charset="0"/>
              <a:buChar char="•"/>
            </a:pPr>
            <a:r>
              <a:rPr lang="en-US" altLang="en-US" dirty="0">
                <a:solidFill>
                  <a:schemeClr val="bg1"/>
                </a:solidFill>
              </a:rPr>
              <a:t>There should be minimal tissue above the tandem of the cylinder</a:t>
            </a:r>
          </a:p>
        </p:txBody>
      </p:sp>
      <p:sp>
        <p:nvSpPr>
          <p:cNvPr id="47112" name="TextBox 6"/>
          <p:cNvSpPr txBox="1">
            <a:spLocks noChangeArrowheads="1"/>
          </p:cNvSpPr>
          <p:nvPr/>
        </p:nvSpPr>
        <p:spPr bwMode="auto">
          <a:xfrm>
            <a:off x="4245769" y="1385093"/>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chemeClr val="bg1"/>
                </a:solidFill>
              </a:rPr>
              <a:t>Insertion 1: </a:t>
            </a:r>
          </a:p>
          <a:p>
            <a:pPr algn="ctr"/>
            <a:r>
              <a:rPr lang="en-US" altLang="en-US" sz="1400" dirty="0">
                <a:solidFill>
                  <a:schemeClr val="bg1"/>
                </a:solidFill>
              </a:rPr>
              <a:t>not inserted deep enough </a:t>
            </a:r>
          </a:p>
        </p:txBody>
      </p:sp>
      <p:sp>
        <p:nvSpPr>
          <p:cNvPr id="47113" name="TextBox 16"/>
          <p:cNvSpPr txBox="1">
            <a:spLocks noChangeArrowheads="1"/>
          </p:cNvSpPr>
          <p:nvPr/>
        </p:nvSpPr>
        <p:spPr bwMode="auto">
          <a:xfrm>
            <a:off x="6743700" y="1420018"/>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400" dirty="0">
                <a:solidFill>
                  <a:schemeClr val="bg1"/>
                </a:solidFill>
              </a:rPr>
              <a:t>Insertion 2: </a:t>
            </a:r>
          </a:p>
          <a:p>
            <a:pPr algn="ctr"/>
            <a:r>
              <a:rPr lang="en-US" altLang="en-US" sz="1400" dirty="0">
                <a:solidFill>
                  <a:schemeClr val="bg1"/>
                </a:solidFill>
              </a:rPr>
              <a:t>Looks good</a:t>
            </a:r>
          </a:p>
        </p:txBody>
      </p:sp>
    </p:spTree>
    <p:extLst>
      <p:ext uri="{BB962C8B-B14F-4D97-AF65-F5344CB8AC3E}">
        <p14:creationId xmlns:p14="http://schemas.microsoft.com/office/powerpoint/2010/main" val="187851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457200" y="85725"/>
            <a:ext cx="8229600" cy="1143000"/>
          </a:xfrm>
        </p:spPr>
        <p:txBody>
          <a:bodyPr/>
          <a:lstStyle/>
          <a:p>
            <a:r>
              <a:rPr lang="en-US" altLang="en-US" dirty="0"/>
              <a:t>Safety</a:t>
            </a:r>
          </a:p>
        </p:txBody>
      </p:sp>
      <p:sp>
        <p:nvSpPr>
          <p:cNvPr id="24579" name="Content Placeholder 2"/>
          <p:cNvSpPr>
            <a:spLocks noGrp="1" noChangeArrowheads="1"/>
          </p:cNvSpPr>
          <p:nvPr>
            <p:ph idx="1"/>
          </p:nvPr>
        </p:nvSpPr>
        <p:spPr>
          <a:xfrm>
            <a:off x="457200" y="1219200"/>
            <a:ext cx="8382000" cy="5029200"/>
          </a:xfrm>
        </p:spPr>
        <p:txBody>
          <a:bodyPr/>
          <a:lstStyle/>
          <a:p>
            <a:pPr>
              <a:defRPr/>
            </a:pPr>
            <a:r>
              <a:rPr lang="en-US" altLang="en-US" sz="1600" dirty="0">
                <a:ea typeface="ＭＳ Ｐゴシック" panose="020B0600070205080204" pitchFamily="34" charset="-128"/>
              </a:rPr>
              <a:t>If the source is out (i.e.. not safely parked in the after-loader or in treatment mode), take the following steps:</a:t>
            </a:r>
          </a:p>
          <a:p>
            <a:pPr lvl="1">
              <a:defRPr/>
            </a:pPr>
            <a:r>
              <a:rPr lang="en-US" altLang="en-US" sz="1600" dirty="0">
                <a:ea typeface="ＭＳ Ｐゴシック" panose="020B0600070205080204" pitchFamily="34" charset="-128"/>
              </a:rPr>
              <a:t>AMP pushes the Emergency Stop button at treatment console</a:t>
            </a:r>
          </a:p>
          <a:p>
            <a:pPr lvl="1">
              <a:defRPr/>
            </a:pPr>
            <a:r>
              <a:rPr lang="en-US" altLang="en-US" sz="1600" dirty="0">
                <a:ea typeface="ＭＳ Ｐゴシック" panose="020B0600070205080204" pitchFamily="34" charset="-128"/>
              </a:rPr>
              <a:t>AMP pushes the Emergency Stop button at door</a:t>
            </a:r>
          </a:p>
          <a:p>
            <a:pPr lvl="1">
              <a:defRPr/>
            </a:pPr>
            <a:r>
              <a:rPr lang="en-US" altLang="en-US" sz="1600" dirty="0">
                <a:ea typeface="ＭＳ Ｐゴシック" panose="020B0600070205080204" pitchFamily="34" charset="-128"/>
              </a:rPr>
              <a:t>If these fail, then only the AMP enters the room</a:t>
            </a:r>
          </a:p>
          <a:p>
            <a:pPr lvl="2">
              <a:defRPr/>
            </a:pPr>
            <a:r>
              <a:rPr lang="en-US" altLang="en-US" sz="1600" dirty="0">
                <a:ea typeface="ＭＳ Ｐゴシック" panose="020B0600070205080204" pitchFamily="34" charset="-128"/>
              </a:rPr>
              <a:t>AMP pushes the Emergency Stop button on the back of the HDR Afterloader</a:t>
            </a:r>
          </a:p>
          <a:p>
            <a:pPr lvl="2">
              <a:defRPr/>
            </a:pPr>
            <a:r>
              <a:rPr lang="en-US" altLang="en-US" sz="1600" dirty="0">
                <a:ea typeface="ＭＳ Ｐゴシック" panose="020B0600070205080204" pitchFamily="34" charset="-128"/>
              </a:rPr>
              <a:t>AMP retracts source manually (door on side of HDR Afterloader)</a:t>
            </a:r>
          </a:p>
          <a:p>
            <a:pPr lvl="1">
              <a:defRPr/>
            </a:pPr>
            <a:r>
              <a:rPr lang="en-US" altLang="en-US" sz="1600" dirty="0">
                <a:ea typeface="ＭＳ Ｐゴシック" panose="020B0600070205080204" pitchFamily="34" charset="-128"/>
              </a:rPr>
              <a:t>If all of these fail, then </a:t>
            </a:r>
          </a:p>
          <a:p>
            <a:pPr lvl="2">
              <a:defRPr/>
            </a:pPr>
            <a:r>
              <a:rPr lang="en-US" altLang="en-US" sz="1600" dirty="0">
                <a:ea typeface="ＭＳ Ｐゴシック" panose="020B0600070205080204" pitchFamily="34" charset="-128"/>
              </a:rPr>
              <a:t>The MD comes in to the room to remove the applicator and places it in the lead “pig.”  The patient and all staff are surveyed, leave the room, and the door is closed</a:t>
            </a:r>
          </a:p>
          <a:p>
            <a:pPr lvl="1">
              <a:defRPr/>
            </a:pPr>
            <a:endParaRPr lang="en-US" altLang="en-US" sz="1600" dirty="0">
              <a:ea typeface="ＭＳ Ｐゴシック" panose="020B0600070205080204" pitchFamily="34" charset="-128"/>
            </a:endParaRPr>
          </a:p>
          <a:p>
            <a:pPr>
              <a:defRPr/>
            </a:pPr>
            <a:r>
              <a:rPr lang="en-US" altLang="en-US" sz="1600" dirty="0">
                <a:ea typeface="ＭＳ Ｐゴシック" panose="020B0600070205080204" pitchFamily="34" charset="-128"/>
              </a:rPr>
              <a:t>After the source is safely retracted/removed:</a:t>
            </a:r>
          </a:p>
          <a:p>
            <a:pPr lvl="1">
              <a:defRPr/>
            </a:pPr>
            <a:r>
              <a:rPr lang="en-US" altLang="en-US" sz="1600" dirty="0">
                <a:ea typeface="ＭＳ Ｐゴシック" panose="020B0600070205080204" pitchFamily="34" charset="-128"/>
              </a:rPr>
              <a:t>1st call Environmental Health Services (EHS)</a:t>
            </a:r>
          </a:p>
          <a:p>
            <a:pPr lvl="2">
              <a:defRPr/>
            </a:pPr>
            <a:r>
              <a:rPr lang="en-US" altLang="en-US" sz="1200" dirty="0">
                <a:ea typeface="ＭＳ Ｐゴシック" panose="020B0600070205080204" pitchFamily="34" charset="-128"/>
                <a:sym typeface="Wingdings" panose="05000000000000000000" pitchFamily="2" charset="2"/>
              </a:rPr>
              <a:t>Mike Welling is RSO – 434-282-5783  OR EHS 2-4911</a:t>
            </a:r>
          </a:p>
          <a:p>
            <a:pPr lvl="1">
              <a:defRPr/>
            </a:pPr>
            <a:r>
              <a:rPr lang="en-US" altLang="en-US" sz="1600" dirty="0">
                <a:ea typeface="ＭＳ Ｐゴシック" panose="020B0600070205080204" pitchFamily="34" charset="-128"/>
                <a:sym typeface="Wingdings" panose="05000000000000000000" pitchFamily="2" charset="2"/>
              </a:rPr>
              <a:t>2</a:t>
            </a:r>
            <a:r>
              <a:rPr lang="en-US" altLang="en-US" sz="1600" baseline="30000" dirty="0">
                <a:ea typeface="ＭＳ Ｐゴシック" panose="020B0600070205080204" pitchFamily="34" charset="-128"/>
                <a:sym typeface="Wingdings" panose="05000000000000000000" pitchFamily="2" charset="2"/>
              </a:rPr>
              <a:t>nd</a:t>
            </a:r>
            <a:r>
              <a:rPr lang="en-US" altLang="en-US" sz="1600" dirty="0">
                <a:ea typeface="ＭＳ Ｐゴシック" panose="020B0600070205080204" pitchFamily="34" charset="-128"/>
                <a:sym typeface="Wingdings" panose="05000000000000000000" pitchFamily="2" charset="2"/>
              </a:rPr>
              <a:t> call Varian </a:t>
            </a:r>
            <a:r>
              <a:rPr lang="en-US" altLang="en-US" sz="1600" dirty="0">
                <a:ea typeface="ＭＳ Ｐゴシック" panose="020B0600070205080204" pitchFamily="34" charset="-128"/>
              </a:rPr>
              <a:t> </a:t>
            </a:r>
          </a:p>
          <a:p>
            <a:pPr lvl="2">
              <a:defRPr/>
            </a:pPr>
            <a:r>
              <a:rPr lang="en-US" altLang="en-US" sz="1200" dirty="0">
                <a:ea typeface="ＭＳ Ｐゴシック" panose="020B0600070205080204" pitchFamily="34" charset="-128"/>
              </a:rPr>
              <a:t>1-800-864-1672</a:t>
            </a:r>
          </a:p>
        </p:txBody>
      </p:sp>
    </p:spTree>
    <p:extLst>
      <p:ext uri="{BB962C8B-B14F-4D97-AF65-F5344CB8AC3E}">
        <p14:creationId xmlns:p14="http://schemas.microsoft.com/office/powerpoint/2010/main" val="1013596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7748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1143000"/>
          </a:xfrm>
        </p:spPr>
        <p:txBody>
          <a:bodyPr/>
          <a:lstStyle/>
          <a:p>
            <a:r>
              <a:rPr lang="en-US" dirty="0"/>
              <a:t>Emergent Clinical Treatment Lab</a:t>
            </a:r>
          </a:p>
        </p:txBody>
      </p:sp>
      <p:sp>
        <p:nvSpPr>
          <p:cNvPr id="3" name="Content Placeholder 2"/>
          <p:cNvSpPr>
            <a:spLocks noGrp="1"/>
          </p:cNvSpPr>
          <p:nvPr>
            <p:ph idx="1"/>
          </p:nvPr>
        </p:nvSpPr>
        <p:spPr/>
        <p:txBody>
          <a:bodyPr/>
          <a:lstStyle/>
          <a:p>
            <a:r>
              <a:rPr lang="en-US" sz="2400" dirty="0"/>
              <a:t>Understand the parameters needed to determine MU</a:t>
            </a:r>
          </a:p>
          <a:p>
            <a:endParaRPr lang="en-US" sz="2400" dirty="0"/>
          </a:p>
          <a:p>
            <a:r>
              <a:rPr lang="en-US" sz="2400" dirty="0"/>
              <a:t>Learn to calculate MU for simple field</a:t>
            </a:r>
          </a:p>
          <a:p>
            <a:endParaRPr lang="en-US" sz="2400" dirty="0"/>
          </a:p>
          <a:p>
            <a:r>
              <a:rPr lang="en-US" sz="2400" dirty="0"/>
              <a:t>Learn the options for a second, independent MU calc</a:t>
            </a:r>
          </a:p>
          <a:p>
            <a:endParaRPr lang="en-US" sz="2400" dirty="0"/>
          </a:p>
          <a:p>
            <a:r>
              <a:rPr lang="en-US" sz="2400" dirty="0"/>
              <a:t>Complete a hands-on lab to set up an emergent treatment, including R&amp;V system and hand calc</a:t>
            </a:r>
          </a:p>
          <a:p>
            <a:endParaRPr lang="en-US" sz="2400" dirty="0"/>
          </a:p>
        </p:txBody>
      </p:sp>
    </p:spTree>
    <p:extLst>
      <p:ext uri="{BB962C8B-B14F-4D97-AF65-F5344CB8AC3E}">
        <p14:creationId xmlns:p14="http://schemas.microsoft.com/office/powerpoint/2010/main" val="186593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Emergent Clinical Treatment</a:t>
            </a:r>
          </a:p>
        </p:txBody>
      </p:sp>
      <p:sp>
        <p:nvSpPr>
          <p:cNvPr id="6" name="Content Placeholder 5"/>
          <p:cNvSpPr>
            <a:spLocks noGrp="1"/>
          </p:cNvSpPr>
          <p:nvPr>
            <p:ph idx="1"/>
          </p:nvPr>
        </p:nvSpPr>
        <p:spPr/>
        <p:txBody>
          <a:bodyPr>
            <a:normAutofit/>
          </a:bodyPr>
          <a:lstStyle/>
          <a:p>
            <a:r>
              <a:rPr lang="en-US" sz="2000" dirty="0"/>
              <a:t>Any patient that requires treatment on the same day that they are initially seen by the physician either after clinical hours or on weekends (such that an expedited simulation can not be obtained and dosimetry plan created) will be treated using a clinical setup on the EC4 TB using either:</a:t>
            </a:r>
          </a:p>
          <a:p>
            <a:pPr lvl="1"/>
            <a:r>
              <a:rPr lang="en-US" sz="1800" dirty="0"/>
              <a:t>Right and Left lateral fields (whole brain)</a:t>
            </a:r>
          </a:p>
          <a:p>
            <a:pPr lvl="1"/>
            <a:r>
              <a:rPr lang="en-US" sz="1800" dirty="0"/>
              <a:t>AP/PA fields to midline</a:t>
            </a:r>
          </a:p>
          <a:p>
            <a:pPr lvl="1"/>
            <a:endParaRPr lang="en-US" sz="1800" dirty="0"/>
          </a:p>
          <a:p>
            <a:r>
              <a:rPr lang="en-US" sz="2000" b="1" dirty="0">
                <a:solidFill>
                  <a:srgbClr val="C00000"/>
                </a:solidFill>
              </a:rPr>
              <a:t>A clinical treatment requires 1 therapist and 1 physician</a:t>
            </a:r>
          </a:p>
          <a:p>
            <a:pPr lvl="1"/>
            <a:r>
              <a:rPr lang="en-US" sz="1800" dirty="0"/>
              <a:t>Physics is always available for backup support</a:t>
            </a:r>
          </a:p>
          <a:p>
            <a:pPr marL="274320" lvl="1" indent="0">
              <a:buNone/>
            </a:pPr>
            <a:endParaRPr lang="en-US" sz="1800" dirty="0"/>
          </a:p>
        </p:txBody>
      </p:sp>
      <p:sp>
        <p:nvSpPr>
          <p:cNvPr id="3" name="Slide Number Placeholder 2"/>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27</a:t>
            </a:fld>
            <a:endParaRPr lang="en-US" dirty="0"/>
          </a:p>
        </p:txBody>
      </p:sp>
    </p:spTree>
    <p:extLst>
      <p:ext uri="{BB962C8B-B14F-4D97-AF65-F5344CB8AC3E}">
        <p14:creationId xmlns:p14="http://schemas.microsoft.com/office/powerpoint/2010/main" val="197358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Case presentation</a:t>
            </a:r>
          </a:p>
        </p:txBody>
      </p:sp>
      <p:sp>
        <p:nvSpPr>
          <p:cNvPr id="3" name="Content Placeholder 2"/>
          <p:cNvSpPr>
            <a:spLocks noGrp="1"/>
          </p:cNvSpPr>
          <p:nvPr>
            <p:ph idx="1"/>
          </p:nvPr>
        </p:nvSpPr>
        <p:spPr>
          <a:xfrm>
            <a:off x="304800" y="1341438"/>
            <a:ext cx="8534400" cy="1630362"/>
          </a:xfrm>
        </p:spPr>
        <p:txBody>
          <a:bodyPr/>
          <a:lstStyle/>
          <a:p>
            <a:r>
              <a:rPr lang="en-US" dirty="0"/>
              <a:t>Patient B presents with facial flushing, swelling arms, blood vessels on chest, and shortness of breath.  What is the diagnosis?</a:t>
            </a:r>
          </a:p>
        </p:txBody>
      </p:sp>
      <p:pic>
        <p:nvPicPr>
          <p:cNvPr id="4" name="Picture 3"/>
          <p:cNvPicPr>
            <a:picLocks noChangeAspect="1"/>
          </p:cNvPicPr>
          <p:nvPr/>
        </p:nvPicPr>
        <p:blipFill>
          <a:blip r:embed="rId3"/>
          <a:stretch>
            <a:fillRect/>
          </a:stretch>
        </p:blipFill>
        <p:spPr>
          <a:xfrm>
            <a:off x="2133600" y="3200400"/>
            <a:ext cx="4431817" cy="2878544"/>
          </a:xfrm>
          <a:prstGeom prst="rect">
            <a:avLst/>
          </a:prstGeom>
        </p:spPr>
      </p:pic>
    </p:spTree>
    <p:extLst>
      <p:ext uri="{BB962C8B-B14F-4D97-AF65-F5344CB8AC3E}">
        <p14:creationId xmlns:p14="http://schemas.microsoft.com/office/powerpoint/2010/main" val="3712971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Hands-on Lab Part 1</a:t>
            </a:r>
          </a:p>
        </p:txBody>
      </p:sp>
      <p:sp>
        <p:nvSpPr>
          <p:cNvPr id="3" name="Content Placeholder 2"/>
          <p:cNvSpPr>
            <a:spLocks noGrp="1"/>
          </p:cNvSpPr>
          <p:nvPr>
            <p:ph idx="1"/>
          </p:nvPr>
        </p:nvSpPr>
        <p:spPr/>
        <p:txBody>
          <a:bodyPr/>
          <a:lstStyle/>
          <a:p>
            <a:r>
              <a:rPr lang="en-US" dirty="0"/>
              <a:t>Discuss case, how to set up patient, what landmarks to look for to define field size.</a:t>
            </a:r>
          </a:p>
          <a:p>
            <a:r>
              <a:rPr lang="en-US" dirty="0"/>
              <a:t>Set up phantom on treatment table</a:t>
            </a:r>
          </a:p>
          <a:p>
            <a:r>
              <a:rPr lang="en-US" dirty="0"/>
              <a:t>Review kV images</a:t>
            </a:r>
          </a:p>
          <a:p>
            <a:r>
              <a:rPr lang="en-US" dirty="0"/>
              <a:t>Set field size and mid-plane iso for treatment</a:t>
            </a:r>
          </a:p>
          <a:p>
            <a:endParaRPr lang="en-US" dirty="0"/>
          </a:p>
        </p:txBody>
      </p:sp>
    </p:spTree>
    <p:extLst>
      <p:ext uri="{BB962C8B-B14F-4D97-AF65-F5344CB8AC3E}">
        <p14:creationId xmlns:p14="http://schemas.microsoft.com/office/powerpoint/2010/main" val="6243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a:t>
            </a:r>
          </a:p>
        </p:txBody>
      </p:sp>
      <p:sp>
        <p:nvSpPr>
          <p:cNvPr id="3" name="Content Placeholder 2"/>
          <p:cNvSpPr>
            <a:spLocks noGrp="1"/>
          </p:cNvSpPr>
          <p:nvPr>
            <p:ph idx="1"/>
          </p:nvPr>
        </p:nvSpPr>
        <p:spPr/>
        <p:txBody>
          <a:bodyPr/>
          <a:lstStyle/>
          <a:p>
            <a:r>
              <a:rPr lang="en-US" dirty="0"/>
              <a:t>Go over linear accelerator components</a:t>
            </a:r>
          </a:p>
          <a:p>
            <a:endParaRPr lang="en-US" dirty="0"/>
          </a:p>
          <a:p>
            <a:r>
              <a:rPr lang="en-US" dirty="0"/>
              <a:t>Demonstration of basic </a:t>
            </a:r>
            <a:r>
              <a:rPr lang="en-US" dirty="0" err="1"/>
              <a:t>linac</a:t>
            </a:r>
            <a:r>
              <a:rPr lang="en-US" dirty="0"/>
              <a:t> operation</a:t>
            </a:r>
          </a:p>
          <a:p>
            <a:endParaRPr lang="en-US" dirty="0"/>
          </a:p>
          <a:p>
            <a:r>
              <a:rPr lang="en-US" dirty="0"/>
              <a:t>Walk to MRI </a:t>
            </a:r>
            <a:r>
              <a:rPr lang="en-US" dirty="0" err="1"/>
              <a:t>linac</a:t>
            </a:r>
            <a:endParaRPr lang="en-US" dirty="0"/>
          </a:p>
        </p:txBody>
      </p:sp>
    </p:spTree>
    <p:extLst>
      <p:ext uri="{BB962C8B-B14F-4D97-AF65-F5344CB8AC3E}">
        <p14:creationId xmlns:p14="http://schemas.microsoft.com/office/powerpoint/2010/main" val="411624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Information you need to get started</a:t>
            </a:r>
          </a:p>
        </p:txBody>
      </p:sp>
      <p:sp>
        <p:nvSpPr>
          <p:cNvPr id="6" name="Content Placeholder 5"/>
          <p:cNvSpPr>
            <a:spLocks noGrp="1"/>
          </p:cNvSpPr>
          <p:nvPr>
            <p:ph idx="1"/>
          </p:nvPr>
        </p:nvSpPr>
        <p:spPr/>
        <p:txBody>
          <a:bodyPr>
            <a:normAutofit/>
          </a:bodyPr>
          <a:lstStyle/>
          <a:p>
            <a:r>
              <a:rPr lang="en-US" sz="2000" dirty="0"/>
              <a:t>Basic Patient Demographics—register the patient</a:t>
            </a:r>
          </a:p>
          <a:p>
            <a:pPr lvl="1"/>
            <a:r>
              <a:rPr lang="en-US" sz="1800" dirty="0"/>
              <a:t>Name, MRN (if they have one), DOB, gender, referring MD</a:t>
            </a:r>
          </a:p>
          <a:p>
            <a:r>
              <a:rPr lang="en-US" sz="2000" dirty="0"/>
              <a:t>Site to be treated</a:t>
            </a:r>
          </a:p>
          <a:p>
            <a:r>
              <a:rPr lang="en-US" sz="2000" dirty="0"/>
              <a:t>Technique – two main options</a:t>
            </a:r>
          </a:p>
          <a:p>
            <a:pPr lvl="1"/>
            <a:r>
              <a:rPr lang="en-US" sz="1800" dirty="0"/>
              <a:t>Whole Brain (Rt and Lt Lateral Fields)</a:t>
            </a:r>
          </a:p>
          <a:p>
            <a:pPr lvl="1"/>
            <a:r>
              <a:rPr lang="en-US" sz="1800" dirty="0"/>
              <a:t>AP/PA to midline</a:t>
            </a:r>
          </a:p>
          <a:p>
            <a:r>
              <a:rPr lang="en-US" sz="2000" dirty="0"/>
              <a:t>Patient Separation</a:t>
            </a:r>
          </a:p>
          <a:p>
            <a:r>
              <a:rPr lang="en-US" sz="2000" dirty="0"/>
              <a:t>Prescription dose</a:t>
            </a:r>
          </a:p>
          <a:p>
            <a:endParaRPr lang="en-US" dirty="0"/>
          </a:p>
        </p:txBody>
      </p:sp>
    </p:spTree>
    <p:extLst>
      <p:ext uri="{BB962C8B-B14F-4D97-AF65-F5344CB8AC3E}">
        <p14:creationId xmlns:p14="http://schemas.microsoft.com/office/powerpoint/2010/main" val="12660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Mosaiq: Prescription Requirements</a:t>
            </a:r>
          </a:p>
        </p:txBody>
      </p:sp>
      <p:sp>
        <p:nvSpPr>
          <p:cNvPr id="4" name="Content Placeholder 3"/>
          <p:cNvSpPr>
            <a:spLocks noGrp="1"/>
          </p:cNvSpPr>
          <p:nvPr>
            <p:ph idx="1"/>
          </p:nvPr>
        </p:nvSpPr>
        <p:spPr>
          <a:xfrm>
            <a:off x="457200" y="1524000"/>
            <a:ext cx="8229600" cy="4800600"/>
          </a:xfrm>
        </p:spPr>
        <p:txBody>
          <a:bodyPr>
            <a:noAutofit/>
          </a:bodyPr>
          <a:lstStyle/>
          <a:p>
            <a:r>
              <a:rPr lang="en-US" sz="2000" dirty="0"/>
              <a:t>Before Imaging, check the prescription for the following, and update your treatment field if necessary</a:t>
            </a:r>
          </a:p>
          <a:p>
            <a:pPr lvl="1"/>
            <a:r>
              <a:rPr lang="en-US" sz="1800" dirty="0"/>
              <a:t>Rx Site</a:t>
            </a:r>
          </a:p>
          <a:p>
            <a:pPr lvl="1"/>
            <a:r>
              <a:rPr lang="en-US" sz="1800" dirty="0"/>
              <a:t>Dose</a:t>
            </a:r>
          </a:p>
          <a:p>
            <a:pPr lvl="1"/>
            <a:r>
              <a:rPr lang="en-US" sz="1800" dirty="0"/>
              <a:t>Energy</a:t>
            </a:r>
          </a:p>
          <a:p>
            <a:pPr lvl="1"/>
            <a:r>
              <a:rPr lang="en-US" sz="1800" dirty="0"/>
              <a:t>Technique</a:t>
            </a:r>
          </a:p>
          <a:p>
            <a:pPr lvl="1"/>
            <a:r>
              <a:rPr lang="en-US" sz="1800" dirty="0"/>
              <a:t>Dose Spec</a:t>
            </a:r>
          </a:p>
          <a:p>
            <a:pPr lvl="1"/>
            <a:r>
              <a:rPr lang="en-US" sz="1800" dirty="0"/>
              <a:t>Imaging note</a:t>
            </a:r>
          </a:p>
          <a:p>
            <a:endParaRPr lang="en-US" sz="2000" dirty="0"/>
          </a:p>
          <a:p>
            <a:endParaRPr lang="en-US" sz="2000" dirty="0"/>
          </a:p>
          <a:p>
            <a:endParaRPr lang="en-US" sz="2000" dirty="0"/>
          </a:p>
        </p:txBody>
      </p:sp>
      <p:sp>
        <p:nvSpPr>
          <p:cNvPr id="3" name="Slide Number Placeholder 2"/>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31</a:t>
            </a:fld>
            <a:endParaRPr lang="en-US" dirty="0"/>
          </a:p>
        </p:txBody>
      </p:sp>
      <p:sp>
        <p:nvSpPr>
          <p:cNvPr id="6" name="Rectangle 5"/>
          <p:cNvSpPr/>
          <p:nvPr/>
        </p:nvSpPr>
        <p:spPr>
          <a:xfrm>
            <a:off x="3692435" y="3344644"/>
            <a:ext cx="1066800" cy="544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05400" y="4553811"/>
            <a:ext cx="14478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692435" y="3888710"/>
            <a:ext cx="2057400" cy="4105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2895599" y="2250120"/>
            <a:ext cx="5842473" cy="3541079"/>
          </a:xfrm>
          <a:prstGeom prst="rect">
            <a:avLst/>
          </a:prstGeom>
        </p:spPr>
      </p:pic>
    </p:spTree>
    <p:extLst>
      <p:ext uri="{BB962C8B-B14F-4D97-AF65-F5344CB8AC3E}">
        <p14:creationId xmlns:p14="http://schemas.microsoft.com/office/powerpoint/2010/main" val="3139050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Overview of Tx</a:t>
            </a:r>
          </a:p>
        </p:txBody>
      </p:sp>
      <p:sp>
        <p:nvSpPr>
          <p:cNvPr id="4" name="Content Placeholder 3"/>
          <p:cNvSpPr>
            <a:spLocks noGrp="1"/>
          </p:cNvSpPr>
          <p:nvPr>
            <p:ph idx="1"/>
          </p:nvPr>
        </p:nvSpPr>
        <p:spPr>
          <a:xfrm>
            <a:off x="457200" y="1600200"/>
            <a:ext cx="8229600" cy="4525962"/>
          </a:xfrm>
        </p:spPr>
        <p:txBody>
          <a:bodyPr>
            <a:normAutofit/>
          </a:bodyPr>
          <a:lstStyle/>
          <a:p>
            <a:r>
              <a:rPr lang="en-US" sz="2200" dirty="0"/>
              <a:t>Enter patient information in Mosaiq</a:t>
            </a:r>
          </a:p>
          <a:p>
            <a:r>
              <a:rPr lang="en-US" sz="2200" dirty="0"/>
              <a:t>Therapist generates initial imaging + treatment fields</a:t>
            </a:r>
          </a:p>
          <a:p>
            <a:r>
              <a:rPr lang="en-US" sz="2200" dirty="0"/>
              <a:t>Bring patient into treatment room and position on table</a:t>
            </a:r>
          </a:p>
          <a:p>
            <a:r>
              <a:rPr lang="en-US" sz="2200" dirty="0">
                <a:solidFill>
                  <a:srgbClr val="FFFF00"/>
                </a:solidFill>
              </a:rPr>
              <a:t>Measure (and verify) patient separation</a:t>
            </a:r>
          </a:p>
          <a:p>
            <a:r>
              <a:rPr lang="en-US" sz="2200" dirty="0">
                <a:solidFill>
                  <a:srgbClr val="FFFF00"/>
                </a:solidFill>
              </a:rPr>
              <a:t>Determine iso position using kV imaging with MD</a:t>
            </a:r>
          </a:p>
          <a:p>
            <a:r>
              <a:rPr lang="en-US" sz="2200" dirty="0">
                <a:solidFill>
                  <a:srgbClr val="FFFF00"/>
                </a:solidFill>
              </a:rPr>
              <a:t>Confirm iso and set field size using MV imaging with MD</a:t>
            </a:r>
          </a:p>
          <a:p>
            <a:r>
              <a:rPr lang="en-US" sz="2200" dirty="0">
                <a:solidFill>
                  <a:srgbClr val="FFFF00"/>
                </a:solidFill>
              </a:rPr>
              <a:t>Determine MU per field using calc + second check with MD</a:t>
            </a:r>
          </a:p>
          <a:p>
            <a:r>
              <a:rPr lang="en-US" sz="2200" dirty="0">
                <a:solidFill>
                  <a:srgbClr val="FFFF00"/>
                </a:solidFill>
              </a:rPr>
              <a:t>Confirm all treatment parameters and Rx with MD with a time out</a:t>
            </a:r>
          </a:p>
          <a:p>
            <a:r>
              <a:rPr lang="en-US" sz="2200" dirty="0"/>
              <a:t>Treat patient</a:t>
            </a:r>
          </a:p>
          <a:p>
            <a:r>
              <a:rPr lang="en-US" sz="2200" dirty="0"/>
              <a:t>Mark treatment iso and levels before moving patient</a:t>
            </a:r>
          </a:p>
          <a:p>
            <a:endParaRPr lang="en-US" dirty="0"/>
          </a:p>
        </p:txBody>
      </p:sp>
    </p:spTree>
    <p:extLst>
      <p:ext uri="{BB962C8B-B14F-4D97-AF65-F5344CB8AC3E}">
        <p14:creationId xmlns:p14="http://schemas.microsoft.com/office/powerpoint/2010/main" val="7909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setup MU calculation</a:t>
            </a:r>
          </a:p>
        </p:txBody>
      </p:sp>
      <p:sp>
        <p:nvSpPr>
          <p:cNvPr id="4" name="TextBox 3"/>
          <p:cNvSpPr txBox="1"/>
          <p:nvPr/>
        </p:nvSpPr>
        <p:spPr>
          <a:xfrm>
            <a:off x="4343400" y="2209800"/>
            <a:ext cx="762000" cy="1077218"/>
          </a:xfrm>
          <a:prstGeom prst="rect">
            <a:avLst/>
          </a:prstGeom>
          <a:noFill/>
        </p:spPr>
        <p:txBody>
          <a:bodyPr wrap="square" rtlCol="0">
            <a:spAutoFit/>
          </a:bodyPr>
          <a:lstStyle/>
          <a:p>
            <a:r>
              <a:rPr lang="en-US" sz="3200" dirty="0">
                <a:solidFill>
                  <a:srgbClr val="AFBFFF"/>
                </a:solidFill>
              </a:rPr>
              <a:t>D</a:t>
            </a:r>
          </a:p>
          <a:p>
            <a:endParaRPr lang="en-US" sz="3200" dirty="0"/>
          </a:p>
        </p:txBody>
      </p:sp>
      <p:cxnSp>
        <p:nvCxnSpPr>
          <p:cNvPr id="5" name="Straight Connector 4"/>
          <p:cNvCxnSpPr/>
          <p:nvPr/>
        </p:nvCxnSpPr>
        <p:spPr>
          <a:xfrm>
            <a:off x="2133600" y="3053209"/>
            <a:ext cx="55626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5564" y="2748409"/>
            <a:ext cx="1304636" cy="1077218"/>
          </a:xfrm>
          <a:prstGeom prst="rect">
            <a:avLst/>
          </a:prstGeom>
          <a:noFill/>
        </p:spPr>
        <p:txBody>
          <a:bodyPr wrap="square" rtlCol="0">
            <a:spAutoFit/>
          </a:bodyPr>
          <a:lstStyle/>
          <a:p>
            <a:r>
              <a:rPr lang="en-US" sz="3200" dirty="0">
                <a:solidFill>
                  <a:srgbClr val="AFBFFF"/>
                </a:solidFill>
              </a:rPr>
              <a:t>MU = </a:t>
            </a:r>
          </a:p>
          <a:p>
            <a:endParaRPr lang="en-US" sz="3200" dirty="0"/>
          </a:p>
        </p:txBody>
      </p:sp>
      <p:sp>
        <p:nvSpPr>
          <p:cNvPr id="9" name="TextBox 8"/>
          <p:cNvSpPr txBox="1"/>
          <p:nvPr/>
        </p:nvSpPr>
        <p:spPr>
          <a:xfrm>
            <a:off x="2057400" y="3347591"/>
            <a:ext cx="1600200" cy="1077218"/>
          </a:xfrm>
          <a:prstGeom prst="rect">
            <a:avLst/>
          </a:prstGeom>
          <a:noFill/>
        </p:spPr>
        <p:txBody>
          <a:bodyPr wrap="square" rtlCol="0">
            <a:spAutoFit/>
          </a:bodyPr>
          <a:lstStyle/>
          <a:p>
            <a:r>
              <a:rPr lang="en-US" sz="3200" dirty="0">
                <a:solidFill>
                  <a:srgbClr val="AFBFFF"/>
                </a:solidFill>
              </a:rPr>
              <a:t>Invsq</a:t>
            </a:r>
          </a:p>
          <a:p>
            <a:endParaRPr lang="en-US" sz="3200" dirty="0"/>
          </a:p>
        </p:txBody>
      </p:sp>
      <p:sp>
        <p:nvSpPr>
          <p:cNvPr id="10" name="TextBox 9"/>
          <p:cNvSpPr txBox="1"/>
          <p:nvPr/>
        </p:nvSpPr>
        <p:spPr>
          <a:xfrm>
            <a:off x="3352800" y="3358009"/>
            <a:ext cx="762000" cy="1077218"/>
          </a:xfrm>
          <a:prstGeom prst="rect">
            <a:avLst/>
          </a:prstGeom>
          <a:noFill/>
        </p:spPr>
        <p:txBody>
          <a:bodyPr wrap="square" rtlCol="0">
            <a:spAutoFit/>
          </a:bodyPr>
          <a:lstStyle/>
          <a:p>
            <a:r>
              <a:rPr lang="en-US" sz="3200" dirty="0">
                <a:solidFill>
                  <a:srgbClr val="AFBFFF"/>
                </a:solidFill>
              </a:rPr>
              <a:t>X</a:t>
            </a:r>
          </a:p>
          <a:p>
            <a:endParaRPr lang="en-US" sz="3200" dirty="0"/>
          </a:p>
        </p:txBody>
      </p:sp>
      <p:sp>
        <p:nvSpPr>
          <p:cNvPr id="11" name="TextBox 10"/>
          <p:cNvSpPr txBox="1"/>
          <p:nvPr/>
        </p:nvSpPr>
        <p:spPr>
          <a:xfrm>
            <a:off x="3962400" y="3347591"/>
            <a:ext cx="1447800" cy="1077218"/>
          </a:xfrm>
          <a:prstGeom prst="rect">
            <a:avLst/>
          </a:prstGeom>
          <a:noFill/>
        </p:spPr>
        <p:txBody>
          <a:bodyPr wrap="square" rtlCol="0">
            <a:spAutoFit/>
          </a:bodyPr>
          <a:lstStyle/>
          <a:p>
            <a:r>
              <a:rPr lang="en-US" sz="3200" dirty="0">
                <a:solidFill>
                  <a:srgbClr val="AFBFFF"/>
                </a:solidFill>
              </a:rPr>
              <a:t>TMR</a:t>
            </a:r>
          </a:p>
          <a:p>
            <a:endParaRPr lang="en-US" sz="3200" dirty="0"/>
          </a:p>
        </p:txBody>
      </p:sp>
      <p:sp>
        <p:nvSpPr>
          <p:cNvPr id="12" name="TextBox 11"/>
          <p:cNvSpPr txBox="1"/>
          <p:nvPr/>
        </p:nvSpPr>
        <p:spPr>
          <a:xfrm>
            <a:off x="5638800" y="3358009"/>
            <a:ext cx="1447800" cy="1077218"/>
          </a:xfrm>
          <a:prstGeom prst="rect">
            <a:avLst/>
          </a:prstGeom>
          <a:noFill/>
        </p:spPr>
        <p:txBody>
          <a:bodyPr wrap="square" rtlCol="0">
            <a:spAutoFit/>
          </a:bodyPr>
          <a:lstStyle/>
          <a:p>
            <a:r>
              <a:rPr lang="en-US" sz="3200" dirty="0">
                <a:solidFill>
                  <a:srgbClr val="AFBFFF"/>
                </a:solidFill>
              </a:rPr>
              <a:t>TSF</a:t>
            </a:r>
          </a:p>
          <a:p>
            <a:endParaRPr lang="en-US" sz="3200" dirty="0"/>
          </a:p>
        </p:txBody>
      </p:sp>
      <p:sp>
        <p:nvSpPr>
          <p:cNvPr id="13" name="TextBox 12"/>
          <p:cNvSpPr txBox="1"/>
          <p:nvPr/>
        </p:nvSpPr>
        <p:spPr>
          <a:xfrm>
            <a:off x="7162800" y="3358009"/>
            <a:ext cx="1447800" cy="1077218"/>
          </a:xfrm>
          <a:prstGeom prst="rect">
            <a:avLst/>
          </a:prstGeom>
          <a:noFill/>
        </p:spPr>
        <p:txBody>
          <a:bodyPr wrap="square" rtlCol="0">
            <a:spAutoFit/>
          </a:bodyPr>
          <a:lstStyle/>
          <a:p>
            <a:r>
              <a:rPr lang="en-US" sz="3200" dirty="0">
                <a:solidFill>
                  <a:srgbClr val="AFBFFF"/>
                </a:solidFill>
              </a:rPr>
              <a:t>TF</a:t>
            </a:r>
          </a:p>
          <a:p>
            <a:endParaRPr lang="en-US" sz="3200" dirty="0"/>
          </a:p>
        </p:txBody>
      </p:sp>
      <p:sp>
        <p:nvSpPr>
          <p:cNvPr id="14" name="TextBox 13"/>
          <p:cNvSpPr txBox="1"/>
          <p:nvPr/>
        </p:nvSpPr>
        <p:spPr>
          <a:xfrm>
            <a:off x="5105400" y="3347591"/>
            <a:ext cx="762000" cy="1077218"/>
          </a:xfrm>
          <a:prstGeom prst="rect">
            <a:avLst/>
          </a:prstGeom>
          <a:noFill/>
        </p:spPr>
        <p:txBody>
          <a:bodyPr wrap="square" rtlCol="0">
            <a:spAutoFit/>
          </a:bodyPr>
          <a:lstStyle/>
          <a:p>
            <a:r>
              <a:rPr lang="en-US" sz="3200" dirty="0">
                <a:solidFill>
                  <a:srgbClr val="AFBFFF"/>
                </a:solidFill>
              </a:rPr>
              <a:t>X</a:t>
            </a:r>
          </a:p>
          <a:p>
            <a:endParaRPr lang="en-US" sz="3200" dirty="0"/>
          </a:p>
        </p:txBody>
      </p:sp>
      <p:sp>
        <p:nvSpPr>
          <p:cNvPr id="15" name="TextBox 14"/>
          <p:cNvSpPr txBox="1"/>
          <p:nvPr/>
        </p:nvSpPr>
        <p:spPr>
          <a:xfrm>
            <a:off x="6629400" y="3358009"/>
            <a:ext cx="762000" cy="1077218"/>
          </a:xfrm>
          <a:prstGeom prst="rect">
            <a:avLst/>
          </a:prstGeom>
          <a:noFill/>
        </p:spPr>
        <p:txBody>
          <a:bodyPr wrap="square" rtlCol="0">
            <a:spAutoFit/>
          </a:bodyPr>
          <a:lstStyle/>
          <a:p>
            <a:r>
              <a:rPr lang="en-US" sz="3200" dirty="0">
                <a:solidFill>
                  <a:srgbClr val="AFBFFF"/>
                </a:solidFill>
              </a:rPr>
              <a:t>X</a:t>
            </a:r>
          </a:p>
          <a:p>
            <a:endParaRPr lang="en-US" sz="3200" dirty="0"/>
          </a:p>
        </p:txBody>
      </p:sp>
      <p:sp>
        <p:nvSpPr>
          <p:cNvPr id="16" name="TextBox 15"/>
          <p:cNvSpPr txBox="1"/>
          <p:nvPr/>
        </p:nvSpPr>
        <p:spPr>
          <a:xfrm>
            <a:off x="228600" y="5197495"/>
            <a:ext cx="4305300" cy="1508105"/>
          </a:xfrm>
          <a:prstGeom prst="rect">
            <a:avLst/>
          </a:prstGeom>
          <a:noFill/>
        </p:spPr>
        <p:txBody>
          <a:bodyPr wrap="square" rtlCol="0">
            <a:spAutoFit/>
          </a:bodyPr>
          <a:lstStyle/>
          <a:p>
            <a:r>
              <a:rPr lang="en-US" sz="2000" dirty="0">
                <a:solidFill>
                  <a:srgbClr val="AFBFFF"/>
                </a:solidFill>
              </a:rPr>
              <a:t>Invsq—inverse square factor</a:t>
            </a:r>
          </a:p>
          <a:p>
            <a:r>
              <a:rPr lang="en-US" sz="2000" dirty="0">
                <a:solidFill>
                  <a:srgbClr val="AFBFFF"/>
                </a:solidFill>
              </a:rPr>
              <a:t>TSF=Total Scatter Factor</a:t>
            </a:r>
          </a:p>
          <a:p>
            <a:r>
              <a:rPr lang="en-US" sz="2000" dirty="0">
                <a:solidFill>
                  <a:srgbClr val="AFBFFF"/>
                </a:solidFill>
              </a:rPr>
              <a:t>TF=Block Tray Factor—if used</a:t>
            </a:r>
          </a:p>
          <a:p>
            <a:endParaRPr lang="en-US" sz="3200" dirty="0"/>
          </a:p>
        </p:txBody>
      </p:sp>
    </p:spTree>
    <p:extLst>
      <p:ext uri="{BB962C8B-B14F-4D97-AF65-F5344CB8AC3E}">
        <p14:creationId xmlns:p14="http://schemas.microsoft.com/office/powerpoint/2010/main" val="1245464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started…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17893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Treatment Room</a:t>
            </a:r>
          </a:p>
        </p:txBody>
      </p:sp>
      <p:sp>
        <p:nvSpPr>
          <p:cNvPr id="3" name="Content Placeholder 2"/>
          <p:cNvSpPr>
            <a:spLocks noGrp="1"/>
          </p:cNvSpPr>
          <p:nvPr>
            <p:ph idx="1"/>
          </p:nvPr>
        </p:nvSpPr>
        <p:spPr/>
        <p:txBody>
          <a:bodyPr/>
          <a:lstStyle/>
          <a:p>
            <a:r>
              <a:rPr lang="en-US" sz="2400" dirty="0"/>
              <a:t>Set the patient up to the approximate isocenter</a:t>
            </a:r>
          </a:p>
          <a:p>
            <a:r>
              <a:rPr lang="en-US" sz="2400" dirty="0"/>
              <a:t>Measure the separation using calipers</a:t>
            </a:r>
          </a:p>
          <a:p>
            <a:pPr lvl="1"/>
            <a:r>
              <a:rPr lang="en-US" sz="2000" dirty="0">
                <a:solidFill>
                  <a:srgbClr val="FF0000"/>
                </a:solidFill>
              </a:rPr>
              <a:t>Note this value in the Field Note box in your Mosaiq Tx Fields</a:t>
            </a:r>
          </a:p>
          <a:p>
            <a:r>
              <a:rPr lang="en-US" sz="2400" dirty="0"/>
              <a:t>Determine the mid-plane depth</a:t>
            </a:r>
          </a:p>
          <a:p>
            <a:r>
              <a:rPr lang="en-US" sz="2400" dirty="0"/>
              <a:t>Determine SSD according to this depth – </a:t>
            </a:r>
            <a:r>
              <a:rPr lang="en-US" sz="2400" dirty="0">
                <a:solidFill>
                  <a:srgbClr val="FF0000"/>
                </a:solidFill>
              </a:rPr>
              <a:t>adjust this value in your treatment fields</a:t>
            </a:r>
          </a:p>
          <a:p>
            <a:r>
              <a:rPr lang="en-US" sz="2400" dirty="0"/>
              <a:t>Rotate the Gantry so that the kV source is at 0 (gantry at 90)</a:t>
            </a:r>
          </a:p>
          <a:p>
            <a:pPr lvl="1"/>
            <a:r>
              <a:rPr lang="en-US" sz="2000" dirty="0"/>
              <a:t>This is to verify there will be no collisions</a:t>
            </a:r>
          </a:p>
          <a:p>
            <a:r>
              <a:rPr lang="en-US" sz="2400" dirty="0"/>
              <a:t>Send plan to 4DITC – kV Films</a:t>
            </a:r>
          </a:p>
          <a:p>
            <a:pPr lvl="1"/>
            <a:endParaRPr lang="en-US" dirty="0"/>
          </a:p>
          <a:p>
            <a:pPr lvl="1"/>
            <a:endParaRPr lang="en-US" dirty="0"/>
          </a:p>
          <a:p>
            <a:pPr lvl="1"/>
            <a:endParaRPr lang="en-US" dirty="0"/>
          </a:p>
        </p:txBody>
      </p:sp>
      <p:sp>
        <p:nvSpPr>
          <p:cNvPr id="4" name="Slide Number Placeholder 3"/>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35</a:t>
            </a:fld>
            <a:endParaRPr lang="en-US" dirty="0"/>
          </a:p>
        </p:txBody>
      </p:sp>
    </p:spTree>
    <p:extLst>
      <p:ext uri="{BB962C8B-B14F-4D97-AF65-F5344CB8AC3E}">
        <p14:creationId xmlns:p14="http://schemas.microsoft.com/office/powerpoint/2010/main" val="33895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kV Filming OBI Image Review</a:t>
            </a:r>
          </a:p>
        </p:txBody>
      </p:sp>
      <p:sp>
        <p:nvSpPr>
          <p:cNvPr id="3" name="Content Placeholder 2"/>
          <p:cNvSpPr>
            <a:spLocks noGrp="1"/>
          </p:cNvSpPr>
          <p:nvPr>
            <p:ph idx="1"/>
          </p:nvPr>
        </p:nvSpPr>
        <p:spPr>
          <a:xfrm>
            <a:off x="457200" y="1524000"/>
            <a:ext cx="8305800" cy="4648200"/>
          </a:xfrm>
        </p:spPr>
        <p:txBody>
          <a:bodyPr>
            <a:normAutofit/>
          </a:bodyPr>
          <a:lstStyle/>
          <a:p>
            <a:r>
              <a:rPr lang="en-US" dirty="0"/>
              <a:t>Turn the Grid on to help determine borders</a:t>
            </a:r>
          </a:p>
          <a:p>
            <a:r>
              <a:rPr lang="en-US" dirty="0">
                <a:solidFill>
                  <a:srgbClr val="FF0000"/>
                </a:solidFill>
              </a:rPr>
              <a:t>With the image on the screen have MD:</a:t>
            </a:r>
          </a:p>
          <a:p>
            <a:pPr lvl="1"/>
            <a:r>
              <a:rPr lang="en-US" dirty="0"/>
              <a:t>Verify Isocenter placement</a:t>
            </a:r>
          </a:p>
          <a:p>
            <a:pPr lvl="2"/>
            <a:r>
              <a:rPr lang="en-US" dirty="0"/>
              <a:t>If isocenter needs to be moved:</a:t>
            </a:r>
          </a:p>
          <a:p>
            <a:pPr lvl="3"/>
            <a:r>
              <a:rPr lang="en-US" dirty="0"/>
              <a:t>Shift the patient according to doctors orders</a:t>
            </a:r>
          </a:p>
          <a:p>
            <a:pPr lvl="3"/>
            <a:r>
              <a:rPr lang="en-US" dirty="0"/>
              <a:t>RE-MEASURE separation, determine depth, and SSD</a:t>
            </a:r>
          </a:p>
          <a:p>
            <a:pPr lvl="3"/>
            <a:r>
              <a:rPr lang="en-US" dirty="0"/>
              <a:t>Repeat the kV filming process</a:t>
            </a:r>
          </a:p>
          <a:p>
            <a:pPr lvl="3"/>
            <a:endParaRPr lang="en-US" dirty="0"/>
          </a:p>
          <a:p>
            <a:pPr lvl="1"/>
            <a:endParaRPr lang="en-US" dirty="0"/>
          </a:p>
          <a:p>
            <a:endParaRPr lang="en-US" dirty="0"/>
          </a:p>
          <a:p>
            <a:endParaRPr lang="en-US" dirty="0"/>
          </a:p>
          <a:p>
            <a:pPr lvl="1"/>
            <a:endParaRPr lang="en-US" dirty="0"/>
          </a:p>
          <a:p>
            <a:pPr lvl="1"/>
            <a:endParaRPr lang="en-US" dirty="0"/>
          </a:p>
          <a:p>
            <a:pPr lvl="1"/>
            <a:endParaRPr lang="en-US" dirty="0"/>
          </a:p>
        </p:txBody>
      </p:sp>
      <p:cxnSp>
        <p:nvCxnSpPr>
          <p:cNvPr id="9" name="Straight Connector 8"/>
          <p:cNvCxnSpPr/>
          <p:nvPr/>
        </p:nvCxnSpPr>
        <p:spPr>
          <a:xfrm>
            <a:off x="7086600" y="3657600"/>
            <a:ext cx="0" cy="2209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00" y="48006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337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KV </a:t>
            </a:r>
            <a:r>
              <a:rPr lang="en-US" dirty="0" err="1"/>
              <a:t>iso</a:t>
            </a:r>
            <a:r>
              <a:rPr lang="en-US" dirty="0"/>
              <a:t> check</a:t>
            </a:r>
          </a:p>
        </p:txBody>
      </p:sp>
      <p:pic>
        <p:nvPicPr>
          <p:cNvPr id="4" name="Content Placeholder 3"/>
          <p:cNvPicPr>
            <a:picLocks noGrp="1" noChangeAspect="1"/>
          </p:cNvPicPr>
          <p:nvPr>
            <p:ph idx="1"/>
          </p:nvPr>
        </p:nvPicPr>
        <p:blipFill>
          <a:blip r:embed="rId2"/>
          <a:stretch>
            <a:fillRect/>
          </a:stretch>
        </p:blipFill>
        <p:spPr>
          <a:xfrm>
            <a:off x="304800" y="1981200"/>
            <a:ext cx="4153480" cy="3210373"/>
          </a:xfrm>
          <a:prstGeom prst="rect">
            <a:avLst/>
          </a:prstGeom>
        </p:spPr>
      </p:pic>
      <p:pic>
        <p:nvPicPr>
          <p:cNvPr id="5" name="Picture 4"/>
          <p:cNvPicPr>
            <a:picLocks noChangeAspect="1"/>
          </p:cNvPicPr>
          <p:nvPr/>
        </p:nvPicPr>
        <p:blipFill>
          <a:blip r:embed="rId3"/>
          <a:stretch>
            <a:fillRect/>
          </a:stretch>
        </p:blipFill>
        <p:spPr>
          <a:xfrm>
            <a:off x="4800600" y="1971261"/>
            <a:ext cx="4103805" cy="3250359"/>
          </a:xfrm>
          <a:prstGeom prst="rect">
            <a:avLst/>
          </a:prstGeom>
        </p:spPr>
      </p:pic>
    </p:spTree>
    <p:extLst>
      <p:ext uri="{BB962C8B-B14F-4D97-AF65-F5344CB8AC3E}">
        <p14:creationId xmlns:p14="http://schemas.microsoft.com/office/powerpoint/2010/main" val="344374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1828800"/>
            <a:ext cx="4087520" cy="3313043"/>
          </a:xfrm>
          <a:prstGeom prst="rect">
            <a:avLst/>
          </a:prstGeom>
        </p:spPr>
      </p:pic>
      <p:pic>
        <p:nvPicPr>
          <p:cNvPr id="5" name="Picture 4"/>
          <p:cNvPicPr>
            <a:picLocks noChangeAspect="1"/>
          </p:cNvPicPr>
          <p:nvPr/>
        </p:nvPicPr>
        <p:blipFill>
          <a:blip r:embed="rId3"/>
          <a:stretch>
            <a:fillRect/>
          </a:stretch>
        </p:blipFill>
        <p:spPr>
          <a:xfrm>
            <a:off x="4648200" y="1789045"/>
            <a:ext cx="4213900" cy="3352799"/>
          </a:xfrm>
          <a:prstGeom prst="rect">
            <a:avLst/>
          </a:prstGeom>
        </p:spPr>
      </p:pic>
    </p:spTree>
    <p:extLst>
      <p:ext uri="{BB962C8B-B14F-4D97-AF65-F5344CB8AC3E}">
        <p14:creationId xmlns:p14="http://schemas.microsoft.com/office/powerpoint/2010/main" val="299274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kV Filming OBI Image Review--</a:t>
            </a:r>
            <a:r>
              <a:rPr lang="en-US" dirty="0" err="1"/>
              <a:t>cont</a:t>
            </a:r>
            <a:endParaRPr lang="en-US" dirty="0"/>
          </a:p>
        </p:txBody>
      </p:sp>
      <p:sp>
        <p:nvSpPr>
          <p:cNvPr id="3" name="Content Placeholder 2"/>
          <p:cNvSpPr>
            <a:spLocks noGrp="1"/>
          </p:cNvSpPr>
          <p:nvPr>
            <p:ph idx="1"/>
          </p:nvPr>
        </p:nvSpPr>
        <p:spPr/>
        <p:txBody>
          <a:bodyPr/>
          <a:lstStyle/>
          <a:p>
            <a:pPr lvl="1"/>
            <a:r>
              <a:rPr lang="en-US" dirty="0"/>
              <a:t>Set Field Borders</a:t>
            </a:r>
          </a:p>
          <a:p>
            <a:pPr lvl="2"/>
            <a:r>
              <a:rPr lang="en-US" dirty="0"/>
              <a:t>Write it Down</a:t>
            </a:r>
          </a:p>
          <a:p>
            <a:pPr lvl="2"/>
            <a:r>
              <a:rPr lang="en-US" dirty="0"/>
              <a:t>When you are looking at the SCREEN:</a:t>
            </a:r>
          </a:p>
          <a:p>
            <a:pPr lvl="3"/>
            <a:r>
              <a:rPr lang="en-US" dirty="0"/>
              <a:t>X1: Left border</a:t>
            </a:r>
          </a:p>
          <a:p>
            <a:pPr lvl="3"/>
            <a:r>
              <a:rPr lang="en-US" dirty="0"/>
              <a:t>X2: Right border</a:t>
            </a:r>
          </a:p>
          <a:p>
            <a:pPr lvl="3"/>
            <a:r>
              <a:rPr lang="en-US" dirty="0"/>
              <a:t>Y1:  Bottom border</a:t>
            </a:r>
          </a:p>
          <a:p>
            <a:pPr lvl="3"/>
            <a:r>
              <a:rPr lang="en-US" dirty="0"/>
              <a:t>Y2:  Top border</a:t>
            </a:r>
          </a:p>
          <a:p>
            <a:pPr lvl="3"/>
            <a:endParaRPr lang="en-US" dirty="0"/>
          </a:p>
          <a:p>
            <a:r>
              <a:rPr lang="en-US" dirty="0"/>
              <a:t>Close patient and send back to </a:t>
            </a:r>
            <a:r>
              <a:rPr lang="en-US" dirty="0" err="1"/>
              <a:t>Mosaiq</a:t>
            </a:r>
            <a:r>
              <a:rPr lang="en-US" dirty="0"/>
              <a:t> to make adjustments</a:t>
            </a:r>
          </a:p>
          <a:p>
            <a:endParaRPr lang="en-US" dirty="0"/>
          </a:p>
        </p:txBody>
      </p:sp>
    </p:spTree>
    <p:extLst>
      <p:ext uri="{BB962C8B-B14F-4D97-AF65-F5344CB8AC3E}">
        <p14:creationId xmlns:p14="http://schemas.microsoft.com/office/powerpoint/2010/main" val="215952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Treatments</a:t>
            </a:r>
          </a:p>
        </p:txBody>
      </p:sp>
      <p:sp>
        <p:nvSpPr>
          <p:cNvPr id="3" name="Content Placeholder 2"/>
          <p:cNvSpPr>
            <a:spLocks noGrp="1"/>
          </p:cNvSpPr>
          <p:nvPr>
            <p:ph idx="1"/>
          </p:nvPr>
        </p:nvSpPr>
        <p:spPr>
          <a:xfrm>
            <a:off x="457200" y="1524000"/>
            <a:ext cx="8229600" cy="4525962"/>
          </a:xfrm>
        </p:spPr>
        <p:txBody>
          <a:bodyPr/>
          <a:lstStyle/>
          <a:p>
            <a:r>
              <a:rPr lang="en-US" dirty="0"/>
              <a:t>Understand electron treatment workflow </a:t>
            </a:r>
          </a:p>
          <a:p>
            <a:endParaRPr lang="en-US" dirty="0"/>
          </a:p>
          <a:p>
            <a:r>
              <a:rPr lang="en-US" dirty="0"/>
              <a:t>Define basic goals of simulation</a:t>
            </a:r>
          </a:p>
          <a:p>
            <a:endParaRPr lang="en-US" dirty="0"/>
          </a:p>
          <a:p>
            <a:r>
              <a:rPr lang="en-US" dirty="0"/>
              <a:t>Learn to write a complete prescription</a:t>
            </a:r>
          </a:p>
          <a:p>
            <a:endParaRPr lang="en-US" dirty="0"/>
          </a:p>
          <a:p>
            <a:r>
              <a:rPr lang="en-US" dirty="0"/>
              <a:t>Basic understanding of monitor unit calculations for electrons</a:t>
            </a:r>
          </a:p>
          <a:p>
            <a:endParaRPr lang="en-US" dirty="0"/>
          </a:p>
        </p:txBody>
      </p:sp>
    </p:spTree>
    <p:extLst>
      <p:ext uri="{BB962C8B-B14F-4D97-AF65-F5344CB8AC3E}">
        <p14:creationId xmlns:p14="http://schemas.microsoft.com/office/powerpoint/2010/main" val="12070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Mosaiq: Diagnoses and Interventions (D&amp;I)</a:t>
            </a:r>
          </a:p>
        </p:txBody>
      </p:sp>
      <p:sp>
        <p:nvSpPr>
          <p:cNvPr id="3" name="Content Placeholder 2"/>
          <p:cNvSpPr>
            <a:spLocks noGrp="1"/>
          </p:cNvSpPr>
          <p:nvPr>
            <p:ph idx="1"/>
          </p:nvPr>
        </p:nvSpPr>
        <p:spPr/>
        <p:txBody>
          <a:bodyPr/>
          <a:lstStyle/>
          <a:p>
            <a:r>
              <a:rPr lang="en-US" sz="2400" dirty="0"/>
              <a:t>Open TX field</a:t>
            </a:r>
          </a:p>
          <a:p>
            <a:pPr lvl="1"/>
            <a:r>
              <a:rPr lang="en-US" sz="2000" dirty="0"/>
              <a:t>Fill in X1, X2, Y1, Y2 with physician requested values</a:t>
            </a:r>
          </a:p>
          <a:p>
            <a:pPr lvl="1"/>
            <a:r>
              <a:rPr lang="en-US" sz="2000" dirty="0"/>
              <a:t>If depth and SSD changed due to a change in isocenter, re-enter the proper values</a:t>
            </a:r>
          </a:p>
          <a:p>
            <a:pPr lvl="1"/>
            <a:endParaRPr lang="en-US" sz="2000" dirty="0"/>
          </a:p>
          <a:p>
            <a:pPr lvl="1"/>
            <a:r>
              <a:rPr lang="en-US" sz="2000" dirty="0"/>
              <a:t>Check treatment fields with MV imaging</a:t>
            </a:r>
          </a:p>
          <a:p>
            <a:pPr lvl="1"/>
            <a:endParaRPr lang="en-US" sz="1600" dirty="0"/>
          </a:p>
        </p:txBody>
      </p:sp>
    </p:spTree>
    <p:extLst>
      <p:ext uri="{BB962C8B-B14F-4D97-AF65-F5344CB8AC3E}">
        <p14:creationId xmlns:p14="http://schemas.microsoft.com/office/powerpoint/2010/main" val="2333316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19023" y="1818179"/>
            <a:ext cx="4505954" cy="4334480"/>
          </a:xfrm>
          <a:prstGeom prst="rect">
            <a:avLst/>
          </a:prstGeom>
        </p:spPr>
      </p:pic>
    </p:spTree>
    <p:extLst>
      <p:ext uri="{BB962C8B-B14F-4D97-AF65-F5344CB8AC3E}">
        <p14:creationId xmlns:p14="http://schemas.microsoft.com/office/powerpoint/2010/main" val="3866675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Mosaiq</a:t>
            </a:r>
            <a:r>
              <a:rPr lang="en-US" dirty="0"/>
              <a:t>: Diagnoses and Interventions (D&amp;I)</a:t>
            </a:r>
          </a:p>
        </p:txBody>
      </p:sp>
      <p:sp>
        <p:nvSpPr>
          <p:cNvPr id="3" name="Content Placeholder 2"/>
          <p:cNvSpPr>
            <a:spLocks noGrp="1"/>
          </p:cNvSpPr>
          <p:nvPr>
            <p:ph idx="1"/>
          </p:nvPr>
        </p:nvSpPr>
        <p:spPr/>
        <p:txBody>
          <a:bodyPr/>
          <a:lstStyle/>
          <a:p>
            <a:pPr lvl="1"/>
            <a:r>
              <a:rPr lang="en-US" sz="2000" dirty="0"/>
              <a:t>Determine the equivalent square using the table</a:t>
            </a:r>
          </a:p>
          <a:p>
            <a:pPr lvl="1"/>
            <a:r>
              <a:rPr lang="en-US" sz="2000" dirty="0"/>
              <a:t>Determine the MU for the Energy, Dose per field, Equivalent Square, and depth – </a:t>
            </a:r>
            <a:r>
              <a:rPr lang="en-US" sz="2000" dirty="0">
                <a:solidFill>
                  <a:srgbClr val="FF0000"/>
                </a:solidFill>
              </a:rPr>
              <a:t>USING 2 INDEPENDENT METHODS</a:t>
            </a:r>
          </a:p>
          <a:p>
            <a:pPr lvl="2"/>
            <a:r>
              <a:rPr lang="en-US" sz="1800" dirty="0"/>
              <a:t>Round to the nearest for equivalent square and depth</a:t>
            </a:r>
          </a:p>
          <a:p>
            <a:pPr lvl="1"/>
            <a:r>
              <a:rPr lang="en-US" sz="2000" dirty="0"/>
              <a:t>Type this MU into the field</a:t>
            </a:r>
          </a:p>
          <a:p>
            <a:pPr lvl="1"/>
            <a:r>
              <a:rPr lang="en-US" sz="2000" dirty="0"/>
              <a:t>Click OK</a:t>
            </a:r>
          </a:p>
          <a:p>
            <a:endParaRPr lang="en-US" dirty="0"/>
          </a:p>
        </p:txBody>
      </p:sp>
    </p:spTree>
    <p:extLst>
      <p:ext uri="{BB962C8B-B14F-4D97-AF65-F5344CB8AC3E}">
        <p14:creationId xmlns:p14="http://schemas.microsoft.com/office/powerpoint/2010/main" val="232110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76207" y="1865810"/>
            <a:ext cx="4191585" cy="4239217"/>
          </a:xfrm>
          <a:prstGeom prst="rect">
            <a:avLst/>
          </a:prstGeom>
        </p:spPr>
      </p:pic>
    </p:spTree>
    <p:extLst>
      <p:ext uri="{BB962C8B-B14F-4D97-AF65-F5344CB8AC3E}">
        <p14:creationId xmlns:p14="http://schemas.microsoft.com/office/powerpoint/2010/main" val="294937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Hands-on Lab Part 2</a:t>
            </a:r>
          </a:p>
        </p:txBody>
      </p:sp>
      <p:sp>
        <p:nvSpPr>
          <p:cNvPr id="3" name="Content Placeholder 2"/>
          <p:cNvSpPr>
            <a:spLocks noGrp="1"/>
          </p:cNvSpPr>
          <p:nvPr>
            <p:ph idx="1"/>
          </p:nvPr>
        </p:nvSpPr>
        <p:spPr/>
        <p:txBody>
          <a:bodyPr/>
          <a:lstStyle/>
          <a:p>
            <a:r>
              <a:rPr lang="en-US" dirty="0"/>
              <a:t>Calculate MU needed to deliver 300cGy to field size marked out in Part 1 of lab</a:t>
            </a:r>
          </a:p>
          <a:p>
            <a:endParaRPr lang="en-US" dirty="0"/>
          </a:p>
          <a:p>
            <a:r>
              <a:rPr lang="en-US" dirty="0"/>
              <a:t>Choose method of second check for treatment MU</a:t>
            </a:r>
          </a:p>
        </p:txBody>
      </p:sp>
    </p:spTree>
    <p:extLst>
      <p:ext uri="{BB962C8B-B14F-4D97-AF65-F5344CB8AC3E}">
        <p14:creationId xmlns:p14="http://schemas.microsoft.com/office/powerpoint/2010/main" val="4054141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Monitor Unit calculations</a:t>
            </a:r>
          </a:p>
        </p:txBody>
      </p:sp>
      <p:sp>
        <p:nvSpPr>
          <p:cNvPr id="6" name="TextBox 5"/>
          <p:cNvSpPr txBox="1"/>
          <p:nvPr/>
        </p:nvSpPr>
        <p:spPr>
          <a:xfrm>
            <a:off x="304800" y="990600"/>
            <a:ext cx="8458200" cy="4893647"/>
          </a:xfrm>
          <a:prstGeom prst="rect">
            <a:avLst/>
          </a:prstGeom>
          <a:noFill/>
        </p:spPr>
        <p:txBody>
          <a:bodyPr wrap="square" rtlCol="0">
            <a:spAutoFit/>
          </a:bodyPr>
          <a:lstStyle/>
          <a:p>
            <a:endParaRPr lang="en-US" sz="2400" dirty="0">
              <a:solidFill>
                <a:srgbClr val="FFFFFF"/>
              </a:solidFill>
            </a:endParaRPr>
          </a:p>
          <a:p>
            <a:endParaRPr lang="en-US" sz="2400" dirty="0">
              <a:solidFill>
                <a:srgbClr val="FFFFFF"/>
              </a:solidFill>
            </a:endParaRPr>
          </a:p>
          <a:p>
            <a:endParaRPr lang="en-US" sz="2400" dirty="0">
              <a:solidFill>
                <a:srgbClr val="FFFFFF"/>
              </a:solidFill>
            </a:endParaRPr>
          </a:p>
          <a:p>
            <a:endParaRPr lang="en-US" sz="2400" dirty="0">
              <a:solidFill>
                <a:srgbClr val="FFFFFF"/>
              </a:solidFill>
            </a:endParaRPr>
          </a:p>
          <a:p>
            <a:endParaRPr lang="en-US" sz="2400" dirty="0">
              <a:solidFill>
                <a:srgbClr val="FFFFFF"/>
              </a:solidFill>
            </a:endParaRPr>
          </a:p>
          <a:p>
            <a:endParaRPr lang="en-US" sz="3200" dirty="0">
              <a:solidFill>
                <a:srgbClr val="AFBFFF"/>
              </a:solidFill>
            </a:endParaRPr>
          </a:p>
          <a:p>
            <a:pPr algn="ctr"/>
            <a:r>
              <a:rPr lang="en-US" sz="2400" dirty="0">
                <a:solidFill>
                  <a:schemeClr val="bg1"/>
                </a:solidFill>
              </a:rPr>
              <a:t>Simplified to:</a:t>
            </a:r>
          </a:p>
          <a:p>
            <a:r>
              <a:rPr lang="en-US" sz="3200" dirty="0">
                <a:solidFill>
                  <a:srgbClr val="AFBFFF"/>
                </a:solidFill>
              </a:rPr>
              <a:t>Dose = MU x calibration dose rate  x factors</a:t>
            </a:r>
          </a:p>
          <a:p>
            <a:endParaRPr lang="en-US" sz="2400" dirty="0">
              <a:solidFill>
                <a:srgbClr val="FFFFFF"/>
              </a:solidFill>
            </a:endParaRPr>
          </a:p>
          <a:p>
            <a:r>
              <a:rPr lang="en-US" sz="2000" dirty="0">
                <a:solidFill>
                  <a:srgbClr val="FFFFFF"/>
                </a:solidFill>
              </a:rPr>
              <a:t>Calibration dose rate: Set value defined for the machine (O)</a:t>
            </a:r>
          </a:p>
          <a:p>
            <a:endParaRPr lang="en-US" sz="2000" dirty="0">
              <a:solidFill>
                <a:srgbClr val="FFFFFF"/>
              </a:solidFill>
            </a:endParaRPr>
          </a:p>
          <a:p>
            <a:r>
              <a:rPr lang="en-US" sz="2000" dirty="0">
                <a:solidFill>
                  <a:srgbClr val="FFFFFF"/>
                </a:solidFill>
              </a:rPr>
              <a:t>Factors: things that account for changes from calibration conditions (OF, Isq, DDF, OAF, and TF)</a:t>
            </a:r>
          </a:p>
        </p:txBody>
      </p:sp>
      <p:pic>
        <p:nvPicPr>
          <p:cNvPr id="8" name="Picture 7"/>
          <p:cNvPicPr>
            <a:picLocks noChangeAspect="1"/>
          </p:cNvPicPr>
          <p:nvPr/>
        </p:nvPicPr>
        <p:blipFill>
          <a:blip r:embed="rId3"/>
          <a:stretch>
            <a:fillRect/>
          </a:stretch>
        </p:blipFill>
        <p:spPr>
          <a:xfrm>
            <a:off x="1981200" y="1066800"/>
            <a:ext cx="4877321" cy="2115165"/>
          </a:xfrm>
          <a:prstGeom prst="rect">
            <a:avLst/>
          </a:prstGeom>
        </p:spPr>
      </p:pic>
      <p:sp>
        <p:nvSpPr>
          <p:cNvPr id="9" name="Rectangle 8"/>
          <p:cNvSpPr/>
          <p:nvPr/>
        </p:nvSpPr>
        <p:spPr>
          <a:xfrm>
            <a:off x="1981200" y="1066800"/>
            <a:ext cx="4876800" cy="2133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324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t>Primary Method for Determining MU</a:t>
            </a:r>
          </a:p>
        </p:txBody>
      </p:sp>
      <p:sp>
        <p:nvSpPr>
          <p:cNvPr id="3" name="Content Placeholder 2"/>
          <p:cNvSpPr>
            <a:spLocks noGrp="1"/>
          </p:cNvSpPr>
          <p:nvPr>
            <p:ph idx="1"/>
          </p:nvPr>
        </p:nvSpPr>
        <p:spPr>
          <a:xfrm>
            <a:off x="457200" y="1219200"/>
            <a:ext cx="4267200" cy="4525962"/>
          </a:xfrm>
        </p:spPr>
        <p:txBody>
          <a:bodyPr/>
          <a:lstStyle/>
          <a:p>
            <a:r>
              <a:rPr lang="en-US" sz="2400" dirty="0"/>
              <a:t>Calculation worksheet</a:t>
            </a:r>
          </a:p>
          <a:p>
            <a:endParaRPr lang="en-US" sz="2400" dirty="0"/>
          </a:p>
          <a:p>
            <a:r>
              <a:rPr lang="en-US" sz="2400" dirty="0"/>
              <a:t>Completed by resident, followed by at least one second check method</a:t>
            </a:r>
          </a:p>
          <a:p>
            <a:endParaRPr lang="en-US" sz="2400" dirty="0"/>
          </a:p>
          <a:p>
            <a:r>
              <a:rPr lang="en-US" sz="2400" dirty="0"/>
              <a:t>Worksheet + beam data found at:</a:t>
            </a:r>
          </a:p>
          <a:p>
            <a:endParaRPr lang="en-US" sz="2400" dirty="0"/>
          </a:p>
          <a:p>
            <a:pPr marL="0" indent="0">
              <a:buNone/>
            </a:pPr>
            <a:r>
              <a:rPr lang="en-US" sz="2000" dirty="0"/>
              <a:t>Z:\Research\RADONC_S\weekend_start</a:t>
            </a:r>
          </a:p>
        </p:txBody>
      </p:sp>
      <p:pic>
        <p:nvPicPr>
          <p:cNvPr id="4" name="Picture 3"/>
          <p:cNvPicPr>
            <a:picLocks noChangeAspect="1"/>
          </p:cNvPicPr>
          <p:nvPr/>
        </p:nvPicPr>
        <p:blipFill>
          <a:blip r:embed="rId3"/>
          <a:stretch>
            <a:fillRect/>
          </a:stretch>
        </p:blipFill>
        <p:spPr>
          <a:xfrm>
            <a:off x="4699000" y="990600"/>
            <a:ext cx="4087843" cy="5294303"/>
          </a:xfrm>
          <a:prstGeom prst="rect">
            <a:avLst/>
          </a:prstGeom>
        </p:spPr>
      </p:pic>
    </p:spTree>
    <p:extLst>
      <p:ext uri="{BB962C8B-B14F-4D97-AF65-F5344CB8AC3E}">
        <p14:creationId xmlns:p14="http://schemas.microsoft.com/office/powerpoint/2010/main" val="105106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Check Options</a:t>
            </a:r>
          </a:p>
        </p:txBody>
      </p:sp>
      <p:sp>
        <p:nvSpPr>
          <p:cNvPr id="3" name="Content Placeholder 2"/>
          <p:cNvSpPr>
            <a:spLocks noGrp="1"/>
          </p:cNvSpPr>
          <p:nvPr>
            <p:ph idx="1"/>
          </p:nvPr>
        </p:nvSpPr>
        <p:spPr/>
        <p:txBody>
          <a:bodyPr/>
          <a:lstStyle/>
          <a:p>
            <a:r>
              <a:rPr lang="en-US" sz="2400" dirty="0"/>
              <a:t>Per policy, a second method must be used to verify MU</a:t>
            </a:r>
          </a:p>
          <a:p>
            <a:r>
              <a:rPr lang="en-US" sz="2400" dirty="0"/>
              <a:t>Can be done by physician or physicist</a:t>
            </a:r>
          </a:p>
          <a:p>
            <a:endParaRPr lang="en-US" sz="2400" dirty="0"/>
          </a:p>
          <a:p>
            <a:r>
              <a:rPr lang="en-US" sz="2400" dirty="0"/>
              <a:t>IM Sure</a:t>
            </a:r>
          </a:p>
          <a:p>
            <a:pPr lvl="1"/>
            <a:r>
              <a:rPr lang="en-US" sz="2000" dirty="0"/>
              <a:t>Simple calculation by entering field data</a:t>
            </a:r>
          </a:p>
          <a:p>
            <a:pPr marL="457200" lvl="1" indent="0">
              <a:buNone/>
            </a:pPr>
            <a:endParaRPr lang="en-US" sz="2000" dirty="0"/>
          </a:p>
          <a:p>
            <a:r>
              <a:rPr lang="en-US" sz="2400" dirty="0"/>
              <a:t>Phone a friend (make friends early in your residency!)</a:t>
            </a:r>
          </a:p>
          <a:p>
            <a:pPr lvl="1"/>
            <a:r>
              <a:rPr lang="en-US" sz="2000" dirty="0"/>
              <a:t>Call a physicist to do a second calc and check your work</a:t>
            </a:r>
          </a:p>
        </p:txBody>
      </p:sp>
    </p:spTree>
    <p:extLst>
      <p:ext uri="{BB962C8B-B14F-4D97-AF65-F5344CB8AC3E}">
        <p14:creationId xmlns:p14="http://schemas.microsoft.com/office/powerpoint/2010/main" val="1277958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Sure</a:t>
            </a:r>
          </a:p>
        </p:txBody>
      </p:sp>
      <p:sp>
        <p:nvSpPr>
          <p:cNvPr id="3" name="Content Placeholder 2"/>
          <p:cNvSpPr>
            <a:spLocks noGrp="1"/>
          </p:cNvSpPr>
          <p:nvPr>
            <p:ph idx="1"/>
          </p:nvPr>
        </p:nvSpPr>
        <p:spPr/>
        <p:txBody>
          <a:bodyPr/>
          <a:lstStyle/>
          <a:p>
            <a:r>
              <a:rPr lang="en-US" sz="2800" dirty="0"/>
              <a:t>Enter patient data</a:t>
            </a:r>
          </a:p>
          <a:p>
            <a:r>
              <a:rPr lang="en-US" sz="2800" dirty="0"/>
              <a:t>Select Machine</a:t>
            </a:r>
          </a:p>
          <a:p>
            <a:r>
              <a:rPr lang="en-US" sz="2800" dirty="0"/>
              <a:t>Enter beam data</a:t>
            </a:r>
          </a:p>
          <a:p>
            <a:pPr lvl="1"/>
            <a:r>
              <a:rPr lang="en-US" sz="2400" dirty="0"/>
              <a:t>Field ID</a:t>
            </a:r>
          </a:p>
          <a:p>
            <a:pPr lvl="1"/>
            <a:r>
              <a:rPr lang="en-US" sz="2400" dirty="0"/>
              <a:t>Energy</a:t>
            </a:r>
          </a:p>
          <a:p>
            <a:pPr lvl="1"/>
            <a:r>
              <a:rPr lang="en-US" sz="2400" dirty="0"/>
              <a:t>Field Size</a:t>
            </a:r>
          </a:p>
          <a:p>
            <a:pPr lvl="1"/>
            <a:r>
              <a:rPr lang="en-US" sz="2400" dirty="0"/>
              <a:t>Depth of Iso </a:t>
            </a:r>
          </a:p>
          <a:p>
            <a:pPr marL="457200" lvl="1" indent="0">
              <a:buNone/>
            </a:pPr>
            <a:r>
              <a:rPr lang="en-US" sz="2400" dirty="0"/>
              <a:t>(always midplane)</a:t>
            </a:r>
          </a:p>
        </p:txBody>
      </p:sp>
      <p:pic>
        <p:nvPicPr>
          <p:cNvPr id="5" name="Picture 4"/>
          <p:cNvPicPr>
            <a:picLocks noChangeAspect="1"/>
          </p:cNvPicPr>
          <p:nvPr/>
        </p:nvPicPr>
        <p:blipFill>
          <a:blip r:embed="rId3"/>
          <a:stretch>
            <a:fillRect/>
          </a:stretch>
        </p:blipFill>
        <p:spPr>
          <a:xfrm>
            <a:off x="4572000" y="1524000"/>
            <a:ext cx="4231342" cy="4495800"/>
          </a:xfrm>
          <a:prstGeom prst="rect">
            <a:avLst/>
          </a:prstGeom>
        </p:spPr>
      </p:pic>
    </p:spTree>
    <p:extLst>
      <p:ext uri="{BB962C8B-B14F-4D97-AF65-F5344CB8AC3E}">
        <p14:creationId xmlns:p14="http://schemas.microsoft.com/office/powerpoint/2010/main" val="2905606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Mosaiq: Image Review</a:t>
            </a:r>
          </a:p>
        </p:txBody>
      </p:sp>
      <p:sp>
        <p:nvSpPr>
          <p:cNvPr id="3" name="Content Placeholder 2"/>
          <p:cNvSpPr>
            <a:spLocks noGrp="1"/>
          </p:cNvSpPr>
          <p:nvPr>
            <p:ph idx="1"/>
          </p:nvPr>
        </p:nvSpPr>
        <p:spPr/>
        <p:txBody>
          <a:bodyPr/>
          <a:lstStyle/>
          <a:p>
            <a:r>
              <a:rPr lang="en-US" sz="2400" dirty="0"/>
              <a:t>The MD should approve images in Mosaiq</a:t>
            </a:r>
          </a:p>
          <a:p>
            <a:r>
              <a:rPr lang="en-US" sz="2400" dirty="0"/>
              <a:t>If the field size needs to be adjust after MV fields</a:t>
            </a:r>
          </a:p>
          <a:p>
            <a:pPr lvl="1"/>
            <a:r>
              <a:rPr lang="en-US" sz="2000" dirty="0"/>
              <a:t>On the 4DiTC, Close Patient</a:t>
            </a:r>
          </a:p>
          <a:p>
            <a:pPr lvl="1"/>
            <a:r>
              <a:rPr lang="en-US" sz="2000" dirty="0"/>
              <a:t>Wait for it to transfer back to Mosaiq</a:t>
            </a:r>
          </a:p>
          <a:p>
            <a:pPr lvl="1"/>
            <a:r>
              <a:rPr lang="en-US" sz="2000" dirty="0"/>
              <a:t>Adjust BOTH fields per MD</a:t>
            </a:r>
          </a:p>
          <a:p>
            <a:pPr lvl="1"/>
            <a:r>
              <a:rPr lang="en-US" sz="2000" dirty="0">
                <a:solidFill>
                  <a:srgbClr val="FF0000"/>
                </a:solidFill>
              </a:rPr>
              <a:t>Adjust MU of BOTH fields (if needed and have MD double check)</a:t>
            </a:r>
          </a:p>
          <a:p>
            <a:pPr lvl="1"/>
            <a:r>
              <a:rPr lang="en-US" sz="2000" dirty="0"/>
              <a:t>Repeat process of MV Filming</a:t>
            </a:r>
          </a:p>
          <a:p>
            <a:r>
              <a:rPr lang="en-US" sz="2400" dirty="0">
                <a:solidFill>
                  <a:srgbClr val="FF0000"/>
                </a:solidFill>
              </a:rPr>
              <a:t>Once images are approved, have a Time-Out for verification</a:t>
            </a:r>
          </a:p>
        </p:txBody>
      </p:sp>
      <p:sp>
        <p:nvSpPr>
          <p:cNvPr id="4" name="Slide Number Placeholder 3"/>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49</a:t>
            </a:fld>
            <a:endParaRPr lang="en-US" dirty="0"/>
          </a:p>
        </p:txBody>
      </p:sp>
    </p:spTree>
    <p:extLst>
      <p:ext uri="{BB962C8B-B14F-4D97-AF65-F5344CB8AC3E}">
        <p14:creationId xmlns:p14="http://schemas.microsoft.com/office/powerpoint/2010/main" val="324384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 Layout</a:t>
            </a:r>
          </a:p>
        </p:txBody>
      </p:sp>
      <p:sp>
        <p:nvSpPr>
          <p:cNvPr id="5" name="Content Placeholder 4"/>
          <p:cNvSpPr>
            <a:spLocks noGrp="1"/>
          </p:cNvSpPr>
          <p:nvPr>
            <p:ph idx="1"/>
          </p:nvPr>
        </p:nvSpPr>
        <p:spPr/>
        <p:txBody>
          <a:bodyPr/>
          <a:lstStyle/>
          <a:p>
            <a:r>
              <a:rPr lang="en-US" dirty="0"/>
              <a:t>Case presentation</a:t>
            </a:r>
          </a:p>
          <a:p>
            <a:r>
              <a:rPr lang="en-US" dirty="0"/>
              <a:t>Simulation experience to discuss tools of simulation and the process of simulation</a:t>
            </a:r>
          </a:p>
          <a:p>
            <a:r>
              <a:rPr lang="en-US" dirty="0"/>
              <a:t>Design an electron field treatment for a skin cancer patient</a:t>
            </a:r>
          </a:p>
          <a:p>
            <a:r>
              <a:rPr lang="en-US" dirty="0"/>
              <a:t>Electron MU calculation</a:t>
            </a:r>
          </a:p>
        </p:txBody>
      </p:sp>
    </p:spTree>
    <p:extLst>
      <p:ext uri="{BB962C8B-B14F-4D97-AF65-F5344CB8AC3E}">
        <p14:creationId xmlns:p14="http://schemas.microsoft.com/office/powerpoint/2010/main" val="353021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479589"/>
            <a:ext cx="6858000" cy="2576404"/>
          </a:xfrm>
          <a:prstGeom prst="rect">
            <a:avLst/>
          </a:prstGeom>
        </p:spPr>
      </p:pic>
      <p:sp>
        <p:nvSpPr>
          <p:cNvPr id="2" name="Title 1"/>
          <p:cNvSpPr>
            <a:spLocks noGrp="1"/>
          </p:cNvSpPr>
          <p:nvPr>
            <p:ph type="title"/>
          </p:nvPr>
        </p:nvSpPr>
        <p:spPr/>
        <p:txBody>
          <a:bodyPr/>
          <a:lstStyle/>
          <a:p>
            <a:r>
              <a:rPr lang="en-US" dirty="0"/>
              <a:t>Double Check by MD</a:t>
            </a:r>
          </a:p>
        </p:txBody>
      </p:sp>
      <p:sp>
        <p:nvSpPr>
          <p:cNvPr id="3" name="Content Placeholder 2"/>
          <p:cNvSpPr>
            <a:spLocks noGrp="1"/>
          </p:cNvSpPr>
          <p:nvPr>
            <p:ph idx="1"/>
          </p:nvPr>
        </p:nvSpPr>
        <p:spPr>
          <a:xfrm>
            <a:off x="381000" y="1447800"/>
            <a:ext cx="8229600" cy="4525962"/>
          </a:xfrm>
        </p:spPr>
        <p:txBody>
          <a:bodyPr/>
          <a:lstStyle/>
          <a:p>
            <a:r>
              <a:rPr lang="en-US" sz="2400" dirty="0"/>
              <a:t>Before treating the MD must double check the therapist:</a:t>
            </a:r>
          </a:p>
          <a:p>
            <a:pPr lvl="1"/>
            <a:r>
              <a:rPr lang="en-US" sz="2000" dirty="0"/>
              <a:t>MU in fields are correct according to table</a:t>
            </a:r>
          </a:p>
          <a:p>
            <a:pPr lvl="1"/>
            <a:r>
              <a:rPr lang="en-US" sz="2000" dirty="0"/>
              <a:t>RX energy matches energy of fields</a:t>
            </a:r>
          </a:p>
          <a:p>
            <a:pPr lvl="1"/>
            <a:r>
              <a:rPr lang="en-US" sz="2000" dirty="0"/>
              <a:t>RX comment includes the set MU used</a:t>
            </a:r>
          </a:p>
          <a:p>
            <a:pPr lvl="1"/>
            <a:r>
              <a:rPr lang="en-US" sz="2000" dirty="0"/>
              <a:t># of fractions is 2 or less (3 fx if it is a long weekend)</a:t>
            </a:r>
          </a:p>
        </p:txBody>
      </p:sp>
      <p:sp>
        <p:nvSpPr>
          <p:cNvPr id="4" name="Slide Number Placeholder 3"/>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50</a:t>
            </a:fld>
            <a:endParaRPr lang="en-US" dirty="0"/>
          </a:p>
        </p:txBody>
      </p:sp>
      <p:sp>
        <p:nvSpPr>
          <p:cNvPr id="6" name="Rectangle 5"/>
          <p:cNvSpPr/>
          <p:nvPr/>
        </p:nvSpPr>
        <p:spPr>
          <a:xfrm>
            <a:off x="3200400" y="5486400"/>
            <a:ext cx="1600200" cy="228600"/>
          </a:xfrm>
          <a:prstGeom prst="rect">
            <a:avLst/>
          </a:prstGeom>
          <a:noFill/>
          <a:ln w="38100">
            <a:solidFill>
              <a:srgbClr val="9B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52600" y="4273814"/>
            <a:ext cx="609600" cy="524933"/>
          </a:xfrm>
          <a:prstGeom prst="rect">
            <a:avLst/>
          </a:prstGeom>
          <a:noFill/>
          <a:ln w="38100">
            <a:solidFill>
              <a:srgbClr val="9B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0" y="3886200"/>
            <a:ext cx="1066800" cy="262466"/>
          </a:xfrm>
          <a:prstGeom prst="rect">
            <a:avLst/>
          </a:prstGeom>
          <a:noFill/>
          <a:ln w="38100">
            <a:solidFill>
              <a:srgbClr val="9B3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533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Time-Out</a:t>
            </a:r>
          </a:p>
        </p:txBody>
      </p:sp>
      <p:sp>
        <p:nvSpPr>
          <p:cNvPr id="3" name="Content Placeholder 2"/>
          <p:cNvSpPr>
            <a:spLocks noGrp="1"/>
          </p:cNvSpPr>
          <p:nvPr>
            <p:ph idx="1"/>
          </p:nvPr>
        </p:nvSpPr>
        <p:spPr/>
        <p:txBody>
          <a:bodyPr/>
          <a:lstStyle/>
          <a:p>
            <a:r>
              <a:rPr lang="en-US" sz="2400" dirty="0"/>
              <a:t>Rx is complete and accurate, and includes note for set MU</a:t>
            </a:r>
          </a:p>
          <a:p>
            <a:r>
              <a:rPr lang="en-US" sz="2400" dirty="0"/>
              <a:t>Check all things between 4DiTC and Mosaiq</a:t>
            </a:r>
          </a:p>
          <a:p>
            <a:pPr lvl="1"/>
            <a:r>
              <a:rPr lang="en-US" sz="2000" dirty="0"/>
              <a:t>Energy of field matches RX</a:t>
            </a:r>
          </a:p>
          <a:p>
            <a:pPr lvl="1"/>
            <a:r>
              <a:rPr lang="en-US" sz="2000" dirty="0"/>
              <a:t>Dose per Field correct (half of Rx dose assuming 2 fields)</a:t>
            </a:r>
          </a:p>
          <a:p>
            <a:pPr lvl="1"/>
            <a:r>
              <a:rPr lang="en-US" sz="2000" dirty="0"/>
              <a:t>MU matches</a:t>
            </a:r>
          </a:p>
          <a:p>
            <a:pPr lvl="1"/>
            <a:r>
              <a:rPr lang="en-US" sz="2000" dirty="0"/>
              <a:t>Gantry, Collimator, and Field Size are appropriately mirrored</a:t>
            </a:r>
          </a:p>
          <a:p>
            <a:pPr lvl="1"/>
            <a:endParaRPr lang="en-US" sz="2000" dirty="0"/>
          </a:p>
        </p:txBody>
      </p:sp>
      <p:sp>
        <p:nvSpPr>
          <p:cNvPr id="4" name="Slide Number Placeholder 3"/>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51</a:t>
            </a:fld>
            <a:endParaRPr lang="en-US" dirty="0"/>
          </a:p>
        </p:txBody>
      </p:sp>
    </p:spTree>
    <p:extLst>
      <p:ext uri="{BB962C8B-B14F-4D97-AF65-F5344CB8AC3E}">
        <p14:creationId xmlns:p14="http://schemas.microsoft.com/office/powerpoint/2010/main" val="2058749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a:bodyPr>
          <a:lstStyle/>
          <a:p>
            <a:r>
              <a:rPr lang="en-US" sz="2000" dirty="0"/>
              <a:t>After image approval and time-out – Treat Patient</a:t>
            </a:r>
          </a:p>
          <a:p>
            <a:r>
              <a:rPr lang="en-US" sz="2000" dirty="0"/>
              <a:t>Wrap Up</a:t>
            </a:r>
          </a:p>
          <a:p>
            <a:pPr lvl="1"/>
            <a:r>
              <a:rPr lang="en-US" sz="1800" dirty="0"/>
              <a:t>Go into room</a:t>
            </a:r>
          </a:p>
          <a:p>
            <a:pPr lvl="2"/>
            <a:r>
              <a:rPr lang="en-US" sz="1600" dirty="0"/>
              <a:t>Mark ISO</a:t>
            </a:r>
          </a:p>
          <a:p>
            <a:pPr lvl="2"/>
            <a:r>
              <a:rPr lang="en-US" sz="1600" dirty="0"/>
              <a:t>Mark field borders using the appropriate gantry, collimator, and field sizes treated</a:t>
            </a:r>
          </a:p>
          <a:p>
            <a:pPr lvl="2"/>
            <a:r>
              <a:rPr lang="en-US" sz="1600" dirty="0"/>
              <a:t>Take pictures</a:t>
            </a:r>
          </a:p>
          <a:p>
            <a:pPr lvl="1"/>
            <a:r>
              <a:rPr lang="en-US" sz="1800" dirty="0"/>
              <a:t>Once patient is off the table:</a:t>
            </a:r>
          </a:p>
          <a:p>
            <a:pPr lvl="2"/>
            <a:r>
              <a:rPr lang="en-US" sz="1600" dirty="0"/>
              <a:t>Download photos into patient chart in Mosaiq</a:t>
            </a:r>
          </a:p>
          <a:p>
            <a:pPr lvl="2"/>
            <a:r>
              <a:rPr lang="en-US" sz="1600" dirty="0"/>
              <a:t>Place any paperwork under the door to Physicist’s office</a:t>
            </a:r>
          </a:p>
          <a:p>
            <a:r>
              <a:rPr lang="en-US" sz="2000" dirty="0">
                <a:solidFill>
                  <a:srgbClr val="FF0000"/>
                </a:solidFill>
              </a:rPr>
              <a:t>Send Physicist and Lead Dosimetrist an email, alerting them that a Sim &amp; Treat was done</a:t>
            </a:r>
          </a:p>
        </p:txBody>
      </p:sp>
      <p:sp>
        <p:nvSpPr>
          <p:cNvPr id="4" name="Slide Number Placeholder 3"/>
          <p:cNvSpPr>
            <a:spLocks noGrp="1"/>
          </p:cNvSpPr>
          <p:nvPr>
            <p:ph type="sldNum" sz="quarter" idx="4294967295"/>
          </p:nvPr>
        </p:nvSpPr>
        <p:spPr>
          <a:xfrm>
            <a:off x="0" y="6416675"/>
            <a:ext cx="1981200" cy="365125"/>
          </a:xfrm>
          <a:prstGeom prst="rect">
            <a:avLst/>
          </a:prstGeom>
        </p:spPr>
        <p:txBody>
          <a:bodyPr/>
          <a:lstStyle/>
          <a:p>
            <a:fld id="{4207DD63-D6EB-4E60-8992-2D994E02BF73}" type="slidenum">
              <a:rPr lang="en-US" smtClean="0"/>
              <a:pPr/>
              <a:t>52</a:t>
            </a:fld>
            <a:endParaRPr lang="en-US" dirty="0"/>
          </a:p>
        </p:txBody>
      </p:sp>
    </p:spTree>
    <p:extLst>
      <p:ext uri="{BB962C8B-B14F-4D97-AF65-F5344CB8AC3E}">
        <p14:creationId xmlns:p14="http://schemas.microsoft.com/office/powerpoint/2010/main" val="236235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Case Presentation</a:t>
            </a:r>
          </a:p>
        </p:txBody>
      </p:sp>
      <p:sp>
        <p:nvSpPr>
          <p:cNvPr id="3" name="Content Placeholder 2"/>
          <p:cNvSpPr>
            <a:spLocks noGrp="1"/>
          </p:cNvSpPr>
          <p:nvPr>
            <p:ph idx="1"/>
          </p:nvPr>
        </p:nvSpPr>
        <p:spPr>
          <a:xfrm>
            <a:off x="228600" y="838200"/>
            <a:ext cx="5029200" cy="5181600"/>
          </a:xfrm>
        </p:spPr>
        <p:txBody>
          <a:bodyPr/>
          <a:lstStyle/>
          <a:p>
            <a:r>
              <a:rPr lang="en-US" sz="2000" dirty="0"/>
              <a:t>Patient B is an 83 yo  who presents to medical attention with a large fungating mass on the chest. Biopsy shows basal cell carcinoma.</a:t>
            </a:r>
          </a:p>
          <a:p>
            <a:endParaRPr lang="en-US" sz="2000" dirty="0"/>
          </a:p>
          <a:p>
            <a:r>
              <a:rPr lang="en-US" sz="2000" dirty="0"/>
              <a:t>On further questioning, the patient also reveals a long history of bloody stools.  Colonoscopy reveals a rectal mass invading through the muscle.  Biopsy shows adenocarcinoma. </a:t>
            </a:r>
          </a:p>
          <a:p>
            <a:endParaRPr lang="en-US" sz="2000" dirty="0"/>
          </a:p>
          <a:p>
            <a:endParaRPr lang="en-US" sz="2000" dirty="0"/>
          </a:p>
          <a:p>
            <a:r>
              <a:rPr lang="en-US" sz="2000" dirty="0"/>
              <a:t>The decision is made to treat both basal cell and rectal cancers.  You will design fields for both.  Let’s start with the skin lesion.</a:t>
            </a:r>
          </a:p>
          <a:p>
            <a:endParaRPr lang="en-US" dirty="0"/>
          </a:p>
        </p:txBody>
      </p:sp>
      <p:pic>
        <p:nvPicPr>
          <p:cNvPr id="4" name="Picture 3"/>
          <p:cNvPicPr>
            <a:picLocks noChangeAspect="1"/>
          </p:cNvPicPr>
          <p:nvPr/>
        </p:nvPicPr>
        <p:blipFill>
          <a:blip r:embed="rId2"/>
          <a:stretch>
            <a:fillRect/>
          </a:stretch>
        </p:blipFill>
        <p:spPr>
          <a:xfrm>
            <a:off x="5867400" y="1066800"/>
            <a:ext cx="2746282" cy="2057400"/>
          </a:xfrm>
          <a:prstGeom prst="rect">
            <a:avLst/>
          </a:prstGeom>
        </p:spPr>
      </p:pic>
      <p:pic>
        <p:nvPicPr>
          <p:cNvPr id="5" name="Picture 4"/>
          <p:cNvPicPr>
            <a:picLocks noChangeAspect="1"/>
          </p:cNvPicPr>
          <p:nvPr/>
        </p:nvPicPr>
        <p:blipFill>
          <a:blip r:embed="rId3"/>
          <a:stretch>
            <a:fillRect/>
          </a:stretch>
        </p:blipFill>
        <p:spPr>
          <a:xfrm>
            <a:off x="5867400" y="3429000"/>
            <a:ext cx="2726979" cy="2590800"/>
          </a:xfrm>
          <a:prstGeom prst="rect">
            <a:avLst/>
          </a:prstGeom>
        </p:spPr>
      </p:pic>
    </p:spTree>
    <p:extLst>
      <p:ext uri="{BB962C8B-B14F-4D97-AF65-F5344CB8AC3E}">
        <p14:creationId xmlns:p14="http://schemas.microsoft.com/office/powerpoint/2010/main" val="229395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simulation</a:t>
            </a:r>
          </a:p>
        </p:txBody>
      </p:sp>
      <p:sp>
        <p:nvSpPr>
          <p:cNvPr id="3" name="Content Placeholder 2"/>
          <p:cNvSpPr>
            <a:spLocks noGrp="1"/>
          </p:cNvSpPr>
          <p:nvPr>
            <p:ph idx="1"/>
          </p:nvPr>
        </p:nvSpPr>
        <p:spPr>
          <a:xfrm>
            <a:off x="304800" y="1722438"/>
            <a:ext cx="8382000" cy="4525962"/>
          </a:xfrm>
        </p:spPr>
        <p:txBody>
          <a:bodyPr/>
          <a:lstStyle/>
          <a:p>
            <a:r>
              <a:rPr lang="en-US" sz="2400" dirty="0"/>
              <a:t>1) mark area of concern with wire and determine cone size needed.  Can determine if we’ll need a standard cutout or a custom cutout.</a:t>
            </a:r>
          </a:p>
          <a:p>
            <a:endParaRPr lang="en-US" sz="2400" dirty="0"/>
          </a:p>
          <a:p>
            <a:r>
              <a:rPr lang="en-US" sz="2400" dirty="0"/>
              <a:t>2) determine GTV, CTV, PTV and depth needed for treatment</a:t>
            </a:r>
          </a:p>
          <a:p>
            <a:endParaRPr lang="en-US" sz="2400" dirty="0"/>
          </a:p>
          <a:p>
            <a:r>
              <a:rPr lang="en-US" sz="2400" dirty="0"/>
              <a:t>3) determine electron energy needed and dose you want to use; write a prescription in Mosaiq</a:t>
            </a:r>
          </a:p>
          <a:p>
            <a:endParaRPr lang="en-US" sz="2400" dirty="0"/>
          </a:p>
          <a:p>
            <a:endParaRPr lang="en-US" dirty="0"/>
          </a:p>
        </p:txBody>
      </p:sp>
    </p:spTree>
    <p:extLst>
      <p:ext uri="{BB962C8B-B14F-4D97-AF65-F5344CB8AC3E}">
        <p14:creationId xmlns:p14="http://schemas.microsoft.com/office/powerpoint/2010/main" val="128745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go to sim</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5380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Pinnacle demonstration—what does coverage look like with different margins and different electron energies</a:t>
            </a:r>
          </a:p>
          <a:p>
            <a:endParaRPr lang="en-US" dirty="0"/>
          </a:p>
          <a:p>
            <a:r>
              <a:rPr lang="en-US" dirty="0"/>
              <a:t> PDD electron manual</a:t>
            </a:r>
          </a:p>
          <a:p>
            <a:endParaRPr lang="en-US" dirty="0"/>
          </a:p>
          <a:p>
            <a:r>
              <a:rPr lang="en-US" dirty="0"/>
              <a:t> Calculate MUs</a:t>
            </a:r>
          </a:p>
          <a:p>
            <a:endParaRPr lang="en-US" dirty="0"/>
          </a:p>
        </p:txBody>
      </p:sp>
      <p:sp>
        <p:nvSpPr>
          <p:cNvPr id="4" name="Title 1"/>
          <p:cNvSpPr>
            <a:spLocks noGrp="1"/>
          </p:cNvSpPr>
          <p:nvPr>
            <p:ph type="title"/>
          </p:nvPr>
        </p:nvSpPr>
        <p:spPr/>
        <p:txBody>
          <a:bodyPr/>
          <a:lstStyle/>
          <a:p>
            <a:r>
              <a:rPr lang="en-US" dirty="0"/>
              <a:t>Case simulation</a:t>
            </a:r>
          </a:p>
        </p:txBody>
      </p:sp>
    </p:spTree>
    <p:extLst>
      <p:ext uri="{BB962C8B-B14F-4D97-AF65-F5344CB8AC3E}">
        <p14:creationId xmlns:p14="http://schemas.microsoft.com/office/powerpoint/2010/main" val="3654536396"/>
      </p:ext>
    </p:extLst>
  </p:cSld>
  <p:clrMapOvr>
    <a:masterClrMapping/>
  </p:clrMapOvr>
</p:sld>
</file>

<file path=ppt/theme/theme1.xml><?xml version="1.0" encoding="utf-8"?>
<a:theme xmlns:a="http://schemas.openxmlformats.org/drawingml/2006/main" name="NoSideRail">
  <a:themeElements>
    <a:clrScheme name="Default Design 8">
      <a:dk1>
        <a:srgbClr val="996633"/>
      </a:dk1>
      <a:lt1>
        <a:srgbClr val="FEE698"/>
      </a:lt1>
      <a:dk2>
        <a:srgbClr val="391913"/>
      </a:dk2>
      <a:lt2>
        <a:srgbClr val="B8E5E6"/>
      </a:lt2>
      <a:accent1>
        <a:srgbClr val="EDCA37"/>
      </a:accent1>
      <a:accent2>
        <a:srgbClr val="669900"/>
      </a:accent2>
      <a:accent3>
        <a:srgbClr val="AEABAA"/>
      </a:accent3>
      <a:accent4>
        <a:srgbClr val="D9C481"/>
      </a:accent4>
      <a:accent5>
        <a:srgbClr val="F4E1AE"/>
      </a:accent5>
      <a:accent6>
        <a:srgbClr val="5C8A00"/>
      </a:accent6>
      <a:hlink>
        <a:srgbClr val="E0FB7D"/>
      </a:hlink>
      <a:folHlink>
        <a:srgbClr val="CC33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3">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4">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7">
        <a:dk1>
          <a:srgbClr val="996633"/>
        </a:dk1>
        <a:lt1>
          <a:srgbClr val="FEE698"/>
        </a:lt1>
        <a:dk2>
          <a:srgbClr val="391913"/>
        </a:dk2>
        <a:lt2>
          <a:srgbClr val="EFF7A7"/>
        </a:lt2>
        <a:accent1>
          <a:srgbClr val="EFF7A7"/>
        </a:accent1>
        <a:accent2>
          <a:srgbClr val="669900"/>
        </a:accent2>
        <a:accent3>
          <a:srgbClr val="AEABAA"/>
        </a:accent3>
        <a:accent4>
          <a:srgbClr val="D9C481"/>
        </a:accent4>
        <a:accent5>
          <a:srgbClr val="F6FAD0"/>
        </a:accent5>
        <a:accent6>
          <a:srgbClr val="5C8A00"/>
        </a:accent6>
        <a:hlink>
          <a:srgbClr val="E0FB7D"/>
        </a:hlink>
        <a:folHlink>
          <a:srgbClr val="CC3300"/>
        </a:folHlink>
      </a:clrScheme>
      <a:clrMap bg1="dk2" tx1="lt1" bg2="dk1" tx2="lt2" accent1="accent1" accent2="accent2" accent3="accent3" accent4="accent4" accent5="accent5" accent6="accent6" hlink="hlink" folHlink="folHlink"/>
    </a:extraClrScheme>
    <a:extraClrScheme>
      <a:clrScheme name="Default Design 8">
        <a:dk1>
          <a:srgbClr val="996633"/>
        </a:dk1>
        <a:lt1>
          <a:srgbClr val="FEE698"/>
        </a:lt1>
        <a:dk2>
          <a:srgbClr val="391913"/>
        </a:dk2>
        <a:lt2>
          <a:srgbClr val="B8E5E6"/>
        </a:lt2>
        <a:accent1>
          <a:srgbClr val="EDCA37"/>
        </a:accent1>
        <a:accent2>
          <a:srgbClr val="669900"/>
        </a:accent2>
        <a:accent3>
          <a:srgbClr val="AEABAA"/>
        </a:accent3>
        <a:accent4>
          <a:srgbClr val="D9C481"/>
        </a:accent4>
        <a:accent5>
          <a:srgbClr val="F4E1AE"/>
        </a:accent5>
        <a:accent6>
          <a:srgbClr val="5C8A00"/>
        </a:accent6>
        <a:hlink>
          <a:srgbClr val="E0FB7D"/>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UVAColor1">
      <a:dk1>
        <a:srgbClr val="040D3D"/>
      </a:dk1>
      <a:lt1>
        <a:srgbClr val="FFFFFF"/>
      </a:lt1>
      <a:dk2>
        <a:srgbClr val="495585"/>
      </a:dk2>
      <a:lt2>
        <a:srgbClr val="AFBFFF"/>
      </a:lt2>
      <a:accent1>
        <a:srgbClr val="CF7600"/>
      </a:accent1>
      <a:accent2>
        <a:srgbClr val="020618"/>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UVAColor1">
      <a:dk1>
        <a:srgbClr val="040D3D"/>
      </a:dk1>
      <a:lt1>
        <a:srgbClr val="FFFFFF"/>
      </a:lt1>
      <a:dk2>
        <a:srgbClr val="495585"/>
      </a:dk2>
      <a:lt2>
        <a:srgbClr val="AFBFFF"/>
      </a:lt2>
      <a:accent1>
        <a:srgbClr val="CF7600"/>
      </a:accent1>
      <a:accent2>
        <a:srgbClr val="020618"/>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13746</TotalTime>
  <Words>2230</Words>
  <Application>Microsoft Office PowerPoint</Application>
  <PresentationFormat>On-screen Show (4:3)</PresentationFormat>
  <Paragraphs>376</Paragraphs>
  <Slides>52</Slides>
  <Notes>15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60" baseType="lpstr">
      <vt:lpstr>Lato</vt:lpstr>
      <vt:lpstr>Arial</vt:lpstr>
      <vt:lpstr>Times New Roman</vt:lpstr>
      <vt:lpstr>Calibri</vt:lpstr>
      <vt:lpstr>NoSideRail</vt:lpstr>
      <vt:lpstr>Office Theme</vt:lpstr>
      <vt:lpstr>1_Office Theme</vt:lpstr>
      <vt:lpstr>Document</vt:lpstr>
      <vt:lpstr>Physics Bootcamp Labs </vt:lpstr>
      <vt:lpstr>Basic Physics--Lab</vt:lpstr>
      <vt:lpstr>Lab</vt:lpstr>
      <vt:lpstr>Electron Treatments</vt:lpstr>
      <vt:lpstr>Lab Layout</vt:lpstr>
      <vt:lpstr>Case Presentation</vt:lpstr>
      <vt:lpstr>Case simulation</vt:lpstr>
      <vt:lpstr>Let’s go to sim</vt:lpstr>
      <vt:lpstr>Case simulation</vt:lpstr>
      <vt:lpstr>PowerPoint Presentation</vt:lpstr>
      <vt:lpstr>PowerPoint Presentation</vt:lpstr>
      <vt:lpstr>Break</vt:lpstr>
      <vt:lpstr>Photon Treatments</vt:lpstr>
      <vt:lpstr>Case Presentation</vt:lpstr>
      <vt:lpstr>Photon Lab</vt:lpstr>
      <vt:lpstr>PowerPoint Presentation</vt:lpstr>
      <vt:lpstr>Prescription </vt:lpstr>
      <vt:lpstr>Pinnacle demonstration</vt:lpstr>
      <vt:lpstr>Break</vt:lpstr>
      <vt:lpstr>Brachytherapy Basics</vt:lpstr>
      <vt:lpstr>Brachy “Lab”</vt:lpstr>
      <vt:lpstr>Case 1: Vaginal Cylinder</vt:lpstr>
      <vt:lpstr>Case 1: Vaginal Cylinder</vt:lpstr>
      <vt:lpstr>Safety</vt:lpstr>
      <vt:lpstr>Break</vt:lpstr>
      <vt:lpstr>Emergent Clinical Treatment Lab</vt:lpstr>
      <vt:lpstr>Emergent Clinical Treatment</vt:lpstr>
      <vt:lpstr>Case presentation</vt:lpstr>
      <vt:lpstr>Hands-on Lab Part 1</vt:lpstr>
      <vt:lpstr>Information you need to get started</vt:lpstr>
      <vt:lpstr>Mosaiq: Prescription Requirements</vt:lpstr>
      <vt:lpstr>High Level Overview of Tx</vt:lpstr>
      <vt:lpstr>Clinical setup MU calculation</vt:lpstr>
      <vt:lpstr>Let’s get started…</vt:lpstr>
      <vt:lpstr>In the Treatment Room</vt:lpstr>
      <vt:lpstr>kV Filming OBI Image Review</vt:lpstr>
      <vt:lpstr>KV iso check</vt:lpstr>
      <vt:lpstr>PowerPoint Presentation</vt:lpstr>
      <vt:lpstr>kV Filming OBI Image Review--cont</vt:lpstr>
      <vt:lpstr>Mosaiq: Diagnoses and Interventions (D&amp;I)</vt:lpstr>
      <vt:lpstr>PowerPoint Presentation</vt:lpstr>
      <vt:lpstr>Mosaiq: Diagnoses and Interventions (D&amp;I)</vt:lpstr>
      <vt:lpstr>PowerPoint Presentation</vt:lpstr>
      <vt:lpstr>Hands-on Lab Part 2</vt:lpstr>
      <vt:lpstr>Monitor Unit calculations</vt:lpstr>
      <vt:lpstr>Primary Method for Determining MU</vt:lpstr>
      <vt:lpstr>Second Check Options</vt:lpstr>
      <vt:lpstr>IM Sure</vt:lpstr>
      <vt:lpstr>Mosaiq: Image Review</vt:lpstr>
      <vt:lpstr>Double Check by MD</vt:lpstr>
      <vt:lpstr>Verification Time-Out</vt:lpstr>
      <vt:lpstr>Treatment</vt:lpstr>
    </vt:vector>
  </TitlesOfParts>
  <Company>uva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Plugging Strategies</dc:title>
  <dc:creator>djs9c</dc:creator>
  <cp:lastModifiedBy>McComb, Rebekah *HS</cp:lastModifiedBy>
  <cp:revision>531</cp:revision>
  <cp:lastPrinted>2022-08-23T17:09:04Z</cp:lastPrinted>
  <dcterms:created xsi:type="dcterms:W3CDTF">2006-05-08T00:03:24Z</dcterms:created>
  <dcterms:modified xsi:type="dcterms:W3CDTF">2023-05-11T13:04:19Z</dcterms:modified>
</cp:coreProperties>
</file>