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256" r:id="rId2"/>
    <p:sldId id="266" r:id="rId3"/>
    <p:sldId id="257" r:id="rId4"/>
    <p:sldId id="263" r:id="rId5"/>
    <p:sldId id="264" r:id="rId6"/>
    <p:sldId id="267" r:id="rId7"/>
    <p:sldId id="268" r:id="rId8"/>
    <p:sldId id="262" r:id="rId9"/>
    <p:sldId id="259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7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073E-6227-7147-8A42-79DD99B01BB6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FDAF-EEDF-774C-96E7-1703928CE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Right lateral wall bladder mass measuring 6.3 x 2.7cm with internal calcifications likely represent a primary bladder malignancy. Some of the images suggest </a:t>
            </a:r>
            <a:r>
              <a:rPr lang="en-US" dirty="0" err="1" smtClean="0"/>
              <a:t>transmural</a:t>
            </a:r>
            <a:r>
              <a:rPr lang="en-US" dirty="0" smtClean="0"/>
              <a:t> extension with </a:t>
            </a:r>
            <a:r>
              <a:rPr lang="en-US" dirty="0" err="1" smtClean="0"/>
              <a:t>perivesicular</a:t>
            </a:r>
            <a:r>
              <a:rPr lang="en-US" dirty="0" smtClean="0"/>
              <a:t> lymphadenopathy (see key image). No evidence of renal or ureteral involvement, no evidence of urinary tract obstruction.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AFDAF-EEDF-774C-96E7-1703928CEA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Newly appeared multiple solid pulmonary, </a:t>
            </a:r>
            <a:r>
              <a:rPr lang="en-US" dirty="0" err="1" smtClean="0"/>
              <a:t>subpleural</a:t>
            </a:r>
            <a:r>
              <a:rPr lang="en-US" dirty="0" smtClean="0"/>
              <a:t> and </a:t>
            </a:r>
            <a:r>
              <a:rPr lang="en-US" dirty="0" err="1" smtClean="0"/>
              <a:t>perifissural</a:t>
            </a:r>
            <a:r>
              <a:rPr lang="en-US" dirty="0" smtClean="0"/>
              <a:t> nodules in both lung fields, favoring pulmonary metastasis.</a:t>
            </a:r>
          </a:p>
          <a:p>
            <a:r>
              <a:rPr lang="en-US" dirty="0" smtClean="0"/>
              <a:t>2. Unchanged several sub-centimeter sized lymphadenopathy in the mediastinum and </a:t>
            </a:r>
            <a:r>
              <a:rPr lang="en-US" dirty="0" err="1" smtClean="0"/>
              <a:t>paraaortic</a:t>
            </a:r>
            <a:r>
              <a:rPr lang="en-US" dirty="0" smtClean="0"/>
              <a:t> area in the descending thoracic aorta.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AFDAF-EEDF-774C-96E7-1703928CEA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0C4CEC-16D5-4229-B4DE-FDE9B679D7E2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thologyoutlines.com/topic/bladderurothelialinvasivegen.html" TargetMode="External"/><Relationship Id="rId3" Type="http://schemas.openxmlformats.org/officeDocument/2006/relationships/hyperlink" Target="https://www-uptodate-com.proxy.its.virginia.edu/contents/epidemiology-and-risk-factors-of-urothelial-transitional-cell-carcinoma-of-the-bladder?source=search_result&amp;search=urothelial%20carcinoma&amp;selectedTitle=3~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5226"/>
            <a:ext cx="7772400" cy="4267200"/>
          </a:xfrm>
        </p:spPr>
        <p:txBody>
          <a:bodyPr/>
          <a:lstStyle/>
          <a:p>
            <a:r>
              <a:rPr lang="en-US" dirty="0" smtClean="0"/>
              <a:t>Radiology-Pathology</a:t>
            </a:r>
            <a:br>
              <a:rPr lang="en-US" dirty="0" smtClean="0"/>
            </a:br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19200"/>
          </a:xfrm>
        </p:spPr>
        <p:txBody>
          <a:bodyPr/>
          <a:lstStyle/>
          <a:p>
            <a:r>
              <a:rPr lang="en-US" dirty="0" smtClean="0"/>
              <a:t>Lindsay Chatfield, MS4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Negative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TTF-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: Thyroid transcription factor</a:t>
            </a:r>
          </a:p>
          <a:p>
            <a:pPr lvl="2"/>
            <a:r>
              <a:rPr lang="en-US" sz="2000" dirty="0"/>
              <a:t>Distinguish primary (TTF1+) vs. metastatic (usually TTF1-) lung </a:t>
            </a:r>
            <a:r>
              <a:rPr lang="en-US" sz="2000" dirty="0" smtClean="0"/>
              <a:t>carcinoma</a:t>
            </a:r>
          </a:p>
          <a:p>
            <a:pPr lvl="1"/>
            <a:r>
              <a:rPr lang="en-US" sz="2000" dirty="0" err="1" smtClean="0">
                <a:solidFill>
                  <a:srgbClr val="FF0000"/>
                </a:solidFill>
              </a:rPr>
              <a:t>Napsin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2"/>
            <a:r>
              <a:rPr lang="en-US" sz="2000" dirty="0"/>
              <a:t>Superior to TTF1 in distinguishing primary lung adenocarcinoma 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Positive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p63</a:t>
            </a:r>
            <a:r>
              <a:rPr lang="en-US" sz="2000" dirty="0" smtClean="0"/>
              <a:t>: </a:t>
            </a:r>
            <a:r>
              <a:rPr lang="en-US" sz="2000" dirty="0" err="1" smtClean="0"/>
              <a:t>Myoepithelial</a:t>
            </a:r>
            <a:r>
              <a:rPr lang="en-US" sz="2000" dirty="0" smtClean="0"/>
              <a:t> origin</a:t>
            </a:r>
          </a:p>
          <a:p>
            <a:pPr lvl="2"/>
            <a:r>
              <a:rPr lang="en-US" sz="2000" dirty="0" smtClean="0"/>
              <a:t>If negative: Renal </a:t>
            </a:r>
            <a:r>
              <a:rPr lang="en-US" sz="2000" dirty="0"/>
              <a:t>collecting duct carcinoma or high grade prostate cancer </a:t>
            </a:r>
            <a:endParaRPr lang="en-US" sz="2000" dirty="0" smtClean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GATA-3</a:t>
            </a:r>
            <a:r>
              <a:rPr lang="en-US" sz="2000" dirty="0"/>
              <a:t>: 67% of </a:t>
            </a:r>
            <a:r>
              <a:rPr lang="en-US" sz="2000" dirty="0" err="1"/>
              <a:t>uroepithelial</a:t>
            </a:r>
            <a:r>
              <a:rPr lang="en-US" sz="2000" dirty="0"/>
              <a:t> </a:t>
            </a:r>
            <a:r>
              <a:rPr lang="en-US" sz="2000" dirty="0" smtClean="0"/>
              <a:t>carcinomas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CK 7/CK 20</a:t>
            </a:r>
          </a:p>
          <a:p>
            <a:pPr lvl="2"/>
            <a:r>
              <a:rPr lang="en-US" sz="2000" dirty="0" smtClean="0"/>
              <a:t>+/+: </a:t>
            </a:r>
            <a:r>
              <a:rPr lang="en-US" sz="2000" dirty="0" err="1" smtClean="0"/>
              <a:t>uroepithelial</a:t>
            </a:r>
            <a:endParaRPr lang="en-US" sz="2000" dirty="0" smtClean="0"/>
          </a:p>
          <a:p>
            <a:pPr lvl="2"/>
            <a:r>
              <a:rPr lang="en-US" sz="2000" dirty="0" smtClean="0"/>
              <a:t>+/-: bladder adenocarcinoma</a:t>
            </a:r>
          </a:p>
          <a:p>
            <a:pPr lvl="2"/>
            <a:r>
              <a:rPr lang="en-US" sz="2000" dirty="0" smtClean="0"/>
              <a:t>-/-: adrenal or prostate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4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http://www.pathologyoutlines.com/topic/</a:t>
            </a:r>
            <a:r>
              <a:rPr lang="en-US" dirty="0" smtClean="0">
                <a:hlinkClick r:id="rId2"/>
              </a:rPr>
              <a:t>bladderurothelialinvasivegen.html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https://www-uptodate-com.proxy.its.virginia.edu/contents/epidemiology-and-risk-factors-of-urothelial-transitional-cell-carcinoma-of-the-bladder?source=search_result&amp;search=urothelial%20carcinoma&amp;selectedTitle=3~</a:t>
            </a:r>
            <a:r>
              <a:rPr lang="en-US" dirty="0" smtClean="0">
                <a:hlinkClick r:id="rId3"/>
              </a:rPr>
              <a:t>80</a:t>
            </a:r>
            <a:endParaRPr lang="en-US" dirty="0" smtClean="0"/>
          </a:p>
          <a:p>
            <a:r>
              <a:rPr lang="en-US" b="1" dirty="0"/>
              <a:t>TTF-1 and </a:t>
            </a:r>
            <a:r>
              <a:rPr lang="en-US" b="1" dirty="0" err="1"/>
              <a:t>Napsin</a:t>
            </a:r>
            <a:r>
              <a:rPr lang="en-US" b="1" dirty="0"/>
              <a:t> A double stain: a useful marker for diagnosing lung adenocarcinoma on fine-needle aspiration cell </a:t>
            </a:r>
            <a:r>
              <a:rPr lang="en-US" b="1" dirty="0" smtClean="0"/>
              <a:t>block. Fatima et al. </a:t>
            </a:r>
            <a:r>
              <a:rPr lang="en-US" u="sng" dirty="0"/>
              <a:t>Cancer </a:t>
            </a:r>
            <a:r>
              <a:rPr lang="en-US" u="sng" dirty="0" err="1"/>
              <a:t>Cytopathol</a:t>
            </a:r>
            <a:r>
              <a:rPr lang="en-US" u="sng" dirty="0"/>
              <a:t>. 2011 Apr 25;119(2):127-33</a:t>
            </a:r>
            <a:r>
              <a:rPr lang="en-US" u="sn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8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follow a patient through a radiology procedure and a pathology work up.</a:t>
            </a:r>
          </a:p>
          <a:p>
            <a:r>
              <a:rPr lang="en-US" dirty="0" smtClean="0"/>
              <a:t>To understand the </a:t>
            </a:r>
            <a:r>
              <a:rPr lang="en-US" dirty="0" err="1" smtClean="0"/>
              <a:t>immunomarkers</a:t>
            </a:r>
            <a:r>
              <a:rPr lang="en-US" dirty="0" smtClean="0"/>
              <a:t> consistent with </a:t>
            </a:r>
            <a:r>
              <a:rPr lang="en-US" dirty="0" err="1" smtClean="0"/>
              <a:t>urothelial</a:t>
            </a:r>
            <a:r>
              <a:rPr lang="en-US" dirty="0" smtClean="0"/>
              <a:t> carcinomas.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1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Scenario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B is </a:t>
            </a:r>
            <a:r>
              <a:rPr lang="en-US" dirty="0"/>
              <a:t>a 76 </a:t>
            </a:r>
            <a:r>
              <a:rPr lang="en-US" dirty="0" err="1"/>
              <a:t>y.o</a:t>
            </a:r>
            <a:r>
              <a:rPr lang="en-US" dirty="0"/>
              <a:t>. male </a:t>
            </a:r>
            <a:r>
              <a:rPr lang="en-US" dirty="0" smtClean="0"/>
              <a:t>who presents to clinic with hematuria. It started a week ago and has only gotten worse. He denies any pain but does endorse some weight loss.</a:t>
            </a:r>
          </a:p>
          <a:p>
            <a:r>
              <a:rPr lang="en-US" dirty="0" smtClean="0"/>
              <a:t>PMH: AAA, A-fib, HTN, HLD, CVA, COPD</a:t>
            </a:r>
          </a:p>
          <a:p>
            <a:r>
              <a:rPr lang="en-US" dirty="0" smtClean="0"/>
              <a:t>Meds: Aspirin, amlodipine, HCTZ, albuterol, gabapentin, tramadol</a:t>
            </a:r>
          </a:p>
          <a:p>
            <a:r>
              <a:rPr lang="en-US" dirty="0" smtClean="0"/>
              <a:t>PSH: Appendectomy</a:t>
            </a:r>
          </a:p>
          <a:p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: Heart disease and stroke. No cancer history.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: 2 </a:t>
            </a:r>
            <a:r>
              <a:rPr lang="en-US" dirty="0" err="1" smtClean="0"/>
              <a:t>ppd</a:t>
            </a:r>
            <a:r>
              <a:rPr lang="en-US" dirty="0" smtClean="0"/>
              <a:t> smoker. 2 shots of whiskey each night.</a:t>
            </a:r>
          </a:p>
        </p:txBody>
      </p:sp>
    </p:spTree>
    <p:extLst>
      <p:ext uri="{BB962C8B-B14F-4D97-AF65-F5344CB8AC3E}">
        <p14:creationId xmlns:p14="http://schemas.microsoft.com/office/powerpoint/2010/main" val="206482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Work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6532"/>
          </a:xfrm>
        </p:spPr>
        <p:txBody>
          <a:bodyPr/>
          <a:lstStyle/>
          <a:p>
            <a:r>
              <a:rPr lang="en-US" dirty="0" smtClean="0"/>
              <a:t>Bladder U/S and urine cytology: Results suspicious for malignancy.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37" y="2506733"/>
            <a:ext cx="5930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3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Cystourethroscopy</a:t>
            </a:r>
            <a:r>
              <a:rPr lang="en-US" dirty="0" smtClean="0"/>
              <a:t> </a:t>
            </a:r>
            <a:r>
              <a:rPr lang="en-US" dirty="0"/>
              <a:t>and TURB-T, 01/26/17, &gt; 7 cm bladder mass with biopsy revealing high-grade </a:t>
            </a:r>
            <a:r>
              <a:rPr lang="en-US" dirty="0" err="1"/>
              <a:t>urothelial</a:t>
            </a:r>
            <a:r>
              <a:rPr lang="en-US" dirty="0"/>
              <a:t> carcinoma</a:t>
            </a:r>
          </a:p>
          <a:p>
            <a:r>
              <a:rPr lang="en-US" dirty="0" smtClean="0"/>
              <a:t>Concurrent </a:t>
            </a:r>
            <a:r>
              <a:rPr lang="en-US" dirty="0"/>
              <a:t>EBRT (Bladder and pelvic </a:t>
            </a:r>
            <a:r>
              <a:rPr lang="en-US" dirty="0" err="1"/>
              <a:t>lymphatics</a:t>
            </a:r>
            <a:r>
              <a:rPr lang="en-US" dirty="0"/>
              <a:t>), 03/08/17- 04/25/17; </a:t>
            </a:r>
            <a:r>
              <a:rPr lang="en-US" dirty="0" err="1"/>
              <a:t>Cisplatin</a:t>
            </a:r>
            <a:r>
              <a:rPr lang="en-US" dirty="0"/>
              <a:t> (weekly) 03/09/17- 04/13/17 (last dose held for worsening </a:t>
            </a:r>
            <a:r>
              <a:rPr lang="en-US" dirty="0" err="1"/>
              <a:t>hypomagnesemia</a:t>
            </a:r>
            <a:r>
              <a:rPr lang="en-US" dirty="0"/>
              <a:t>)</a:t>
            </a:r>
          </a:p>
          <a:p>
            <a:r>
              <a:rPr lang="en-US" dirty="0" smtClean="0"/>
              <a:t>Urology </a:t>
            </a:r>
            <a:r>
              <a:rPr lang="en-US" dirty="0"/>
              <a:t>feels that cystectomy would be too morbid for </a:t>
            </a:r>
            <a:r>
              <a:rPr lang="en-US" dirty="0" smtClean="0"/>
              <a:t>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9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1" y="0"/>
            <a:ext cx="38100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03" t="9247"/>
          <a:stretch/>
        </p:blipFill>
        <p:spPr>
          <a:xfrm>
            <a:off x="4444594" y="426145"/>
            <a:ext cx="4699406" cy="5966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9156"/>
            <a:ext cx="4263941" cy="32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6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93" y="1600200"/>
            <a:ext cx="6934235" cy="5068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792" y="638738"/>
            <a:ext cx="6934235" cy="5818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93" y="707164"/>
            <a:ext cx="6934234" cy="596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86" y="638738"/>
            <a:ext cx="7475866" cy="60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4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 </a:t>
            </a:r>
            <a:r>
              <a:rPr lang="en-US" dirty="0"/>
              <a:t>NODULE, LEFT LINGULA, CT-GUIDED </a:t>
            </a:r>
            <a:r>
              <a:rPr lang="en-US" dirty="0" smtClean="0"/>
              <a:t>FNA: METASTATIC </a:t>
            </a:r>
            <a:r>
              <a:rPr lang="en-US" dirty="0"/>
              <a:t>UROTHELIAL CARCINOMA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LUNG </a:t>
            </a:r>
            <a:r>
              <a:rPr lang="en-US" dirty="0"/>
              <a:t>NODULE, LEFT LINGULA, CT-GUIDED CORE NEEDLE </a:t>
            </a:r>
            <a:r>
              <a:rPr lang="en-US" dirty="0" smtClean="0"/>
              <a:t>BIOPSY: METASTATIC </a:t>
            </a:r>
            <a:r>
              <a:rPr lang="en-US" dirty="0"/>
              <a:t>UROTHELIAL CARCINOMA. (SEE COMMENT.</a:t>
            </a:r>
            <a:r>
              <a:rPr lang="en-US" dirty="0" smtClean="0"/>
              <a:t>)</a:t>
            </a:r>
          </a:p>
          <a:p>
            <a:r>
              <a:rPr lang="en-US" dirty="0"/>
              <a:t>The core biopsies demonstrate a tumor with similar morphology to the patient's previous biopsies (S17-2068). </a:t>
            </a:r>
            <a:r>
              <a:rPr lang="en-US" dirty="0" smtClean="0"/>
              <a:t>The </a:t>
            </a:r>
            <a:r>
              <a:rPr lang="en-US" dirty="0"/>
              <a:t>morphology and </a:t>
            </a:r>
            <a:r>
              <a:rPr lang="en-US" dirty="0" err="1"/>
              <a:t>immunophenotype</a:t>
            </a:r>
            <a:r>
              <a:rPr lang="en-US" dirty="0"/>
              <a:t> are consistent with metastatic </a:t>
            </a:r>
            <a:r>
              <a:rPr lang="en-US" dirty="0" err="1"/>
              <a:t>urothelial</a:t>
            </a:r>
            <a:r>
              <a:rPr lang="en-US" dirty="0"/>
              <a:t> carcinoma.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8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452</TotalTime>
  <Words>578</Words>
  <Application>Microsoft Macintosh PowerPoint</Application>
  <PresentationFormat>On-screen Show (4:3)</PresentationFormat>
  <Paragraphs>46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Radiology-Pathology Case Presentation</vt:lpstr>
      <vt:lpstr>Objectives</vt:lpstr>
      <vt:lpstr>Clinical Scenario</vt:lpstr>
      <vt:lpstr>Initial Work Up</vt:lpstr>
      <vt:lpstr>Treatment Course</vt:lpstr>
      <vt:lpstr>PowerPoint Presentation</vt:lpstr>
      <vt:lpstr>PowerPoint Presentation</vt:lpstr>
      <vt:lpstr>Imaging</vt:lpstr>
      <vt:lpstr>Final Pathology</vt:lpstr>
      <vt:lpstr>Immunostaining</vt:lpstr>
      <vt:lpstr>Resources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Radiology-Pathology Case Presentation</dc:title>
  <dc:creator>Lindsay Chatfield</dc:creator>
  <cp:lastModifiedBy>Lindsay Chatfield</cp:lastModifiedBy>
  <cp:revision>12</cp:revision>
  <dcterms:created xsi:type="dcterms:W3CDTF">2017-10-19T19:32:52Z</dcterms:created>
  <dcterms:modified xsi:type="dcterms:W3CDTF">2017-10-20T03:05:36Z</dcterms:modified>
</cp:coreProperties>
</file>