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2" r:id="rId4"/>
    <p:sldId id="258" r:id="rId5"/>
    <p:sldId id="259" r:id="rId6"/>
    <p:sldId id="260"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66"/>
    <p:restoredTop sz="86726"/>
  </p:normalViewPr>
  <p:slideViewPr>
    <p:cSldViewPr snapToGrid="0" snapToObjects="1">
      <p:cViewPr varScale="1">
        <p:scale>
          <a:sx n="115" d="100"/>
          <a:sy n="115" d="100"/>
        </p:scale>
        <p:origin x="6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78AA3-6D13-D64E-B36C-ABA09122E6A1}"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B5483-7297-D64F-AC57-C5A624761C72}" type="slidenum">
              <a:rPr lang="en-US" smtClean="0"/>
              <a:t>‹#›</a:t>
            </a:fld>
            <a:endParaRPr lang="en-US"/>
          </a:p>
        </p:txBody>
      </p:sp>
    </p:spTree>
    <p:extLst>
      <p:ext uri="{BB962C8B-B14F-4D97-AF65-F5344CB8AC3E}">
        <p14:creationId xmlns:p14="http://schemas.microsoft.com/office/powerpoint/2010/main" val="170365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Initials and Age</a:t>
            </a:r>
          </a:p>
          <a:p>
            <a:pPr lvl="0"/>
            <a:r>
              <a:rPr lang="en-US" sz="1200" b="1" kern="1200" dirty="0" smtClean="0">
                <a:solidFill>
                  <a:schemeClr val="tx1"/>
                </a:solidFill>
                <a:effectLst/>
                <a:latin typeface="+mn-lt"/>
                <a:ea typeface="+mn-ea"/>
                <a:cs typeface="+mn-cs"/>
              </a:rPr>
              <a:t>Short clinical history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Radiographic images (maximum 5)</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	Hospital Course: outcome, surgery, path, etc. (</a:t>
            </a:r>
            <a:r>
              <a:rPr lang="en-US" sz="1200" b="1" u="sng" kern="1200" dirty="0" smtClean="0">
                <a:solidFill>
                  <a:schemeClr val="tx1"/>
                </a:solidFill>
                <a:effectLst/>
                <a:latin typeface="+mn-lt"/>
                <a:ea typeface="+mn-ea"/>
                <a:cs typeface="+mn-cs"/>
              </a:rPr>
              <a:t>short paragraph</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Diagnosis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Radiographic features and differential diagnosis for findings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One or 2 pertinent references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8.	Medical Student Name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9.	Your case will be presented to your colleagues on the last Friday of the rotation.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a:t>
            </a:fld>
            <a:endParaRPr lang="en-US"/>
          </a:p>
        </p:txBody>
      </p:sp>
    </p:spTree>
    <p:extLst>
      <p:ext uri="{BB962C8B-B14F-4D97-AF65-F5344CB8AC3E}">
        <p14:creationId xmlns:p14="http://schemas.microsoft.com/office/powerpoint/2010/main" val="936556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a:t>
            </a:r>
            <a:r>
              <a:rPr lang="en-US" baseline="0" dirty="0" smtClean="0"/>
              <a:t> in the left femoral vein</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11</a:t>
            </a:fld>
            <a:endParaRPr lang="en-US"/>
          </a:p>
        </p:txBody>
      </p:sp>
    </p:spTree>
    <p:extLst>
      <p:ext uri="{BB962C8B-B14F-4D97-AF65-F5344CB8AC3E}">
        <p14:creationId xmlns:p14="http://schemas.microsoft.com/office/powerpoint/2010/main" val="66532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Profunda</a:t>
            </a:r>
            <a:r>
              <a:rPr lang="en-US" dirty="0" smtClean="0"/>
              <a:t> coming</a:t>
            </a:r>
            <a:r>
              <a:rPr lang="en-US" baseline="0" dirty="0" smtClean="0"/>
              <a:t> off</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12</a:t>
            </a:fld>
            <a:endParaRPr lang="en-US"/>
          </a:p>
        </p:txBody>
      </p:sp>
    </p:spTree>
    <p:extLst>
      <p:ext uri="{BB962C8B-B14F-4D97-AF65-F5344CB8AC3E}">
        <p14:creationId xmlns:p14="http://schemas.microsoft.com/office/powerpoint/2010/main" val="687231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a:t>
            </a:r>
            <a:r>
              <a:rPr lang="en-US" baseline="0" dirty="0" smtClean="0"/>
              <a:t> in the left superficial femoral vein</a:t>
            </a:r>
          </a:p>
          <a:p>
            <a:r>
              <a:rPr lang="en-US" baseline="0" dirty="0" smtClean="0"/>
              <a:t>Again SFA is hypertrophic</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13</a:t>
            </a:fld>
            <a:endParaRPr lang="en-US"/>
          </a:p>
        </p:txBody>
      </p:sp>
    </p:spTree>
    <p:extLst>
      <p:ext uri="{BB962C8B-B14F-4D97-AF65-F5344CB8AC3E}">
        <p14:creationId xmlns:p14="http://schemas.microsoft.com/office/powerpoint/2010/main" val="445659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in</a:t>
            </a:r>
            <a:r>
              <a:rPr lang="en-US" baseline="0" dirty="0" smtClean="0"/>
              <a:t> left Popliteal vein</a:t>
            </a:r>
          </a:p>
          <a:p>
            <a:r>
              <a:rPr lang="en-US" baseline="0" dirty="0" smtClean="0"/>
              <a:t>Popliteal artery is </a:t>
            </a:r>
            <a:r>
              <a:rPr lang="en-US" baseline="0" dirty="0" err="1" smtClean="0"/>
              <a:t>hypertropic</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14</a:t>
            </a:fld>
            <a:endParaRPr lang="en-US"/>
          </a:p>
        </p:txBody>
      </p:sp>
    </p:spTree>
    <p:extLst>
      <p:ext uri="{BB962C8B-B14F-4D97-AF65-F5344CB8AC3E}">
        <p14:creationId xmlns:p14="http://schemas.microsoft.com/office/powerpoint/2010/main" val="196270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Anterior tibial artery coming off (enlarged</a:t>
            </a:r>
            <a:r>
              <a:rPr lang="en-US" baseline="0" dirty="0" smtClean="0"/>
              <a:t> compare to right)</a:t>
            </a:r>
          </a:p>
          <a:p>
            <a:r>
              <a:rPr lang="en-US" baseline="0" dirty="0" smtClean="0"/>
              <a:t>About 9mm in diameter</a:t>
            </a:r>
          </a:p>
          <a:p>
            <a:r>
              <a:rPr lang="en-US" baseline="0" dirty="0" smtClean="0"/>
              <a:t>Deep venous varices</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15</a:t>
            </a:fld>
            <a:endParaRPr lang="en-US"/>
          </a:p>
        </p:txBody>
      </p:sp>
    </p:spTree>
    <p:extLst>
      <p:ext uri="{BB962C8B-B14F-4D97-AF65-F5344CB8AC3E}">
        <p14:creationId xmlns:p14="http://schemas.microsoft.com/office/powerpoint/2010/main" val="169577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Pseudoanerysm 2mm distal to the origin of AT</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16</a:t>
            </a:fld>
            <a:endParaRPr lang="en-US"/>
          </a:p>
        </p:txBody>
      </p:sp>
    </p:spTree>
    <p:extLst>
      <p:ext uri="{BB962C8B-B14F-4D97-AF65-F5344CB8AC3E}">
        <p14:creationId xmlns:p14="http://schemas.microsoft.com/office/powerpoint/2010/main" val="158944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Distal to the pseudoanerysm</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17</a:t>
            </a:fld>
            <a:endParaRPr lang="en-US"/>
          </a:p>
        </p:txBody>
      </p:sp>
    </p:spTree>
    <p:extLst>
      <p:ext uri="{BB962C8B-B14F-4D97-AF65-F5344CB8AC3E}">
        <p14:creationId xmlns:p14="http://schemas.microsoft.com/office/powerpoint/2010/main" val="171591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Underwent a lower extremity angiogram confirming</a:t>
            </a:r>
            <a:r>
              <a:rPr lang="en-US" baseline="0" dirty="0" smtClean="0"/>
              <a:t> the fistula</a:t>
            </a:r>
          </a:p>
          <a:p>
            <a:r>
              <a:rPr lang="en-US" baseline="0" dirty="0" smtClean="0"/>
              <a:t>Large AV fistula with associated pseudoanerysm arising from just beyond the origin of the anterior tibial artery and draining </a:t>
            </a:r>
            <a:r>
              <a:rPr lang="en-US" baseline="0" dirty="0" err="1" smtClean="0"/>
              <a:t>int</a:t>
            </a:r>
            <a:r>
              <a:rPr lang="en-US" baseline="0" dirty="0" smtClean="0"/>
              <a:t> o the anterior tibial vein</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18</a:t>
            </a:fld>
            <a:endParaRPr lang="en-US"/>
          </a:p>
        </p:txBody>
      </p:sp>
    </p:spTree>
    <p:extLst>
      <p:ext uri="{BB962C8B-B14F-4D97-AF65-F5344CB8AC3E}">
        <p14:creationId xmlns:p14="http://schemas.microsoft.com/office/powerpoint/2010/main" val="990521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Successful treatment of an</a:t>
            </a:r>
            <a:r>
              <a:rPr lang="en-US" baseline="0" dirty="0" smtClean="0"/>
              <a:t> anterior tibial artery to anterior tibial vein traumatic AV fistula with associated pseudoanerysm using overlapping covered stents extending from the tibioperoneal trunk to the popliteal artery as well as plug and coil embolization of the anterior tibial artery and the associated traumatic fistula. </a:t>
            </a:r>
          </a:p>
          <a:p>
            <a:endParaRPr lang="en-US" baseline="0" dirty="0" smtClean="0"/>
          </a:p>
          <a:p>
            <a:r>
              <a:rPr lang="en-US" baseline="0" dirty="0" smtClean="0"/>
              <a:t>Resolution of the AV fistula at the conclusion of this procedure with preserved 2 vessel runoff</a:t>
            </a:r>
          </a:p>
          <a:p>
            <a:endParaRPr lang="en-US" baseline="0" dirty="0" smtClean="0"/>
          </a:p>
          <a:p>
            <a:r>
              <a:rPr lang="en-US" baseline="0" dirty="0" smtClean="0"/>
              <a:t>Recovering well after procedure</a:t>
            </a:r>
          </a:p>
        </p:txBody>
      </p:sp>
      <p:sp>
        <p:nvSpPr>
          <p:cNvPr id="4" name="Slide Number Placeholder 3"/>
          <p:cNvSpPr>
            <a:spLocks noGrp="1"/>
          </p:cNvSpPr>
          <p:nvPr>
            <p:ph type="sldNum" sz="quarter" idx="10"/>
          </p:nvPr>
        </p:nvSpPr>
        <p:spPr/>
        <p:txBody>
          <a:bodyPr/>
          <a:lstStyle/>
          <a:p>
            <a:fld id="{075B5483-7297-D64F-AC57-C5A624761C72}" type="slidenum">
              <a:rPr lang="en-US" smtClean="0"/>
              <a:t>19</a:t>
            </a:fld>
            <a:endParaRPr lang="en-US"/>
          </a:p>
        </p:txBody>
      </p:sp>
    </p:spTree>
    <p:extLst>
      <p:ext uri="{BB962C8B-B14F-4D97-AF65-F5344CB8AC3E}">
        <p14:creationId xmlns:p14="http://schemas.microsoft.com/office/powerpoint/2010/main" val="177662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 fracture of left tibia and fibula</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3</a:t>
            </a:fld>
            <a:endParaRPr lang="en-US"/>
          </a:p>
        </p:txBody>
      </p:sp>
    </p:spTree>
    <p:extLst>
      <p:ext uri="{BB962C8B-B14F-4D97-AF65-F5344CB8AC3E}">
        <p14:creationId xmlns:p14="http://schemas.microsoft.com/office/powerpoint/2010/main" val="213092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Bright aorta</a:t>
            </a:r>
          </a:p>
          <a:p>
            <a:r>
              <a:rPr lang="en-US" dirty="0" smtClean="0"/>
              <a:t>IVC</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4</a:t>
            </a:fld>
            <a:endParaRPr lang="en-US"/>
          </a:p>
        </p:txBody>
      </p:sp>
    </p:spTree>
    <p:extLst>
      <p:ext uri="{BB962C8B-B14F-4D97-AF65-F5344CB8AC3E}">
        <p14:creationId xmlns:p14="http://schemas.microsoft.com/office/powerpoint/2010/main" val="207473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Aorta splitting into common</a:t>
            </a:r>
            <a:r>
              <a:rPr lang="en-US" baseline="0" dirty="0" smtClean="0"/>
              <a:t> </a:t>
            </a:r>
            <a:r>
              <a:rPr lang="en-US" dirty="0" smtClean="0"/>
              <a:t>iliac</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5</a:t>
            </a:fld>
            <a:endParaRPr lang="en-US"/>
          </a:p>
        </p:txBody>
      </p:sp>
    </p:spTree>
    <p:extLst>
      <p:ext uri="{BB962C8B-B14F-4D97-AF65-F5344CB8AC3E}">
        <p14:creationId xmlns:p14="http://schemas.microsoft.com/office/powerpoint/2010/main" val="148931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IVC splitting into common iliac vein</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6</a:t>
            </a:fld>
            <a:endParaRPr lang="en-US"/>
          </a:p>
        </p:txBody>
      </p:sp>
    </p:spTree>
    <p:extLst>
      <p:ext uri="{BB962C8B-B14F-4D97-AF65-F5344CB8AC3E}">
        <p14:creationId xmlns:p14="http://schemas.microsoft.com/office/powerpoint/2010/main" val="29771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Hypertropy</a:t>
            </a:r>
            <a:r>
              <a:rPr lang="en-US" baseline="0" dirty="0" smtClean="0"/>
              <a:t> of left common iliac artery</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7</a:t>
            </a:fld>
            <a:endParaRPr lang="en-US"/>
          </a:p>
        </p:txBody>
      </p:sp>
    </p:spTree>
    <p:extLst>
      <p:ext uri="{BB962C8B-B14F-4D97-AF65-F5344CB8AC3E}">
        <p14:creationId xmlns:p14="http://schemas.microsoft.com/office/powerpoint/2010/main" val="168634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a:t>
            </a:r>
            <a:r>
              <a:rPr lang="en-US" baseline="0" dirty="0" smtClean="0"/>
              <a:t> common iliac into internal and external iliac</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8</a:t>
            </a:fld>
            <a:endParaRPr lang="en-US"/>
          </a:p>
        </p:txBody>
      </p:sp>
    </p:spTree>
    <p:extLst>
      <p:ext uri="{BB962C8B-B14F-4D97-AF65-F5344CB8AC3E}">
        <p14:creationId xmlns:p14="http://schemas.microsoft.com/office/powerpoint/2010/main" val="142323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in the left external</a:t>
            </a:r>
            <a:r>
              <a:rPr lang="en-US" baseline="0" dirty="0" smtClean="0"/>
              <a:t> iliac vein compare to the right</a:t>
            </a:r>
          </a:p>
          <a:p>
            <a:r>
              <a:rPr lang="en-US" baseline="0" dirty="0" smtClean="0"/>
              <a:t>Again external iliac artery is hypertrophic </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9</a:t>
            </a:fld>
            <a:endParaRPr lang="en-US"/>
          </a:p>
        </p:txBody>
      </p:sp>
    </p:spTree>
    <p:extLst>
      <p:ext uri="{BB962C8B-B14F-4D97-AF65-F5344CB8AC3E}">
        <p14:creationId xmlns:p14="http://schemas.microsoft.com/office/powerpoint/2010/main" val="80949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t>
            </a:r>
            <a:endParaRPr lang="en-US" dirty="0"/>
          </a:p>
        </p:txBody>
      </p:sp>
      <p:sp>
        <p:nvSpPr>
          <p:cNvPr id="4" name="Slide Number Placeholder 3"/>
          <p:cNvSpPr>
            <a:spLocks noGrp="1"/>
          </p:cNvSpPr>
          <p:nvPr>
            <p:ph type="sldNum" sz="quarter" idx="10"/>
          </p:nvPr>
        </p:nvSpPr>
        <p:spPr/>
        <p:txBody>
          <a:bodyPr/>
          <a:lstStyle/>
          <a:p>
            <a:fld id="{075B5483-7297-D64F-AC57-C5A624761C72}" type="slidenum">
              <a:rPr lang="en-US" smtClean="0"/>
              <a:t>10</a:t>
            </a:fld>
            <a:endParaRPr lang="en-US"/>
          </a:p>
        </p:txBody>
      </p:sp>
    </p:spTree>
    <p:extLst>
      <p:ext uri="{BB962C8B-B14F-4D97-AF65-F5344CB8AC3E}">
        <p14:creationId xmlns:p14="http://schemas.microsoft.com/office/powerpoint/2010/main" val="139072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974C5-856B-6744-BC11-B2FCFD09B31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190070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974C5-856B-6744-BC11-B2FCFD09B31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150842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974C5-856B-6744-BC11-B2FCFD09B31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109773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974C5-856B-6744-BC11-B2FCFD09B31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130659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974C5-856B-6744-BC11-B2FCFD09B31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188921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974C5-856B-6744-BC11-B2FCFD09B31C}"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154833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974C5-856B-6744-BC11-B2FCFD09B31C}"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174435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974C5-856B-6744-BC11-B2FCFD09B31C}"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206869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974C5-856B-6744-BC11-B2FCFD09B31C}"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85858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974C5-856B-6744-BC11-B2FCFD09B31C}"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133713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974C5-856B-6744-BC11-B2FCFD09B31C}"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6BDAA-A774-264D-9AE1-1782AD2C7B83}" type="slidenum">
              <a:rPr lang="en-US" smtClean="0"/>
              <a:t>‹#›</a:t>
            </a:fld>
            <a:endParaRPr lang="en-US"/>
          </a:p>
        </p:txBody>
      </p:sp>
    </p:spTree>
    <p:extLst>
      <p:ext uri="{BB962C8B-B14F-4D97-AF65-F5344CB8AC3E}">
        <p14:creationId xmlns:p14="http://schemas.microsoft.com/office/powerpoint/2010/main" val="196511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974C5-856B-6744-BC11-B2FCFD09B31C}" type="datetimeFigureOut">
              <a:rPr lang="en-US" smtClean="0"/>
              <a:t>3/10/2020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6BDAA-A774-264D-9AE1-1782AD2C7B83}" type="slidenum">
              <a:rPr lang="en-US" smtClean="0"/>
              <a:t>‹#›</a:t>
            </a:fld>
            <a:endParaRPr lang="en-US"/>
          </a:p>
        </p:txBody>
      </p:sp>
    </p:spTree>
    <p:extLst>
      <p:ext uri="{BB962C8B-B14F-4D97-AF65-F5344CB8AC3E}">
        <p14:creationId xmlns:p14="http://schemas.microsoft.com/office/powerpoint/2010/main" val="811856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jronline.org/doi/ref/10.2214/AJR.09.26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2</a:t>
            </a:r>
            <a:endParaRPr lang="en-US" dirty="0"/>
          </a:p>
        </p:txBody>
      </p:sp>
      <p:sp>
        <p:nvSpPr>
          <p:cNvPr id="3" name="Subtitle 2"/>
          <p:cNvSpPr>
            <a:spLocks noGrp="1"/>
          </p:cNvSpPr>
          <p:nvPr>
            <p:ph type="subTitle" idx="1"/>
          </p:nvPr>
        </p:nvSpPr>
        <p:spPr/>
        <p:txBody>
          <a:bodyPr/>
          <a:lstStyle/>
          <a:p>
            <a:r>
              <a:rPr lang="en-US" dirty="0" smtClean="0"/>
              <a:t>HingKiu Chan, MS4</a:t>
            </a:r>
            <a:endParaRPr lang="en-US" dirty="0"/>
          </a:p>
        </p:txBody>
      </p:sp>
    </p:spTree>
    <p:extLst>
      <p:ext uri="{BB962C8B-B14F-4D97-AF65-F5344CB8AC3E}">
        <p14:creationId xmlns:p14="http://schemas.microsoft.com/office/powerpoint/2010/main" val="565880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9300308" cy="6858000"/>
          </a:xfrm>
          <a:prstGeom prst="rect">
            <a:avLst/>
          </a:prstGeom>
        </p:spPr>
      </p:pic>
    </p:spTree>
    <p:extLst>
      <p:ext uri="{BB962C8B-B14F-4D97-AF65-F5344CB8AC3E}">
        <p14:creationId xmlns:p14="http://schemas.microsoft.com/office/powerpoint/2010/main" val="18588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0" y="0"/>
            <a:ext cx="9115305" cy="6858000"/>
          </a:xfrm>
          <a:prstGeom prst="rect">
            <a:avLst/>
          </a:prstGeom>
        </p:spPr>
      </p:pic>
    </p:spTree>
    <p:extLst>
      <p:ext uri="{BB962C8B-B14F-4D97-AF65-F5344CB8AC3E}">
        <p14:creationId xmlns:p14="http://schemas.microsoft.com/office/powerpoint/2010/main" val="201447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0"/>
            <a:ext cx="9373284" cy="6858000"/>
          </a:xfrm>
          <a:prstGeom prst="rect">
            <a:avLst/>
          </a:prstGeom>
        </p:spPr>
      </p:pic>
    </p:spTree>
    <p:extLst>
      <p:ext uri="{BB962C8B-B14F-4D97-AF65-F5344CB8AC3E}">
        <p14:creationId xmlns:p14="http://schemas.microsoft.com/office/powerpoint/2010/main" val="141050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0"/>
            <a:ext cx="9979200" cy="6858000"/>
          </a:xfrm>
          <a:prstGeom prst="rect">
            <a:avLst/>
          </a:prstGeom>
        </p:spPr>
      </p:pic>
    </p:spTree>
    <p:extLst>
      <p:ext uri="{BB962C8B-B14F-4D97-AF65-F5344CB8AC3E}">
        <p14:creationId xmlns:p14="http://schemas.microsoft.com/office/powerpoint/2010/main" val="196614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73910"/>
            <a:ext cx="10795000" cy="6667500"/>
          </a:xfrm>
          <a:prstGeom prst="rect">
            <a:avLst/>
          </a:prstGeom>
        </p:spPr>
      </p:pic>
    </p:spTree>
    <p:extLst>
      <p:ext uri="{BB962C8B-B14F-4D97-AF65-F5344CB8AC3E}">
        <p14:creationId xmlns:p14="http://schemas.microsoft.com/office/powerpoint/2010/main" val="102169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2700"/>
            <a:ext cx="11658600" cy="6832600"/>
          </a:xfrm>
          <a:prstGeom prst="rect">
            <a:avLst/>
          </a:prstGeom>
        </p:spPr>
      </p:pic>
    </p:spTree>
    <p:extLst>
      <p:ext uri="{BB962C8B-B14F-4D97-AF65-F5344CB8AC3E}">
        <p14:creationId xmlns:p14="http://schemas.microsoft.com/office/powerpoint/2010/main" val="52411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0"/>
            <a:ext cx="11617377" cy="6858000"/>
          </a:xfrm>
          <a:prstGeom prst="rect">
            <a:avLst/>
          </a:prstGeom>
        </p:spPr>
      </p:pic>
    </p:spTree>
    <p:extLst>
      <p:ext uri="{BB962C8B-B14F-4D97-AF65-F5344CB8AC3E}">
        <p14:creationId xmlns:p14="http://schemas.microsoft.com/office/powerpoint/2010/main" val="1148691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0"/>
            <a:ext cx="11623524" cy="6858000"/>
          </a:xfrm>
          <a:prstGeom prst="rect">
            <a:avLst/>
          </a:prstGeom>
        </p:spPr>
      </p:pic>
    </p:spTree>
    <p:extLst>
      <p:ext uri="{BB962C8B-B14F-4D97-AF65-F5344CB8AC3E}">
        <p14:creationId xmlns:p14="http://schemas.microsoft.com/office/powerpoint/2010/main" val="83814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966" y="1304144"/>
            <a:ext cx="4813896" cy="5553856"/>
          </a:xfrm>
          <a:prstGeom prst="rect">
            <a:avLst/>
          </a:prstGeom>
        </p:spPr>
      </p:pic>
    </p:spTree>
    <p:extLst>
      <p:ext uri="{BB962C8B-B14F-4D97-AF65-F5344CB8AC3E}">
        <p14:creationId xmlns:p14="http://schemas.microsoft.com/office/powerpoint/2010/main" val="120464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03426" cy="1325563"/>
          </a:xfrm>
        </p:spPr>
        <p:txBody>
          <a:bodyPr/>
          <a:lstStyle/>
          <a:p>
            <a:r>
              <a:rPr lang="en-US" dirty="0" smtClean="0"/>
              <a:t>Embolization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517" y="0"/>
            <a:ext cx="4337892" cy="6858000"/>
          </a:xfrm>
          <a:prstGeom prst="rect">
            <a:avLst/>
          </a:prstGeom>
        </p:spPr>
      </p:pic>
    </p:spTree>
    <p:extLst>
      <p:ext uri="{BB962C8B-B14F-4D97-AF65-F5344CB8AC3E}">
        <p14:creationId xmlns:p14="http://schemas.microsoft.com/office/powerpoint/2010/main" val="54642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HPI</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DB is a 63 </a:t>
            </a:r>
            <a:r>
              <a:rPr lang="en-US" dirty="0" err="1" smtClean="0"/>
              <a:t>y.o</a:t>
            </a:r>
            <a:r>
              <a:rPr lang="en-US" dirty="0" smtClean="0"/>
              <a:t>. man with history of GSW in 1990 to LLE s/p multiple surgical repairs and skin grafts who presents to the ED with bleeding from skin wound. He presented to the ED previously with similar complaint. Wound with active stream projecting out of wound at the anterior tibial surface and woke up with a trash bag wrapped around his LLE that was filled with blood. </a:t>
            </a:r>
            <a:endParaRPr lang="en-US" dirty="0"/>
          </a:p>
        </p:txBody>
      </p:sp>
    </p:spTree>
    <p:extLst>
      <p:ext uri="{BB962C8B-B14F-4D97-AF65-F5344CB8AC3E}">
        <p14:creationId xmlns:p14="http://schemas.microsoft.com/office/powerpoint/2010/main" val="1668697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Diagnosis</a:t>
            </a:r>
            <a:endParaRPr lang="en-US" dirty="0"/>
          </a:p>
        </p:txBody>
      </p:sp>
      <p:sp>
        <p:nvSpPr>
          <p:cNvPr id="3" name="Content Placeholder 2"/>
          <p:cNvSpPr>
            <a:spLocks noGrp="1"/>
          </p:cNvSpPr>
          <p:nvPr>
            <p:ph idx="1"/>
          </p:nvPr>
        </p:nvSpPr>
        <p:spPr>
          <a:xfrm>
            <a:off x="838200" y="1825625"/>
            <a:ext cx="10515600" cy="850106"/>
          </a:xfrm>
        </p:spPr>
        <p:txBody>
          <a:bodyPr/>
          <a:lstStyle/>
          <a:p>
            <a:r>
              <a:rPr lang="en-US" dirty="0" smtClean="0"/>
              <a:t>AVF secondary to traumatic and previous surgeries</a:t>
            </a:r>
            <a:endParaRPr lang="en-US" dirty="0"/>
          </a:p>
        </p:txBody>
      </p:sp>
      <p:sp>
        <p:nvSpPr>
          <p:cNvPr id="4" name="Title 1"/>
          <p:cNvSpPr txBox="1">
            <a:spLocks/>
          </p:cNvSpPr>
          <p:nvPr/>
        </p:nvSpPr>
        <p:spPr>
          <a:xfrm>
            <a:off x="838200" y="26757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t>DDx</a:t>
            </a:r>
            <a:endParaRPr lang="en-US" dirty="0"/>
          </a:p>
        </p:txBody>
      </p:sp>
      <p:sp>
        <p:nvSpPr>
          <p:cNvPr id="5" name="Content Placeholder 2"/>
          <p:cNvSpPr txBox="1">
            <a:spLocks/>
          </p:cNvSpPr>
          <p:nvPr/>
        </p:nvSpPr>
        <p:spPr>
          <a:xfrm>
            <a:off x="838200" y="3778833"/>
            <a:ext cx="10515600" cy="850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Cirrhosis imaging can cause hypertrophic vein in some region</a:t>
            </a:r>
            <a:endParaRPr lang="en-US" dirty="0"/>
          </a:p>
        </p:txBody>
      </p:sp>
    </p:spTree>
    <p:extLst>
      <p:ext uri="{BB962C8B-B14F-4D97-AF65-F5344CB8AC3E}">
        <p14:creationId xmlns:p14="http://schemas.microsoft.com/office/powerpoint/2010/main" val="182578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Radiographic Features</a:t>
            </a:r>
            <a:endParaRPr lang="en-US" dirty="0"/>
          </a:p>
        </p:txBody>
      </p:sp>
      <p:sp>
        <p:nvSpPr>
          <p:cNvPr id="3" name="Content Placeholder 2"/>
          <p:cNvSpPr>
            <a:spLocks noGrp="1"/>
          </p:cNvSpPr>
          <p:nvPr>
            <p:ph idx="1"/>
          </p:nvPr>
        </p:nvSpPr>
        <p:spPr/>
        <p:txBody>
          <a:bodyPr/>
          <a:lstStyle/>
          <a:p>
            <a:r>
              <a:rPr lang="en-US" dirty="0" smtClean="0"/>
              <a:t>Early contrast filling of the vein</a:t>
            </a:r>
          </a:p>
          <a:p>
            <a:r>
              <a:rPr lang="en-US" dirty="0" smtClean="0"/>
              <a:t>Hypertrophied vein and artery</a:t>
            </a:r>
          </a:p>
          <a:p>
            <a:r>
              <a:rPr lang="en-US" dirty="0" smtClean="0"/>
              <a:t>Deep venous varices</a:t>
            </a:r>
          </a:p>
          <a:p>
            <a:r>
              <a:rPr lang="en-US" dirty="0" smtClean="0"/>
              <a:t>AVF appears as a blush with rapid opacification of the adjacent deep vein</a:t>
            </a:r>
          </a:p>
          <a:p>
            <a:r>
              <a:rPr lang="en-US" dirty="0" smtClean="0"/>
              <a:t>If AVF is suspect in the beginning, duplex US is the diagnostic test of choice -&gt; mosaic color pattern</a:t>
            </a:r>
          </a:p>
          <a:p>
            <a:r>
              <a:rPr lang="en-US" dirty="0" smtClean="0"/>
              <a:t>Other modality include MRA</a:t>
            </a:r>
            <a:endParaRPr lang="en-US" dirty="0"/>
          </a:p>
        </p:txBody>
      </p:sp>
    </p:spTree>
    <p:extLst>
      <p:ext uri="{BB962C8B-B14F-4D97-AF65-F5344CB8AC3E}">
        <p14:creationId xmlns:p14="http://schemas.microsoft.com/office/powerpoint/2010/main" val="103369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American Journal of </a:t>
            </a:r>
            <a:r>
              <a:rPr lang="en-US" dirty="0" err="1"/>
              <a:t>Roentgenology</a:t>
            </a:r>
            <a:r>
              <a:rPr lang="en-US" dirty="0"/>
              <a:t>. 2009;193: 1425-1433. 10.2214/AJR.09.2631</a:t>
            </a:r>
            <a:r>
              <a:rPr lang="en-US" dirty="0" smtClean="0"/>
              <a:t/>
            </a:r>
            <a:br>
              <a:rPr lang="en-US" dirty="0" smtClean="0"/>
            </a:br>
            <a:r>
              <a:rPr lang="en-US" dirty="0"/>
              <a:t/>
            </a:r>
            <a:br>
              <a:rPr lang="en-US" dirty="0"/>
            </a:br>
            <a:r>
              <a:rPr lang="en-US" dirty="0"/>
              <a:t/>
            </a:r>
            <a:br>
              <a:rPr lang="en-US" dirty="0"/>
            </a:br>
            <a:r>
              <a:rPr lang="en-US" dirty="0"/>
              <a:t>Read More: </a:t>
            </a:r>
            <a:r>
              <a:rPr lang="en-US" dirty="0">
                <a:hlinkClick r:id="rId2"/>
              </a:rPr>
              <a:t>http://www.ajronline.org/doi/ref/10.2214/AJR.09.2631</a:t>
            </a:r>
            <a:endParaRPr lang="en-US" dirty="0"/>
          </a:p>
        </p:txBody>
      </p:sp>
    </p:spTree>
    <p:extLst>
      <p:ext uri="{BB962C8B-B14F-4D97-AF65-F5344CB8AC3E}">
        <p14:creationId xmlns:p14="http://schemas.microsoft.com/office/powerpoint/2010/main" val="53880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Angiogram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9410" y="365125"/>
            <a:ext cx="2720486" cy="6361417"/>
          </a:xfrm>
        </p:spPr>
      </p:pic>
    </p:spTree>
    <p:extLst>
      <p:ext uri="{BB962C8B-B14F-4D97-AF65-F5344CB8AC3E}">
        <p14:creationId xmlns:p14="http://schemas.microsoft.com/office/powerpoint/2010/main" val="58992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8041" y="194872"/>
            <a:ext cx="8186879" cy="6341829"/>
          </a:xfrm>
        </p:spPr>
      </p:pic>
    </p:spTree>
    <p:extLst>
      <p:ext uri="{BB962C8B-B14F-4D97-AF65-F5344CB8AC3E}">
        <p14:creationId xmlns:p14="http://schemas.microsoft.com/office/powerpoint/2010/main" val="82225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5310" y="365125"/>
            <a:ext cx="7421380" cy="5791737"/>
          </a:xfrm>
        </p:spPr>
      </p:pic>
    </p:spTree>
    <p:extLst>
      <p:ext uri="{BB962C8B-B14F-4D97-AF65-F5344CB8AC3E}">
        <p14:creationId xmlns:p14="http://schemas.microsoft.com/office/powerpoint/2010/main" val="170695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0"/>
            <a:ext cx="8808440" cy="6858000"/>
          </a:xfrm>
          <a:prstGeom prst="rect">
            <a:avLst/>
          </a:prstGeom>
        </p:spPr>
      </p:pic>
    </p:spTree>
    <p:extLst>
      <p:ext uri="{BB962C8B-B14F-4D97-AF65-F5344CB8AC3E}">
        <p14:creationId xmlns:p14="http://schemas.microsoft.com/office/powerpoint/2010/main" val="95726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0"/>
            <a:ext cx="8328212" cy="6858000"/>
          </a:xfrm>
          <a:prstGeom prst="rect">
            <a:avLst/>
          </a:prstGeom>
        </p:spPr>
      </p:pic>
    </p:spTree>
    <p:extLst>
      <p:ext uri="{BB962C8B-B14F-4D97-AF65-F5344CB8AC3E}">
        <p14:creationId xmlns:p14="http://schemas.microsoft.com/office/powerpoint/2010/main" val="170013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8344198" cy="6858000"/>
          </a:xfrm>
          <a:prstGeom prst="rect">
            <a:avLst/>
          </a:prstGeom>
        </p:spPr>
      </p:pic>
    </p:spTree>
    <p:extLst>
      <p:ext uri="{BB962C8B-B14F-4D97-AF65-F5344CB8AC3E}">
        <p14:creationId xmlns:p14="http://schemas.microsoft.com/office/powerpoint/2010/main" val="80005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0"/>
            <a:ext cx="8631000" cy="6858000"/>
          </a:xfrm>
          <a:prstGeom prst="rect">
            <a:avLst/>
          </a:prstGeom>
        </p:spPr>
      </p:pic>
    </p:spTree>
    <p:extLst>
      <p:ext uri="{BB962C8B-B14F-4D97-AF65-F5344CB8AC3E}">
        <p14:creationId xmlns:p14="http://schemas.microsoft.com/office/powerpoint/2010/main" val="44736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489</Words>
  <Application>Microsoft Office PowerPoint</Application>
  <PresentationFormat>Widescreen</PresentationFormat>
  <Paragraphs>76</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Case 2</vt:lpstr>
      <vt:lpstr>HPI</vt:lpstr>
      <vt:lpstr>CT Angiogram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vt:lpstr>
      <vt:lpstr>Embolization</vt:lpstr>
      <vt:lpstr>Diagnosis</vt:lpstr>
      <vt:lpstr>Radiographic Features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2</dc:title>
  <dc:creator>Microsoft Office User</dc:creator>
  <cp:lastModifiedBy>Schettler, Adam J *HS</cp:lastModifiedBy>
  <cp:revision>15</cp:revision>
  <dcterms:created xsi:type="dcterms:W3CDTF">2017-05-29T15:58:49Z</dcterms:created>
  <dcterms:modified xsi:type="dcterms:W3CDTF">2020-03-10T13:43:08Z</dcterms:modified>
</cp:coreProperties>
</file>