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3"/>
  </p:notesMasterIdLst>
  <p:sldIdLst>
    <p:sldId id="256" r:id="rId2"/>
    <p:sldId id="280" r:id="rId3"/>
    <p:sldId id="258" r:id="rId4"/>
    <p:sldId id="262" r:id="rId5"/>
    <p:sldId id="264" r:id="rId6"/>
    <p:sldId id="277" r:id="rId7"/>
    <p:sldId id="263" r:id="rId8"/>
    <p:sldId id="278" r:id="rId9"/>
    <p:sldId id="279" r:id="rId10"/>
    <p:sldId id="260" r:id="rId11"/>
    <p:sldId id="276" r:id="rId12"/>
    <p:sldId id="281" r:id="rId13"/>
    <p:sldId id="268" r:id="rId14"/>
    <p:sldId id="269" r:id="rId15"/>
    <p:sldId id="270" r:id="rId16"/>
    <p:sldId id="271" r:id="rId17"/>
    <p:sldId id="272" r:id="rId18"/>
    <p:sldId id="273" r:id="rId19"/>
    <p:sldId id="282" r:id="rId20"/>
    <p:sldId id="274" r:id="rId21"/>
    <p:sldId id="275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25" d="100"/>
          <a:sy n="125" d="100"/>
        </p:scale>
        <p:origin x="119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470991-83B2-F946-9B25-BCDC678C6E9F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254707D-9D45-3B4F-B1B0-DD3BE6CB81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0009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4707D-9D45-3B4F-B1B0-DD3BE6CB8124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31374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Air </a:t>
            </a:r>
            <a:r>
              <a:rPr lang="en-US" dirty="0" err="1" smtClean="0"/>
              <a:t>lucencies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4707D-9D45-3B4F-B1B0-DD3BE6CB812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9823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Hyperintense</a:t>
            </a:r>
            <a:r>
              <a:rPr lang="en-US" baseline="0" dirty="0" smtClean="0"/>
              <a:t> signal in deep </a:t>
            </a:r>
            <a:r>
              <a:rPr lang="en-US" baseline="0" dirty="0" err="1" smtClean="0"/>
              <a:t>intermuscular</a:t>
            </a:r>
            <a:r>
              <a:rPr lang="en-US" baseline="0" dirty="0" smtClean="0"/>
              <a:t> fascia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4707D-9D45-3B4F-B1B0-DD3BE6CB812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33369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Tiny</a:t>
            </a:r>
            <a:r>
              <a:rPr lang="en-US" baseline="0" dirty="0" smtClean="0"/>
              <a:t> foci of signal void in superficial fascia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4707D-9D45-3B4F-B1B0-DD3BE6CB8124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730934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Air foci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4707D-9D45-3B4F-B1B0-DD3BE6CB8124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368930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Cx</a:t>
            </a:r>
            <a:r>
              <a:rPr lang="en-US" dirty="0" smtClean="0"/>
              <a:t> Strep </a:t>
            </a:r>
            <a:r>
              <a:rPr lang="en-US" dirty="0" err="1" smtClean="0"/>
              <a:t>anginosus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4707D-9D45-3B4F-B1B0-DD3BE6CB812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29944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4707D-9D45-3B4F-B1B0-DD3BE6CB8124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894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4707D-9D45-3B4F-B1B0-DD3BE6CB812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28152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4707D-9D45-3B4F-B1B0-DD3BE6CB812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58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Obtained</a:t>
            </a:r>
            <a:r>
              <a:rPr lang="en-US" baseline="0" dirty="0" smtClean="0"/>
              <a:t> POD 6- large fluid collection in L </a:t>
            </a:r>
            <a:r>
              <a:rPr lang="en-US" baseline="0" dirty="0" err="1" smtClean="0"/>
              <a:t>pneumonectomy</a:t>
            </a:r>
            <a:r>
              <a:rPr lang="en-US" baseline="0" dirty="0" smtClean="0"/>
              <a:t> space w/ </a:t>
            </a:r>
            <a:r>
              <a:rPr lang="en-US" baseline="0" dirty="0" err="1" smtClean="0"/>
              <a:t>mdeiastinal</a:t>
            </a:r>
            <a:r>
              <a:rPr lang="en-US" baseline="0" dirty="0" smtClean="0"/>
              <a:t> shifting towards 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4707D-9D45-3B4F-B1B0-DD3BE6CB812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9223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CT</a:t>
            </a:r>
            <a:r>
              <a:rPr lang="en-US" baseline="0" dirty="0" smtClean="0"/>
              <a:t> w/ con (7mm collimation, </a:t>
            </a:r>
            <a:r>
              <a:rPr lang="en-US" baseline="0" dirty="0" err="1" smtClean="0"/>
              <a:t>mediastinal</a:t>
            </a:r>
            <a:r>
              <a:rPr lang="en-US" baseline="0" dirty="0" smtClean="0"/>
              <a:t> windowing) @ level of LA </a:t>
            </a:r>
            <a:r>
              <a:rPr lang="mr-IN" baseline="0" dirty="0" smtClean="0"/>
              <a:t>–</a:t>
            </a:r>
            <a:r>
              <a:rPr lang="en-US" baseline="0" dirty="0" smtClean="0"/>
              <a:t> large fluid collection w/ homogenous low </a:t>
            </a:r>
            <a:r>
              <a:rPr lang="en-US" baseline="0" dirty="0" err="1" smtClean="0"/>
              <a:t>attentuation</a:t>
            </a:r>
            <a:r>
              <a:rPr lang="en-US" baseline="0" dirty="0" smtClean="0"/>
              <a:t> in L </a:t>
            </a:r>
            <a:r>
              <a:rPr lang="en-US" baseline="0" dirty="0" err="1" smtClean="0"/>
              <a:t>pneumonectomy</a:t>
            </a:r>
            <a:r>
              <a:rPr lang="en-US" baseline="0" dirty="0" smtClean="0"/>
              <a:t> space. Fluid attenuation = 6.4 HU. Proved to be </a:t>
            </a:r>
            <a:r>
              <a:rPr lang="en-US" baseline="0" dirty="0" err="1" smtClean="0"/>
              <a:t>chylous</a:t>
            </a:r>
            <a:r>
              <a:rPr lang="en-US" baseline="0" dirty="0" smtClean="0"/>
              <a:t> @ </a:t>
            </a:r>
            <a:r>
              <a:rPr lang="en-US" baseline="0" dirty="0" err="1" smtClean="0"/>
              <a:t>thoracentesis</a:t>
            </a:r>
            <a:r>
              <a:rPr lang="en-US" baseline="0" dirty="0" smtClean="0"/>
              <a:t>. Note cardiac displacement to 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4707D-9D45-3B4F-B1B0-DD3BE6CB812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50734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4707D-9D45-3B4F-B1B0-DD3BE6CB812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55222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4707D-9D45-3B4F-B1B0-DD3BE6CB8124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5507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4707D-9D45-3B4F-B1B0-DD3BE6CB812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4368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254707D-9D45-3B4F-B1B0-DD3BE6CB812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0679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71B7-2501-A141-8492-3ADEAFC82E11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F895-F06D-C94D-9B8E-89D05A1B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0199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71B7-2501-A141-8492-3ADEAFC82E11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F895-F06D-C94D-9B8E-89D05A1B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94982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71B7-2501-A141-8492-3ADEAFC82E11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F895-F06D-C94D-9B8E-89D05A1B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79412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71B7-2501-A141-8492-3ADEAFC82E11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F895-F06D-C94D-9B8E-89D05A1B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71B7-2501-A141-8492-3ADEAFC82E11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F895-F06D-C94D-9B8E-89D05A1B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952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71B7-2501-A141-8492-3ADEAFC82E11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F895-F06D-C94D-9B8E-89D05A1B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301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71B7-2501-A141-8492-3ADEAFC82E11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F895-F06D-C94D-9B8E-89D05A1B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79409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71B7-2501-A141-8492-3ADEAFC82E11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F895-F06D-C94D-9B8E-89D05A1B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56067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71B7-2501-A141-8492-3ADEAFC82E11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F895-F06D-C94D-9B8E-89D05A1B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91287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71B7-2501-A141-8492-3ADEAFC82E11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F895-F06D-C94D-9B8E-89D05A1B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01161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C71B7-2501-A141-8492-3ADEAFC82E11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2BF895-F06D-C94D-9B8E-89D05A1B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574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4C71B7-2501-A141-8492-3ADEAFC82E11}" type="datetimeFigureOut">
              <a:rPr lang="en-US" smtClean="0"/>
              <a:t>3/10/2020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2BF895-F06D-C94D-9B8E-89D05A1BD84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doi.org/10.1259/bjr.20130560" TargetMode="External"/><Relationship Id="rId7" Type="http://schemas.openxmlformats.org/officeDocument/2006/relationships/hyperlink" Target="https://www-uptodate-com.proxy01.its.virginia.edu/contents/management-of-chylothorax/abstract/29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-uptodate-com.proxy01.its.virginia.edu/contents/management-of-chylothorax/abstract/28" TargetMode="External"/><Relationship Id="rId5" Type="http://schemas.openxmlformats.org/officeDocument/2006/relationships/hyperlink" Target="https://www-uptodate-com.proxy01.its.virginia.edu/contents/management-of-chylothorax/abstract/16" TargetMode="External"/><Relationship Id="rId4" Type="http://schemas.openxmlformats.org/officeDocument/2006/relationships/hyperlink" Target="http://pubs.rsna.org/servlet/linkout?suffix=REF8&amp;dbid=8&amp;doi=10.1148/radiographics.22.1.g02ja0367&amp;key=10459431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99749"/>
            <a:ext cx="7772400" cy="1470025"/>
          </a:xfrm>
        </p:spPr>
        <p:txBody>
          <a:bodyPr>
            <a:normAutofit/>
          </a:bodyPr>
          <a:lstStyle/>
          <a:p>
            <a:r>
              <a:rPr lang="en-US" sz="5400" dirty="0" smtClean="0"/>
              <a:t>Radiology Cases</a:t>
            </a:r>
            <a:endParaRPr lang="en-US" sz="5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15105" y="2135099"/>
            <a:ext cx="6400800" cy="84024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Ankita Mathur, M4</a:t>
            </a:r>
            <a:endParaRPr lang="en-US" sz="2400" dirty="0"/>
          </a:p>
        </p:txBody>
      </p:sp>
      <p:pic>
        <p:nvPicPr>
          <p:cNvPr id="5" name="Picture 4" descr="Rad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4391" y="3311099"/>
            <a:ext cx="6798724" cy="3059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3637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Chylothorax</a:t>
            </a:r>
            <a:r>
              <a:rPr lang="en-US" dirty="0" smtClean="0"/>
              <a:t> vs. Cholesterol Effusion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Autofit/>
          </a:bodyPr>
          <a:lstStyle/>
          <a:p>
            <a:r>
              <a:rPr lang="en-US" sz="3600" dirty="0" err="1" smtClean="0"/>
              <a:t>Chylothorax</a:t>
            </a:r>
            <a:endParaRPr lang="en-US" sz="3600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Triglycerides</a:t>
            </a:r>
          </a:p>
          <a:p>
            <a:r>
              <a:rPr lang="en-US" sz="2800" dirty="0" err="1" smtClean="0"/>
              <a:t>Distruction</a:t>
            </a:r>
            <a:r>
              <a:rPr lang="en-US" sz="2800" dirty="0" smtClean="0"/>
              <a:t>/</a:t>
            </a:r>
            <a:r>
              <a:rPr lang="en-US" sz="2800" dirty="0" err="1" smtClean="0"/>
              <a:t>Obstrucion</a:t>
            </a:r>
            <a:r>
              <a:rPr lang="en-US" sz="2800" dirty="0" smtClean="0"/>
              <a:t> of thoracic duct/tributaries</a:t>
            </a:r>
            <a:endParaRPr lang="en-US" sz="2800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>
            <a:noAutofit/>
          </a:bodyPr>
          <a:lstStyle/>
          <a:p>
            <a:r>
              <a:rPr lang="en-US" sz="3600" dirty="0" smtClean="0"/>
              <a:t>Cholesterol Effusion</a:t>
            </a:r>
            <a:endParaRPr lang="en-US" sz="3600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Cholesterol</a:t>
            </a:r>
          </a:p>
          <a:p>
            <a:r>
              <a:rPr lang="en-US" sz="2800" dirty="0" smtClean="0"/>
              <a:t>Chronic pleural inflammation </a:t>
            </a:r>
            <a:r>
              <a:rPr lang="en-US" sz="2800" dirty="0" smtClean="0">
                <a:sym typeface="Wingdings"/>
              </a:rPr>
              <a:t> thickened/calcified pleural surfaces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79699334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ylothorax breakdow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1051" y="192900"/>
            <a:ext cx="5669651" cy="6469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34218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Case 2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693300"/>
            <a:ext cx="8229600" cy="192022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6000" dirty="0" smtClean="0"/>
              <a:t>HB, 55 y/o 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19510102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Pertinent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55 y/o M w/ h/o DM presents to ED w/ R thigh pain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9146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Work-Up</a:t>
            </a:r>
            <a:endParaRPr lang="en-US" sz="280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160207" cy="4691063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000" dirty="0" smtClean="0"/>
              <a:t>T 100.6  BP 130/87  P 115 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Focal erythema &amp; edema w/ TTP</a:t>
            </a:r>
          </a:p>
          <a:p>
            <a:pPr marL="285750" indent="-285750">
              <a:buFont typeface="Arial"/>
              <a:buChar char="•"/>
            </a:pPr>
            <a:r>
              <a:rPr lang="en-US" sz="2000" dirty="0" smtClean="0"/>
              <a:t>WBC 40</a:t>
            </a:r>
          </a:p>
          <a:p>
            <a:endParaRPr lang="en-US" dirty="0"/>
          </a:p>
        </p:txBody>
      </p:sp>
      <p:pic>
        <p:nvPicPr>
          <p:cNvPr id="7" name="Content Placeholder 6" descr="Nec Fas Phys.jp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49" b="6649"/>
          <a:stretch>
            <a:fillRect/>
          </a:stretch>
        </p:blipFill>
        <p:spPr>
          <a:xfrm>
            <a:off x="3617913" y="273050"/>
            <a:ext cx="5068887" cy="5853113"/>
          </a:xfrm>
        </p:spPr>
      </p:pic>
    </p:spTree>
    <p:extLst>
      <p:ext uri="{BB962C8B-B14F-4D97-AF65-F5344CB8AC3E}">
        <p14:creationId xmlns:p14="http://schemas.microsoft.com/office/powerpoint/2010/main" val="17857530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Radiograph</a:t>
            </a:r>
            <a:endParaRPr lang="en-US" dirty="0"/>
          </a:p>
        </p:txBody>
      </p:sp>
      <p:pic>
        <p:nvPicPr>
          <p:cNvPr id="6" name="Content Placeholder 5" descr="Screen Shot 2018-02-01 at 1.31.48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734" b="-4734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80852786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T2 MR</a:t>
            </a:r>
            <a:endParaRPr lang="en-US" dirty="0"/>
          </a:p>
        </p:txBody>
      </p:sp>
      <p:pic>
        <p:nvPicPr>
          <p:cNvPr id="4" name="Content Placeholder 3" descr="Screen Shot 2018-02-01 at 1.34.02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1920" r="-71920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380517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T1 MR</a:t>
            </a:r>
            <a:endParaRPr lang="en-US" dirty="0"/>
          </a:p>
        </p:txBody>
      </p:sp>
      <p:pic>
        <p:nvPicPr>
          <p:cNvPr id="4" name="Content Placeholder 3" descr="Screen Shot 2018-02-01 at 1.43.31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7843" r="-27843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5365613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Gradient-Echo</a:t>
            </a:r>
            <a:endParaRPr lang="en-US" dirty="0"/>
          </a:p>
        </p:txBody>
      </p:sp>
      <p:pic>
        <p:nvPicPr>
          <p:cNvPr id="4" name="Content Placeholder 3" descr="Screen Shot 2018-02-01 at 1.43.37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0038" r="-30038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4013463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Diagnosis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Cellulitis</a:t>
            </a:r>
          </a:p>
          <a:p>
            <a:r>
              <a:rPr lang="en-US" dirty="0" smtClean="0"/>
              <a:t>Gas gangrene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3988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9600" dirty="0" smtClean="0"/>
              <a:t>Case 1</a:t>
            </a:r>
            <a:endParaRPr lang="en-US" sz="9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046951"/>
            <a:ext cx="8229600" cy="3077626"/>
          </a:xfrm>
        </p:spPr>
        <p:txBody>
          <a:bodyPr/>
          <a:lstStyle/>
          <a:p>
            <a:pPr marL="0" indent="0" algn="ctr">
              <a:buNone/>
            </a:pPr>
            <a:r>
              <a:rPr lang="en-US" sz="4800" dirty="0" smtClean="0"/>
              <a:t>RDJ, 64 y/o M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97219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/>
              <a:t>Fasciotomy</a:t>
            </a:r>
            <a:r>
              <a:rPr lang="en-US" dirty="0" smtClean="0"/>
              <a:t> w/ Surgical Debridement</a:t>
            </a:r>
            <a:endParaRPr lang="en-US" dirty="0"/>
          </a:p>
        </p:txBody>
      </p:sp>
      <p:pic>
        <p:nvPicPr>
          <p:cNvPr id="4" name="Content Placeholder 3" descr="Screen Shot 2018-02-01 at 1.43.55 AM.pn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7" b="14127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7838879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References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55000" lnSpcReduction="20000"/>
          </a:bodyPr>
          <a:lstStyle/>
          <a:p>
            <a:r>
              <a:rPr lang="en-US" dirty="0"/>
              <a:t>Ali, S. Z., </a:t>
            </a:r>
            <a:r>
              <a:rPr lang="en-US" dirty="0" err="1"/>
              <a:t>Srinivasan</a:t>
            </a:r>
            <a:r>
              <a:rPr lang="en-US" dirty="0"/>
              <a:t>, S., &amp; </a:t>
            </a:r>
            <a:r>
              <a:rPr lang="en-US" dirty="0" err="1"/>
              <a:t>Peh</a:t>
            </a:r>
            <a:r>
              <a:rPr lang="en-US" dirty="0"/>
              <a:t>, W. C. G. (2014). MRI in necrotizing fasciitis of the extremities. </a:t>
            </a:r>
            <a:r>
              <a:rPr lang="en-US" i="1" dirty="0"/>
              <a:t>The British Journal of Radiology</a:t>
            </a:r>
            <a:r>
              <a:rPr lang="en-US" dirty="0"/>
              <a:t>, </a:t>
            </a:r>
            <a:r>
              <a:rPr lang="en-US" i="1" dirty="0"/>
              <a:t>87</a:t>
            </a:r>
            <a:r>
              <a:rPr lang="en-US" dirty="0"/>
              <a:t>(1033), 20130560. </a:t>
            </a:r>
            <a:r>
              <a:rPr lang="en-US" dirty="0">
                <a:hlinkClick r:id="rId3"/>
              </a:rPr>
              <a:t>http://doi.org/10.1259/bjr.</a:t>
            </a:r>
            <a:r>
              <a:rPr lang="en-US" dirty="0" smtClean="0">
                <a:hlinkClick r:id="rId3"/>
              </a:rPr>
              <a:t>20130560</a:t>
            </a:r>
            <a:endParaRPr lang="en-US" dirty="0" smtClean="0"/>
          </a:p>
          <a:p>
            <a:r>
              <a:rPr lang="en-US" dirty="0"/>
              <a:t>Fahimi H, Casselman FP, Mariani MA, et al. Current management of postoperative chylothorax. Ann Thorac Surg 2001; 71:448</a:t>
            </a:r>
            <a:r>
              <a:rPr lang="en-US" dirty="0" smtClean="0"/>
              <a:t>.</a:t>
            </a:r>
          </a:p>
          <a:p>
            <a:r>
              <a:rPr lang="en-US" dirty="0"/>
              <a:t>Kuhlman JE, </a:t>
            </a:r>
            <a:r>
              <a:rPr lang="en-US" dirty="0" err="1"/>
              <a:t>Singha</a:t>
            </a:r>
            <a:r>
              <a:rPr lang="en-US" dirty="0"/>
              <a:t> NK. </a:t>
            </a:r>
            <a:r>
              <a:rPr lang="en-US" i="1" dirty="0"/>
              <a:t>Complex disease of the pleural space: radiographic and CT evaluation.</a:t>
            </a:r>
            <a:r>
              <a:rPr lang="en-US" dirty="0"/>
              <a:t> </a:t>
            </a:r>
            <a:r>
              <a:rPr lang="en-US" i="1" dirty="0" err="1"/>
              <a:t>RadioGraphics</a:t>
            </a:r>
            <a:r>
              <a:rPr lang="en-US" dirty="0"/>
              <a:t> 1997; 17:63-79</a:t>
            </a:r>
            <a:r>
              <a:rPr lang="en-US" dirty="0" smtClean="0"/>
              <a:t>.</a:t>
            </a:r>
          </a:p>
          <a:p>
            <a:r>
              <a:rPr lang="en-US" dirty="0"/>
              <a:t>Le Pimpec-Barthes F, D'Attellis N, Dujon A, et al. Chylothorax complicating pulmonary resection. Ann Thorac Surg 2002; 73:1714</a:t>
            </a:r>
            <a:r>
              <a:rPr lang="en-US" dirty="0" smtClean="0"/>
              <a:t>.</a:t>
            </a:r>
          </a:p>
          <a:p>
            <a:r>
              <a:rPr lang="en-US" dirty="0" err="1"/>
              <a:t>Vallières</a:t>
            </a:r>
            <a:r>
              <a:rPr lang="en-US" dirty="0"/>
              <a:t> E, </a:t>
            </a:r>
            <a:r>
              <a:rPr lang="en-US" dirty="0" err="1"/>
              <a:t>Karmy</a:t>
            </a:r>
            <a:r>
              <a:rPr lang="en-US" dirty="0"/>
              <a:t>-Jones R, Wood DE. </a:t>
            </a:r>
            <a:r>
              <a:rPr lang="en-US" i="1" dirty="0"/>
              <a:t>Early complications: </a:t>
            </a:r>
            <a:r>
              <a:rPr lang="en-US" i="1" dirty="0" err="1"/>
              <a:t>chylothorax</a:t>
            </a:r>
            <a:r>
              <a:rPr lang="en-US" i="1" dirty="0"/>
              <a:t>.</a:t>
            </a:r>
            <a:r>
              <a:rPr lang="en-US" dirty="0"/>
              <a:t> </a:t>
            </a:r>
            <a:r>
              <a:rPr lang="en-US" i="1" dirty="0"/>
              <a:t>Chest </a:t>
            </a:r>
            <a:r>
              <a:rPr lang="en-US" i="1" dirty="0" err="1"/>
              <a:t>Surg</a:t>
            </a:r>
            <a:r>
              <a:rPr lang="en-US" i="1" dirty="0"/>
              <a:t> </a:t>
            </a:r>
            <a:r>
              <a:rPr lang="en-US" i="1" dirty="0" err="1"/>
              <a:t>Clin</a:t>
            </a:r>
            <a:r>
              <a:rPr lang="en-US" i="1" dirty="0"/>
              <a:t> N Am</a:t>
            </a:r>
            <a:r>
              <a:rPr lang="en-US" dirty="0"/>
              <a:t> 1999; 9:609-616. </a:t>
            </a:r>
            <a:r>
              <a:rPr lang="en-US" u="sng" dirty="0" smtClean="0">
                <a:hlinkClick r:id="rId4"/>
              </a:rPr>
              <a:t>Medline</a:t>
            </a:r>
          </a:p>
          <a:p>
            <a:r>
              <a:rPr lang="en-US" dirty="0">
                <a:hlinkClick r:id="rId5"/>
              </a:rPr>
              <a:t>Martucci N, Tracey M, Rocco G. Postoperative Chylothorax. Thorac Surg Clin 2015; 25:523.</a:t>
            </a:r>
          </a:p>
          <a:p>
            <a:r>
              <a:rPr lang="en-US" dirty="0" smtClean="0">
                <a:hlinkClick r:id="rId6"/>
              </a:rPr>
              <a:t>Shimizu </a:t>
            </a:r>
            <a:r>
              <a:rPr lang="en-US" dirty="0">
                <a:hlinkClick r:id="rId6"/>
              </a:rPr>
              <a:t>K, Yoshida J, Nishimura M, et al. Treatment strategy for chylothorax after pulmonary resection and lymph node dissection for lung cancer. J Thorac Cardiovasc Surg 2002; 124:499.</a:t>
            </a:r>
          </a:p>
          <a:p>
            <a:r>
              <a:rPr lang="en-US" dirty="0">
                <a:hlinkClick r:id="rId7"/>
              </a:rPr>
              <a:t>Zabeck H, Muley T, Dienemann H, Hoffmann H. Management of chylothorax in adults: when is surgery indicated? Thorac Cardiovasc Surg 2011; 59:243.</a:t>
            </a:r>
          </a:p>
          <a:p>
            <a:endParaRPr lang="en-US" u="sng" dirty="0">
              <a:hlinkClick r:id="rId4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23863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Pertinent Clinical History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7485017" cy="4525963"/>
          </a:xfrm>
        </p:spPr>
        <p:txBody>
          <a:bodyPr/>
          <a:lstStyle/>
          <a:p>
            <a:r>
              <a:rPr lang="en-US" dirty="0" smtClean="0"/>
              <a:t>64 y/o M s/p L </a:t>
            </a:r>
            <a:r>
              <a:rPr lang="en-US" dirty="0" err="1" smtClean="0"/>
              <a:t>pneumonectomy</a:t>
            </a:r>
            <a:r>
              <a:rPr lang="en-US" dirty="0" smtClean="0"/>
              <a:t> for </a:t>
            </a:r>
            <a:r>
              <a:rPr lang="en-US" dirty="0" err="1" smtClean="0"/>
              <a:t>adenocarcioma</a:t>
            </a:r>
            <a:r>
              <a:rPr lang="en-US" dirty="0" smtClean="0"/>
              <a:t> of lung</a:t>
            </a:r>
            <a:endParaRPr lang="en-US" dirty="0"/>
          </a:p>
        </p:txBody>
      </p:sp>
      <p:pic>
        <p:nvPicPr>
          <p:cNvPr id="4" name="Picture 3" descr="lung CA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8820" y="3217194"/>
            <a:ext cx="6545180" cy="29089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7410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POD 6</a:t>
            </a:r>
            <a:endParaRPr lang="en-US" dirty="0"/>
          </a:p>
        </p:txBody>
      </p:sp>
      <p:pic>
        <p:nvPicPr>
          <p:cNvPr id="4" name="Content Placeholder 3" descr="Chylothorax CXR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824" r="-39824"/>
          <a:stretch>
            <a:fillRect/>
          </a:stretch>
        </p:blipFill>
        <p:spPr>
          <a:xfrm>
            <a:off x="77219" y="1600199"/>
            <a:ext cx="8957451" cy="4926253"/>
          </a:xfrm>
        </p:spPr>
      </p:pic>
    </p:spTree>
    <p:extLst>
      <p:ext uri="{BB962C8B-B14F-4D97-AF65-F5344CB8AC3E}">
        <p14:creationId xmlns:p14="http://schemas.microsoft.com/office/powerpoint/2010/main" val="18662801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CT w/ Contrast</a:t>
            </a:r>
            <a:endParaRPr lang="en-US" dirty="0"/>
          </a:p>
        </p:txBody>
      </p:sp>
      <p:pic>
        <p:nvPicPr>
          <p:cNvPr id="4" name="Content Placeholder 3" descr="Chylothorax CT.jpeg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7277" r="-17277"/>
          <a:stretch>
            <a:fillRect/>
          </a:stretch>
        </p:blipFill>
        <p:spPr>
          <a:xfrm>
            <a:off x="-7587" y="1600199"/>
            <a:ext cx="9074368" cy="4990553"/>
          </a:xfrm>
        </p:spPr>
      </p:pic>
    </p:spTree>
    <p:extLst>
      <p:ext uri="{BB962C8B-B14F-4D97-AF65-F5344CB8AC3E}">
        <p14:creationId xmlns:p14="http://schemas.microsoft.com/office/powerpoint/2010/main" val="34692832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Differential Diagnoses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Chylothorax</a:t>
            </a:r>
            <a:endParaRPr lang="en-US" dirty="0" smtClean="0"/>
          </a:p>
          <a:p>
            <a:r>
              <a:rPr lang="en-US" dirty="0" smtClean="0"/>
              <a:t>Cholesterol effusion</a:t>
            </a:r>
          </a:p>
          <a:p>
            <a:r>
              <a:rPr lang="en-US" dirty="0" err="1" smtClean="0"/>
              <a:t>Parapneumonic</a:t>
            </a:r>
            <a:r>
              <a:rPr lang="en-US" dirty="0" smtClean="0"/>
              <a:t> pleural effusion </a:t>
            </a:r>
            <a:endParaRPr lang="en-US" dirty="0"/>
          </a:p>
        </p:txBody>
      </p:sp>
      <p:pic>
        <p:nvPicPr>
          <p:cNvPr id="4" name="Picture 3" descr="DDx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850" y="3656750"/>
            <a:ext cx="2898949" cy="28989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2237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Work-up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Pleural effusion drainage</a:t>
            </a:r>
          </a:p>
          <a:p>
            <a:r>
              <a:rPr lang="en-US" dirty="0" smtClean="0"/>
              <a:t>Cytology</a:t>
            </a:r>
          </a:p>
          <a:p>
            <a:pPr lvl="1"/>
            <a:r>
              <a:rPr lang="en-US" dirty="0" smtClean="0"/>
              <a:t>pH 7.84, </a:t>
            </a:r>
            <a:r>
              <a:rPr lang="en-US" dirty="0" err="1" smtClean="0"/>
              <a:t>fl</a:t>
            </a:r>
            <a:r>
              <a:rPr lang="en-US" dirty="0" smtClean="0"/>
              <a:t> protein 18 g/L, fluid LDH 511 IU/L, cholesterol 19.08 mg/</a:t>
            </a:r>
            <a:r>
              <a:rPr lang="en-US" dirty="0" err="1" smtClean="0"/>
              <a:t>dL</a:t>
            </a:r>
            <a:r>
              <a:rPr lang="en-US" dirty="0" smtClean="0"/>
              <a:t>, TG 235.8 mg/</a:t>
            </a:r>
            <a:r>
              <a:rPr lang="en-US" dirty="0" err="1" smtClean="0"/>
              <a:t>dL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84907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Diagnosis: </a:t>
            </a:r>
            <a:r>
              <a:rPr lang="en-US" dirty="0" err="1" smtClean="0"/>
              <a:t>Chylothorax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TG &gt; 110 </a:t>
            </a:r>
            <a:r>
              <a:rPr lang="en-US" dirty="0">
                <a:sym typeface="Wingdings"/>
              </a:rPr>
              <a:t> strongly suggestive of </a:t>
            </a:r>
            <a:r>
              <a:rPr lang="en-US" dirty="0" err="1" smtClean="0">
                <a:sym typeface="Wingdings"/>
              </a:rPr>
              <a:t>chylothorax</a:t>
            </a:r>
            <a:endParaRPr lang="en-US" dirty="0">
              <a:sym typeface="Wingdings"/>
            </a:endParaRPr>
          </a:p>
          <a:p>
            <a:r>
              <a:rPr lang="en-US" dirty="0" smtClean="0">
                <a:sym typeface="Wingdings"/>
              </a:rPr>
              <a:t>TG &lt; </a:t>
            </a:r>
            <a:r>
              <a:rPr lang="en-US" dirty="0">
                <a:sym typeface="Wingdings"/>
              </a:rPr>
              <a:t>50  </a:t>
            </a:r>
            <a:r>
              <a:rPr lang="en-US" dirty="0" smtClean="0">
                <a:sym typeface="Wingdings"/>
              </a:rPr>
              <a:t>indicates absence of </a:t>
            </a:r>
            <a:r>
              <a:rPr lang="en-US" dirty="0" err="1" smtClean="0">
                <a:sym typeface="Wingdings"/>
              </a:rPr>
              <a:t>chylothorax</a:t>
            </a:r>
            <a:endParaRPr lang="en-US" dirty="0" smtClean="0">
              <a:sym typeface="Wingdings"/>
            </a:endParaRPr>
          </a:p>
          <a:p>
            <a:pPr marL="0" indent="0">
              <a:buNone/>
            </a:pPr>
            <a:endParaRPr lang="en-US" dirty="0">
              <a:sym typeface="Wingdings"/>
            </a:endParaRPr>
          </a:p>
          <a:p>
            <a:pPr marL="0" indent="0">
              <a:buNone/>
            </a:pPr>
            <a:endParaRPr lang="en-US" dirty="0">
              <a:sym typeface="Wingdings"/>
            </a:endParaRPr>
          </a:p>
        </p:txBody>
      </p:sp>
      <p:pic>
        <p:nvPicPr>
          <p:cNvPr id="4" name="Picture 3" descr="Thoracic Duc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2976" y="2942240"/>
            <a:ext cx="3298963" cy="3668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48469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Hospital Course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Pt. improved s/p thoracic duct ligation via video-assisted </a:t>
            </a:r>
            <a:r>
              <a:rPr lang="en-US" dirty="0" err="1" smtClean="0"/>
              <a:t>thoracoscopy</a:t>
            </a: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4" name="Picture 3" descr="VAT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296" y="2688938"/>
            <a:ext cx="4796748" cy="35975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3343823"/>
      </p:ext>
    </p:extLst>
  </p:cSld>
  <p:clrMapOvr>
    <a:masterClrMapping/>
  </p:clrMapOvr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 Black .thmx</Template>
  <TotalTime>3780</TotalTime>
  <Words>506</Words>
  <Application>Microsoft Office PowerPoint</Application>
  <PresentationFormat>On-screen Show (4:3)</PresentationFormat>
  <Paragraphs>75</Paragraphs>
  <Slides>21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Arial</vt:lpstr>
      <vt:lpstr>Calibri</vt:lpstr>
      <vt:lpstr>Mangal</vt:lpstr>
      <vt:lpstr>Wingdings</vt:lpstr>
      <vt:lpstr>Black</vt:lpstr>
      <vt:lpstr>Radiology Cases</vt:lpstr>
      <vt:lpstr>Case 1</vt:lpstr>
      <vt:lpstr>Pertinent Clinical History</vt:lpstr>
      <vt:lpstr>POD 6</vt:lpstr>
      <vt:lpstr>CT w/ Contrast</vt:lpstr>
      <vt:lpstr>Differential Diagnoses</vt:lpstr>
      <vt:lpstr>Work-up</vt:lpstr>
      <vt:lpstr>Diagnosis: Chylothorax</vt:lpstr>
      <vt:lpstr>Hospital Course</vt:lpstr>
      <vt:lpstr>Chylothorax vs. Cholesterol Effusion</vt:lpstr>
      <vt:lpstr>PowerPoint Presentation</vt:lpstr>
      <vt:lpstr>Case 2</vt:lpstr>
      <vt:lpstr>Pertinent History</vt:lpstr>
      <vt:lpstr>Work-Up</vt:lpstr>
      <vt:lpstr>Radiograph</vt:lpstr>
      <vt:lpstr>T2 MR</vt:lpstr>
      <vt:lpstr>T1 MR</vt:lpstr>
      <vt:lpstr>Gradient-Echo</vt:lpstr>
      <vt:lpstr>Differential Diagnosis</vt:lpstr>
      <vt:lpstr>Fasciotomy w/ Surgical Debridement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Ankita Mathur</dc:creator>
  <cp:lastModifiedBy>Schettler, Adam J *HS</cp:lastModifiedBy>
  <cp:revision>51</cp:revision>
  <dcterms:created xsi:type="dcterms:W3CDTF">2018-01-30T06:55:49Z</dcterms:created>
  <dcterms:modified xsi:type="dcterms:W3CDTF">2020-03-10T13:45:57Z</dcterms:modified>
</cp:coreProperties>
</file>