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4" r:id="rId7"/>
    <p:sldId id="261" r:id="rId8"/>
    <p:sldId id="262"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8" autoAdjust="0"/>
    <p:restoredTop sz="94660"/>
  </p:normalViewPr>
  <p:slideViewPr>
    <p:cSldViewPr snapToGrid="0">
      <p:cViewPr varScale="1">
        <p:scale>
          <a:sx n="116" d="100"/>
          <a:sy n="116" d="100"/>
        </p:scale>
        <p:origin x="108" y="4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D69E626-12DB-4723-A47F-4CA3A9F5DA00}"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BE2F0-E8DE-46BA-9CEA-2C05CD9C3688}" type="slidenum">
              <a:rPr lang="en-US" smtClean="0"/>
              <a:t>‹#›</a:t>
            </a:fld>
            <a:endParaRPr lang="en-US"/>
          </a:p>
        </p:txBody>
      </p:sp>
    </p:spTree>
    <p:extLst>
      <p:ext uri="{BB962C8B-B14F-4D97-AF65-F5344CB8AC3E}">
        <p14:creationId xmlns:p14="http://schemas.microsoft.com/office/powerpoint/2010/main" val="4050564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69E626-12DB-4723-A47F-4CA3A9F5DA00}"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BE2F0-E8DE-46BA-9CEA-2C05CD9C3688}" type="slidenum">
              <a:rPr lang="en-US" smtClean="0"/>
              <a:t>‹#›</a:t>
            </a:fld>
            <a:endParaRPr lang="en-US"/>
          </a:p>
        </p:txBody>
      </p:sp>
    </p:spTree>
    <p:extLst>
      <p:ext uri="{BB962C8B-B14F-4D97-AF65-F5344CB8AC3E}">
        <p14:creationId xmlns:p14="http://schemas.microsoft.com/office/powerpoint/2010/main" val="2132602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69E626-12DB-4723-A47F-4CA3A9F5DA00}"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BE2F0-E8DE-46BA-9CEA-2C05CD9C3688}" type="slidenum">
              <a:rPr lang="en-US" smtClean="0"/>
              <a:t>‹#›</a:t>
            </a:fld>
            <a:endParaRPr lang="en-US"/>
          </a:p>
        </p:txBody>
      </p:sp>
    </p:spTree>
    <p:extLst>
      <p:ext uri="{BB962C8B-B14F-4D97-AF65-F5344CB8AC3E}">
        <p14:creationId xmlns:p14="http://schemas.microsoft.com/office/powerpoint/2010/main" val="3370221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69E626-12DB-4723-A47F-4CA3A9F5DA00}"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BE2F0-E8DE-46BA-9CEA-2C05CD9C3688}" type="slidenum">
              <a:rPr lang="en-US" smtClean="0"/>
              <a:t>‹#›</a:t>
            </a:fld>
            <a:endParaRPr lang="en-US"/>
          </a:p>
        </p:txBody>
      </p:sp>
    </p:spTree>
    <p:extLst>
      <p:ext uri="{BB962C8B-B14F-4D97-AF65-F5344CB8AC3E}">
        <p14:creationId xmlns:p14="http://schemas.microsoft.com/office/powerpoint/2010/main" val="2544954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D69E626-12DB-4723-A47F-4CA3A9F5DA00}"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BE2F0-E8DE-46BA-9CEA-2C05CD9C3688}" type="slidenum">
              <a:rPr lang="en-US" smtClean="0"/>
              <a:t>‹#›</a:t>
            </a:fld>
            <a:endParaRPr lang="en-US"/>
          </a:p>
        </p:txBody>
      </p:sp>
    </p:spTree>
    <p:extLst>
      <p:ext uri="{BB962C8B-B14F-4D97-AF65-F5344CB8AC3E}">
        <p14:creationId xmlns:p14="http://schemas.microsoft.com/office/powerpoint/2010/main" val="3559303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69E626-12DB-4723-A47F-4CA3A9F5DA00}" type="datetimeFigureOut">
              <a:rPr lang="en-US" smtClean="0"/>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BE2F0-E8DE-46BA-9CEA-2C05CD9C3688}" type="slidenum">
              <a:rPr lang="en-US" smtClean="0"/>
              <a:t>‹#›</a:t>
            </a:fld>
            <a:endParaRPr lang="en-US"/>
          </a:p>
        </p:txBody>
      </p:sp>
    </p:spTree>
    <p:extLst>
      <p:ext uri="{BB962C8B-B14F-4D97-AF65-F5344CB8AC3E}">
        <p14:creationId xmlns:p14="http://schemas.microsoft.com/office/powerpoint/2010/main" val="776039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69E626-12DB-4723-A47F-4CA3A9F5DA00}" type="datetimeFigureOut">
              <a:rPr lang="en-US" smtClean="0"/>
              <a:t>3/10/2020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2BE2F0-E8DE-46BA-9CEA-2C05CD9C3688}" type="slidenum">
              <a:rPr lang="en-US" smtClean="0"/>
              <a:t>‹#›</a:t>
            </a:fld>
            <a:endParaRPr lang="en-US"/>
          </a:p>
        </p:txBody>
      </p:sp>
    </p:spTree>
    <p:extLst>
      <p:ext uri="{BB962C8B-B14F-4D97-AF65-F5344CB8AC3E}">
        <p14:creationId xmlns:p14="http://schemas.microsoft.com/office/powerpoint/2010/main" val="965191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69E626-12DB-4723-A47F-4CA3A9F5DA00}" type="datetimeFigureOut">
              <a:rPr lang="en-US" smtClean="0"/>
              <a:t>3/10/2020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2BE2F0-E8DE-46BA-9CEA-2C05CD9C3688}" type="slidenum">
              <a:rPr lang="en-US" smtClean="0"/>
              <a:t>‹#›</a:t>
            </a:fld>
            <a:endParaRPr lang="en-US"/>
          </a:p>
        </p:txBody>
      </p:sp>
    </p:spTree>
    <p:extLst>
      <p:ext uri="{BB962C8B-B14F-4D97-AF65-F5344CB8AC3E}">
        <p14:creationId xmlns:p14="http://schemas.microsoft.com/office/powerpoint/2010/main" val="3060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69E626-12DB-4723-A47F-4CA3A9F5DA00}" type="datetimeFigureOut">
              <a:rPr lang="en-US" smtClean="0"/>
              <a:t>3/10/2020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2BE2F0-E8DE-46BA-9CEA-2C05CD9C3688}" type="slidenum">
              <a:rPr lang="en-US" smtClean="0"/>
              <a:t>‹#›</a:t>
            </a:fld>
            <a:endParaRPr lang="en-US"/>
          </a:p>
        </p:txBody>
      </p:sp>
    </p:spTree>
    <p:extLst>
      <p:ext uri="{BB962C8B-B14F-4D97-AF65-F5344CB8AC3E}">
        <p14:creationId xmlns:p14="http://schemas.microsoft.com/office/powerpoint/2010/main" val="10487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D69E626-12DB-4723-A47F-4CA3A9F5DA00}" type="datetimeFigureOut">
              <a:rPr lang="en-US" smtClean="0"/>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BE2F0-E8DE-46BA-9CEA-2C05CD9C3688}" type="slidenum">
              <a:rPr lang="en-US" smtClean="0"/>
              <a:t>‹#›</a:t>
            </a:fld>
            <a:endParaRPr lang="en-US"/>
          </a:p>
        </p:txBody>
      </p:sp>
    </p:spTree>
    <p:extLst>
      <p:ext uri="{BB962C8B-B14F-4D97-AF65-F5344CB8AC3E}">
        <p14:creationId xmlns:p14="http://schemas.microsoft.com/office/powerpoint/2010/main" val="1362019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D69E626-12DB-4723-A47F-4CA3A9F5DA00}" type="datetimeFigureOut">
              <a:rPr lang="en-US" smtClean="0"/>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BE2F0-E8DE-46BA-9CEA-2C05CD9C3688}" type="slidenum">
              <a:rPr lang="en-US" smtClean="0"/>
              <a:t>‹#›</a:t>
            </a:fld>
            <a:endParaRPr lang="en-US"/>
          </a:p>
        </p:txBody>
      </p:sp>
    </p:spTree>
    <p:extLst>
      <p:ext uri="{BB962C8B-B14F-4D97-AF65-F5344CB8AC3E}">
        <p14:creationId xmlns:p14="http://schemas.microsoft.com/office/powerpoint/2010/main" val="3430772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69E626-12DB-4723-A47F-4CA3A9F5DA00}" type="datetimeFigureOut">
              <a:rPr lang="en-US" smtClean="0"/>
              <a:t>3/10/2020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BE2F0-E8DE-46BA-9CEA-2C05CD9C3688}" type="slidenum">
              <a:rPr lang="en-US" smtClean="0"/>
              <a:t>‹#›</a:t>
            </a:fld>
            <a:endParaRPr lang="en-US"/>
          </a:p>
        </p:txBody>
      </p:sp>
    </p:spTree>
    <p:extLst>
      <p:ext uri="{BB962C8B-B14F-4D97-AF65-F5344CB8AC3E}">
        <p14:creationId xmlns:p14="http://schemas.microsoft.com/office/powerpoint/2010/main" val="7590766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8215" y="1122362"/>
            <a:ext cx="10533185" cy="2939683"/>
          </a:xfrm>
        </p:spPr>
        <p:txBody>
          <a:bodyPr>
            <a:normAutofit/>
          </a:bodyPr>
          <a:lstStyle/>
          <a:p>
            <a:r>
              <a:rPr lang="en-US" sz="3200" b="1" dirty="0"/>
              <a:t>CASE STUDY:</a:t>
            </a:r>
            <a:r>
              <a:rPr lang="en-US" b="1" dirty="0"/>
              <a:t/>
            </a:r>
            <a:br>
              <a:rPr lang="en-US" b="1" dirty="0"/>
            </a:br>
            <a:r>
              <a:rPr lang="en-US" b="1" dirty="0"/>
              <a:t>Ectopic ACTH-secreting tumor</a:t>
            </a:r>
          </a:p>
        </p:txBody>
      </p:sp>
      <p:sp>
        <p:nvSpPr>
          <p:cNvPr id="3" name="Subtitle 2"/>
          <p:cNvSpPr>
            <a:spLocks noGrp="1"/>
          </p:cNvSpPr>
          <p:nvPr>
            <p:ph type="subTitle" idx="1"/>
          </p:nvPr>
        </p:nvSpPr>
        <p:spPr>
          <a:xfrm>
            <a:off x="1524000" y="4305423"/>
            <a:ext cx="9144000" cy="1655762"/>
          </a:xfrm>
        </p:spPr>
        <p:txBody>
          <a:bodyPr/>
          <a:lstStyle/>
          <a:p>
            <a:r>
              <a:rPr lang="en-US" dirty="0"/>
              <a:t>RADIOLOGY ROTATION</a:t>
            </a:r>
          </a:p>
          <a:p>
            <a:endParaRPr lang="en-US" dirty="0"/>
          </a:p>
          <a:p>
            <a:r>
              <a:rPr lang="en-US" dirty="0"/>
              <a:t>LENA MESSINA</a:t>
            </a:r>
          </a:p>
        </p:txBody>
      </p:sp>
    </p:spTree>
    <p:extLst>
      <p:ext uri="{BB962C8B-B14F-4D97-AF65-F5344CB8AC3E}">
        <p14:creationId xmlns:p14="http://schemas.microsoft.com/office/powerpoint/2010/main" val="1240211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0954" y="1878379"/>
            <a:ext cx="10515600" cy="4351338"/>
          </a:xfrm>
        </p:spPr>
        <p:txBody>
          <a:bodyPr/>
          <a:lstStyle/>
          <a:p>
            <a:pPr marL="0" indent="0">
              <a:buNone/>
            </a:pPr>
            <a:r>
              <a:rPr lang="en-US" dirty="0"/>
              <a:t>Pt is a 38 </a:t>
            </a:r>
            <a:r>
              <a:rPr lang="en-US" dirty="0" err="1"/>
              <a:t>y.o</a:t>
            </a:r>
            <a:r>
              <a:rPr lang="en-US" dirty="0"/>
              <a:t>. African American F with no significant PMH admitted to General Medicine with hypokalemia 2/2 to Cushing’s syndrome. She reports progressive swelling, weight gain and acne over the course of the past year. She has been amenorrhoeic for &gt;6 months. Earlier labs showed hypothyroidism and hyperprolactinemia and the patient was started on levothyroxine and bromocriptine. She had multiple prior admissions for hypokalemia. She denies headaches, vision changes or urinary symptoms.</a:t>
            </a:r>
          </a:p>
          <a:p>
            <a:pPr marL="0" indent="0">
              <a:buNone/>
            </a:pPr>
            <a:r>
              <a:rPr lang="en-US" dirty="0"/>
              <a:t>No family history of cancer, including pancreatic and pituitary tumors</a:t>
            </a:r>
          </a:p>
          <a:p>
            <a:pPr marL="0" indent="0">
              <a:buNone/>
            </a:pPr>
            <a:r>
              <a:rPr lang="en-US" dirty="0"/>
              <a:t>Former tobacco user for 20 years. Married with two children.</a:t>
            </a:r>
          </a:p>
        </p:txBody>
      </p:sp>
      <p:sp>
        <p:nvSpPr>
          <p:cNvPr id="4" name="TextBox 3"/>
          <p:cNvSpPr txBox="1"/>
          <p:nvPr/>
        </p:nvSpPr>
        <p:spPr>
          <a:xfrm>
            <a:off x="890954" y="914400"/>
            <a:ext cx="1745671" cy="523220"/>
          </a:xfrm>
          <a:prstGeom prst="rect">
            <a:avLst/>
          </a:prstGeom>
          <a:noFill/>
        </p:spPr>
        <p:txBody>
          <a:bodyPr wrap="none" rtlCol="0">
            <a:spAutoFit/>
          </a:bodyPr>
          <a:lstStyle/>
          <a:p>
            <a:r>
              <a:rPr lang="en-US" sz="2800" dirty="0"/>
              <a:t>Subjective</a:t>
            </a:r>
            <a:r>
              <a:rPr lang="en-US" dirty="0"/>
              <a:t>:</a:t>
            </a:r>
          </a:p>
        </p:txBody>
      </p:sp>
    </p:spTree>
    <p:extLst>
      <p:ext uri="{BB962C8B-B14F-4D97-AF65-F5344CB8AC3E}">
        <p14:creationId xmlns:p14="http://schemas.microsoft.com/office/powerpoint/2010/main" val="3151145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02323"/>
            <a:ext cx="6451161" cy="5174640"/>
          </a:xfrm>
        </p:spPr>
        <p:txBody>
          <a:bodyPr>
            <a:normAutofit lnSpcReduction="10000"/>
          </a:bodyPr>
          <a:lstStyle/>
          <a:p>
            <a:r>
              <a:rPr lang="en-US" sz="2400" dirty="0"/>
              <a:t>BP: 161/81   (no prior history of hypertension)  </a:t>
            </a:r>
          </a:p>
          <a:p>
            <a:r>
              <a:rPr lang="en-US" sz="2400" dirty="0"/>
              <a:t>BMI: 34.97  (Weight 185 </a:t>
            </a:r>
            <a:r>
              <a:rPr lang="en-US" sz="2400" dirty="0" err="1"/>
              <a:t>lbs</a:t>
            </a:r>
            <a:r>
              <a:rPr lang="en-US" sz="2400" dirty="0"/>
              <a:t>, 30 </a:t>
            </a:r>
            <a:r>
              <a:rPr lang="en-US" sz="2400" dirty="0" err="1"/>
              <a:t>lb</a:t>
            </a:r>
            <a:r>
              <a:rPr lang="en-US" sz="2400" dirty="0"/>
              <a:t> gain over past year, Height 5’0)</a:t>
            </a:r>
          </a:p>
          <a:p>
            <a:r>
              <a:rPr lang="en-US" sz="2400" dirty="0"/>
              <a:t>PE notable for: round face, facial hair, hyperpigmented buccal mucosa, rash on face, chest and upper extremities, hyperpigmentation of palmar creases, violaceous </a:t>
            </a:r>
            <a:r>
              <a:rPr lang="en-US" sz="2400" dirty="0" err="1"/>
              <a:t>striae</a:t>
            </a:r>
            <a:r>
              <a:rPr lang="en-US" sz="2400" dirty="0"/>
              <a:t> on abdomen</a:t>
            </a:r>
          </a:p>
          <a:p>
            <a:r>
              <a:rPr lang="en-US" sz="2400" dirty="0"/>
              <a:t>LABS:</a:t>
            </a:r>
          </a:p>
          <a:p>
            <a:pPr lvl="1"/>
            <a:r>
              <a:rPr lang="en-US" dirty="0"/>
              <a:t>K  2.3  (L)  Ref: 3.4-4.8 </a:t>
            </a:r>
            <a:r>
              <a:rPr lang="en-US" dirty="0" err="1"/>
              <a:t>mmol</a:t>
            </a:r>
            <a:r>
              <a:rPr lang="en-US" dirty="0"/>
              <a:t>/L</a:t>
            </a:r>
          </a:p>
          <a:p>
            <a:pPr lvl="1"/>
            <a:r>
              <a:rPr lang="en-US" dirty="0"/>
              <a:t>Cortisol 92.8 (H), 80.1 after 8 mg Dexamethasone  </a:t>
            </a:r>
          </a:p>
          <a:p>
            <a:pPr lvl="1"/>
            <a:r>
              <a:rPr lang="en-US" dirty="0"/>
              <a:t>ACTH: 417 (H)  Ref: 9-52 </a:t>
            </a:r>
            <a:r>
              <a:rPr lang="en-US" dirty="0" err="1"/>
              <a:t>pg</a:t>
            </a:r>
            <a:r>
              <a:rPr lang="en-US" dirty="0"/>
              <a:t>/mL</a:t>
            </a:r>
          </a:p>
          <a:p>
            <a:pPr lvl="1"/>
            <a:r>
              <a:rPr lang="en-US" dirty="0"/>
              <a:t>Gastrin: 1717 (H)  Ref: 0-100 </a:t>
            </a:r>
            <a:r>
              <a:rPr lang="en-US" dirty="0" err="1"/>
              <a:t>pg</a:t>
            </a:r>
            <a:r>
              <a:rPr lang="en-US" dirty="0"/>
              <a:t>/mL</a:t>
            </a:r>
          </a:p>
          <a:p>
            <a:pPr lvl="1"/>
            <a:r>
              <a:rPr lang="en-US" dirty="0"/>
              <a:t>5-HIAA 24 </a:t>
            </a:r>
            <a:r>
              <a:rPr lang="en-US" dirty="0" err="1"/>
              <a:t>hr</a:t>
            </a:r>
            <a:r>
              <a:rPr lang="en-US" dirty="0"/>
              <a:t>: 54 (H)</a:t>
            </a:r>
          </a:p>
          <a:p>
            <a:pPr lvl="1"/>
            <a:endParaRPr lang="en-US" dirty="0"/>
          </a:p>
          <a:p>
            <a:pPr marL="457200" lvl="1" indent="0">
              <a:buNone/>
            </a:pPr>
            <a:endParaRPr lang="en-US" dirty="0"/>
          </a:p>
        </p:txBody>
      </p:sp>
      <p:sp>
        <p:nvSpPr>
          <p:cNvPr id="4" name="TextBox 3"/>
          <p:cNvSpPr txBox="1"/>
          <p:nvPr/>
        </p:nvSpPr>
        <p:spPr>
          <a:xfrm>
            <a:off x="1055077" y="509954"/>
            <a:ext cx="1702582" cy="523220"/>
          </a:xfrm>
          <a:prstGeom prst="rect">
            <a:avLst/>
          </a:prstGeom>
          <a:noFill/>
        </p:spPr>
        <p:txBody>
          <a:bodyPr wrap="none" rtlCol="0">
            <a:spAutoFit/>
          </a:bodyPr>
          <a:lstStyle/>
          <a:p>
            <a:r>
              <a:rPr lang="en-US" sz="2800" b="1" dirty="0"/>
              <a:t>Objective: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7961" y="2018018"/>
            <a:ext cx="4194613" cy="3143250"/>
          </a:xfrm>
          <a:prstGeom prst="rect">
            <a:avLst/>
          </a:prstGeom>
        </p:spPr>
      </p:pic>
    </p:spTree>
    <p:extLst>
      <p:ext uri="{BB962C8B-B14F-4D97-AF65-F5344CB8AC3E}">
        <p14:creationId xmlns:p14="http://schemas.microsoft.com/office/powerpoint/2010/main" val="1522181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74785"/>
            <a:ext cx="10515600" cy="1793630"/>
          </a:xfrm>
        </p:spPr>
        <p:txBody>
          <a:bodyPr/>
          <a:lstStyle/>
          <a:p>
            <a:pPr marL="0" indent="0">
              <a:buNone/>
            </a:pPr>
            <a:r>
              <a:rPr lang="en-US" sz="2400" b="1" dirty="0"/>
              <a:t>Pituitary MRI (concern for ACTH secreting tumor):</a:t>
            </a:r>
          </a:p>
          <a:p>
            <a:pPr marL="0" indent="0">
              <a:buNone/>
            </a:pPr>
            <a:r>
              <a:rPr lang="en-US" sz="2200" dirty="0"/>
              <a:t>-</a:t>
            </a:r>
            <a:r>
              <a:rPr lang="en-US" sz="2200" dirty="0" err="1"/>
              <a:t>Hypoenhancing</a:t>
            </a:r>
            <a:r>
              <a:rPr lang="en-US" sz="2200" dirty="0"/>
              <a:t> region within the far anterior central aspect of the pituitary gland measuring 3.0 x 1.8 mm possibly represents a pituitary microadenoma.</a:t>
            </a:r>
          </a:p>
        </p:txBody>
      </p:sp>
      <p:pic>
        <p:nvPicPr>
          <p:cNvPr id="5" name="Picture 4"/>
          <p:cNvPicPr>
            <a:picLocks noChangeAspect="1"/>
          </p:cNvPicPr>
          <p:nvPr/>
        </p:nvPicPr>
        <p:blipFill rotWithShape="1">
          <a:blip r:embed="rId2"/>
          <a:srcRect l="1557" t="25904" r="42998" b="11260"/>
          <a:stretch/>
        </p:blipFill>
        <p:spPr>
          <a:xfrm>
            <a:off x="1406768" y="1705709"/>
            <a:ext cx="7561385" cy="4870938"/>
          </a:xfrm>
          <a:prstGeom prst="rect">
            <a:avLst/>
          </a:prstGeom>
        </p:spPr>
      </p:pic>
      <p:cxnSp>
        <p:nvCxnSpPr>
          <p:cNvPr id="7" name="Straight Arrow Connector 6"/>
          <p:cNvCxnSpPr>
            <a:cxnSpLocks/>
          </p:cNvCxnSpPr>
          <p:nvPr/>
        </p:nvCxnSpPr>
        <p:spPr>
          <a:xfrm flipH="1">
            <a:off x="5574323" y="3165231"/>
            <a:ext cx="263769" cy="1063869"/>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4125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srcRect l="1454" t="25532" r="40608" b="11425"/>
          <a:stretch/>
        </p:blipFill>
        <p:spPr>
          <a:xfrm>
            <a:off x="1624729" y="2479430"/>
            <a:ext cx="6516948" cy="4079631"/>
          </a:xfrm>
          <a:prstGeom prst="rect">
            <a:avLst/>
          </a:prstGeom>
        </p:spPr>
      </p:pic>
      <p:sp>
        <p:nvSpPr>
          <p:cNvPr id="4" name="TextBox 3"/>
          <p:cNvSpPr txBox="1"/>
          <p:nvPr/>
        </p:nvSpPr>
        <p:spPr>
          <a:xfrm>
            <a:off x="679940" y="474456"/>
            <a:ext cx="10515600" cy="2277547"/>
          </a:xfrm>
          <a:prstGeom prst="rect">
            <a:avLst/>
          </a:prstGeom>
          <a:noFill/>
        </p:spPr>
        <p:txBody>
          <a:bodyPr wrap="square" rtlCol="0">
            <a:spAutoFit/>
          </a:bodyPr>
          <a:lstStyle/>
          <a:p>
            <a:r>
              <a:rPr lang="en-US" sz="2400" b="1" dirty="0"/>
              <a:t>CT chest: </a:t>
            </a:r>
            <a:r>
              <a:rPr lang="en-US" sz="2000" dirty="0"/>
              <a:t> </a:t>
            </a:r>
          </a:p>
          <a:p>
            <a:r>
              <a:rPr lang="en-US" sz="2000" dirty="0"/>
              <a:t>1. Multiple hepatic nodules and large dominant heterogeneously enhancing right hepatic mass (9.1x7.2 cm). In the setting of Cushing syndrome this likely represents an intra-abdominal neuroendocrine neoplasm either primary or metastatic to the liver. Referred to same day abdominal MRI, not yet to performed at the time of final interpretation of this study.</a:t>
            </a:r>
            <a:br>
              <a:rPr lang="en-US" sz="2000" dirty="0"/>
            </a:br>
            <a:r>
              <a:rPr lang="en-US" sz="2000" dirty="0"/>
              <a:t>2. No evidence of intrathoracic primary or metastatic neoplastic disease.</a:t>
            </a:r>
          </a:p>
          <a:p>
            <a:endParaRPr lang="en-US" dirty="0"/>
          </a:p>
        </p:txBody>
      </p:sp>
      <p:cxnSp>
        <p:nvCxnSpPr>
          <p:cNvPr id="7" name="Straight Arrow Connector 6"/>
          <p:cNvCxnSpPr/>
          <p:nvPr/>
        </p:nvCxnSpPr>
        <p:spPr>
          <a:xfrm>
            <a:off x="3692769" y="4519246"/>
            <a:ext cx="1266092" cy="211016"/>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7773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662354" y="846626"/>
            <a:ext cx="10515600" cy="1210774"/>
          </a:xfrm>
        </p:spPr>
        <p:txBody>
          <a:bodyPr>
            <a:normAutofit fontScale="90000"/>
          </a:bodyPr>
          <a:lstStyle/>
          <a:p>
            <a:r>
              <a:rPr lang="en-US" dirty="0"/>
              <a:t/>
            </a:r>
            <a:br>
              <a:rPr lang="en-US" dirty="0"/>
            </a:br>
            <a:r>
              <a:rPr lang="en-US" sz="2700" b="1" dirty="0"/>
              <a:t>MRI Abdomen:</a:t>
            </a:r>
            <a:r>
              <a:rPr lang="en-US" dirty="0"/>
              <a:t/>
            </a:r>
            <a:br>
              <a:rPr lang="en-US" dirty="0"/>
            </a:br>
            <a:r>
              <a:rPr lang="en-US" sz="2200" dirty="0"/>
              <a:t>Numerous </a:t>
            </a:r>
            <a:r>
              <a:rPr lang="en-US" sz="2200" dirty="0" err="1"/>
              <a:t>hypervascular</a:t>
            </a:r>
            <a:r>
              <a:rPr lang="en-US" sz="2200" dirty="0"/>
              <a:t> liver masses in the setting of patient's symptoms is most suspicious for carcinoid primary. This may be primary to the liver or metastatic. No small bowel mass or mesenteric mass is visualized although remains within the differential. Biopsy recommended of the liver lesions to confirm diagnosis of carcinoid. Once the diagnosis is confirmed, consider octreotide scan to assess for site of primary tumor not visualized on this exam.</a:t>
            </a:r>
            <a:r>
              <a:rPr lang="en-US" dirty="0"/>
              <a:t/>
            </a:r>
            <a:br>
              <a:rPr lang="en-US" dirty="0"/>
            </a:br>
            <a:r>
              <a:rPr lang="en-US" dirty="0"/>
              <a:t/>
            </a:r>
            <a:br>
              <a:rPr lang="en-US" dirty="0"/>
            </a:br>
            <a:endParaRPr lang="en-US" dirty="0"/>
          </a:p>
        </p:txBody>
      </p:sp>
      <p:pic>
        <p:nvPicPr>
          <p:cNvPr id="4" name="Content Placeholder 3"/>
          <p:cNvPicPr>
            <a:picLocks noGrp="1" noChangeAspect="1"/>
          </p:cNvPicPr>
          <p:nvPr>
            <p:ph idx="1"/>
          </p:nvPr>
        </p:nvPicPr>
        <p:blipFill rotWithShape="1">
          <a:blip r:embed="rId2"/>
          <a:srcRect t="26231" r="36519" b="14213"/>
          <a:stretch/>
        </p:blipFill>
        <p:spPr>
          <a:xfrm>
            <a:off x="1055077" y="2057400"/>
            <a:ext cx="8862646" cy="4642337"/>
          </a:xfrm>
          <a:prstGeom prst="rect">
            <a:avLst/>
          </a:prstGeom>
        </p:spPr>
      </p:pic>
      <p:cxnSp>
        <p:nvCxnSpPr>
          <p:cNvPr id="6" name="Straight Arrow Connector 5"/>
          <p:cNvCxnSpPr/>
          <p:nvPr/>
        </p:nvCxnSpPr>
        <p:spPr>
          <a:xfrm>
            <a:off x="2602523" y="4290646"/>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637692" y="3991708"/>
            <a:ext cx="1512277" cy="597877"/>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8365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studies:</a:t>
            </a:r>
          </a:p>
        </p:txBody>
      </p:sp>
      <p:sp>
        <p:nvSpPr>
          <p:cNvPr id="3" name="Content Placeholder 2"/>
          <p:cNvSpPr>
            <a:spLocks noGrp="1"/>
          </p:cNvSpPr>
          <p:nvPr>
            <p:ph idx="1"/>
          </p:nvPr>
        </p:nvSpPr>
        <p:spPr>
          <a:xfrm>
            <a:off x="7051432" y="1825625"/>
            <a:ext cx="4302368" cy="5086717"/>
          </a:xfrm>
        </p:spPr>
        <p:txBody>
          <a:bodyPr>
            <a:normAutofit/>
          </a:bodyPr>
          <a:lstStyle/>
          <a:p>
            <a:r>
              <a:rPr lang="en-US" dirty="0"/>
              <a:t>US guided Liver biopsy:</a:t>
            </a:r>
          </a:p>
          <a:p>
            <a:pPr marL="457200" lvl="1" indent="0">
              <a:buNone/>
            </a:pPr>
            <a:r>
              <a:rPr lang="en-US" dirty="0"/>
              <a:t>Neoplastic cells </a:t>
            </a:r>
            <a:r>
              <a:rPr lang="en-US" dirty="0" err="1"/>
              <a:t>immunoreactive</a:t>
            </a:r>
            <a:r>
              <a:rPr lang="en-US" dirty="0"/>
              <a:t> to chromogranin, </a:t>
            </a:r>
            <a:r>
              <a:rPr lang="en-US" dirty="0" err="1"/>
              <a:t>synaptophysin</a:t>
            </a:r>
            <a:r>
              <a:rPr lang="en-US" dirty="0"/>
              <a:t>, cytokeratin and ACTH. Consistent with Grade 1 neuroendocrine carcinoma. </a:t>
            </a:r>
          </a:p>
          <a:p>
            <a:r>
              <a:rPr lang="en-US" dirty="0"/>
              <a:t>EGD: non-contributory, BX of gastric mucosa: normal</a:t>
            </a:r>
          </a:p>
          <a:p>
            <a:endParaRPr lang="en-US" dirty="0"/>
          </a:p>
        </p:txBody>
      </p:sp>
      <p:pic>
        <p:nvPicPr>
          <p:cNvPr id="4" name="Picture 3"/>
          <p:cNvPicPr>
            <a:picLocks noChangeAspect="1"/>
          </p:cNvPicPr>
          <p:nvPr/>
        </p:nvPicPr>
        <p:blipFill rotWithShape="1">
          <a:blip r:embed="rId2"/>
          <a:srcRect l="2020" t="26609" r="38268" b="14341"/>
          <a:stretch/>
        </p:blipFill>
        <p:spPr>
          <a:xfrm>
            <a:off x="246185" y="1825625"/>
            <a:ext cx="6646984" cy="4047637"/>
          </a:xfrm>
          <a:prstGeom prst="rect">
            <a:avLst/>
          </a:prstGeom>
        </p:spPr>
      </p:pic>
    </p:spTree>
    <p:extLst>
      <p:ext uri="{BB962C8B-B14F-4D97-AF65-F5344CB8AC3E}">
        <p14:creationId xmlns:p14="http://schemas.microsoft.com/office/powerpoint/2010/main" val="589473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9730154" cy="4351338"/>
          </a:xfrm>
        </p:spPr>
        <p:txBody>
          <a:bodyPr/>
          <a:lstStyle/>
          <a:p>
            <a:r>
              <a:rPr lang="en-US" dirty="0"/>
              <a:t>Review of pathology suggestive of low grade well differentiated neuroendocrine carcinoma.</a:t>
            </a:r>
          </a:p>
          <a:p>
            <a:r>
              <a:rPr lang="en-US" dirty="0"/>
              <a:t>Primary tumor is usually located in duodenum, pancreas and abdominal lymph nodes, but  other ectopic locations have been described (heart, ovary, gallbladder, liver, kidney). Not identified in our patient. </a:t>
            </a:r>
          </a:p>
          <a:p>
            <a:r>
              <a:rPr lang="en-US" dirty="0"/>
              <a:t>Her tumor is a functional carcinoid secreting ACTH interfering with HPA.</a:t>
            </a:r>
          </a:p>
        </p:txBody>
      </p:sp>
    </p:spTree>
    <p:extLst>
      <p:ext uri="{BB962C8B-B14F-4D97-AF65-F5344CB8AC3E}">
        <p14:creationId xmlns:p14="http://schemas.microsoft.com/office/powerpoint/2010/main" val="1634483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Follow up</a:t>
            </a:r>
          </a:p>
        </p:txBody>
      </p:sp>
      <p:sp>
        <p:nvSpPr>
          <p:cNvPr id="3" name="Content Placeholder 2"/>
          <p:cNvSpPr>
            <a:spLocks noGrp="1"/>
          </p:cNvSpPr>
          <p:nvPr>
            <p:ph idx="1"/>
          </p:nvPr>
        </p:nvSpPr>
        <p:spPr/>
        <p:txBody>
          <a:bodyPr>
            <a:normAutofit fontScale="92500"/>
          </a:bodyPr>
          <a:lstStyle/>
          <a:p>
            <a:r>
              <a:rPr lang="en-US" dirty="0"/>
              <a:t>Extent of liver lesions precluded resection. Octreotide scan was not performed as it was not going to change management.</a:t>
            </a:r>
          </a:p>
          <a:p>
            <a:r>
              <a:rPr lang="en-US" dirty="0"/>
              <a:t>Pt. started on long acting octreotide. Cushing’s syndrome managed with ketoconazole, spironolactone and K replacement as outpatient</a:t>
            </a:r>
          </a:p>
          <a:p>
            <a:r>
              <a:rPr lang="en-US" dirty="0"/>
              <a:t>She returned to UVA later for embolization of her liver lesions. Currently, the largest lesion is approximately ½ the original size</a:t>
            </a:r>
          </a:p>
          <a:p>
            <a:r>
              <a:rPr lang="en-US" dirty="0"/>
              <a:t>This is a rare case, but a similar one was reported in 2008 in Jacksonville, FL </a:t>
            </a:r>
          </a:p>
          <a:p>
            <a:pPr marL="0" indent="0">
              <a:buNone/>
            </a:pPr>
            <a:r>
              <a:rPr lang="en-US" sz="2000" dirty="0"/>
              <a:t>(</a:t>
            </a:r>
            <a:r>
              <a:rPr lang="en-US" sz="2200" dirty="0"/>
              <a:t>Coe, Susan G., Winston W. Tan, and Thomas P. Fox. “Cushing’s Syndrome Due to Ectopic Adrenocorticotropic Hormone Production Secondary to Hepatic Carcinoid: Diagnosis, Treatment, and Improved Quality of Life.” </a:t>
            </a:r>
            <a:r>
              <a:rPr lang="en-US" sz="2200" i="1" dirty="0"/>
              <a:t>Journal of General Internal Medicine</a:t>
            </a:r>
            <a:r>
              <a:rPr lang="en-US" sz="2200" dirty="0"/>
              <a:t> 23.6 (2008): 875–878</a:t>
            </a:r>
            <a:r>
              <a:rPr lang="en-US" dirty="0"/>
              <a:t>.</a:t>
            </a:r>
            <a:r>
              <a:rPr lang="en-US" sz="2000" dirty="0"/>
              <a:t>)</a:t>
            </a:r>
          </a:p>
        </p:txBody>
      </p:sp>
    </p:spTree>
    <p:extLst>
      <p:ext uri="{BB962C8B-B14F-4D97-AF65-F5344CB8AC3E}">
        <p14:creationId xmlns:p14="http://schemas.microsoft.com/office/powerpoint/2010/main" val="28560569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360</TotalTime>
  <Words>660</Words>
  <Application>Microsoft Office PowerPoint</Application>
  <PresentationFormat>Widescreen</PresentationFormat>
  <Paragraphs>36</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CASE STUDY: Ectopic ACTH-secreting tumor</vt:lpstr>
      <vt:lpstr>PowerPoint Presentation</vt:lpstr>
      <vt:lpstr>PowerPoint Presentation</vt:lpstr>
      <vt:lpstr>PowerPoint Presentation</vt:lpstr>
      <vt:lpstr>PowerPoint Presentation</vt:lpstr>
      <vt:lpstr> MRI Abdomen: Numerous hypervascular liver masses in the setting of patient's symptoms is most suspicious for carcinoid primary. This may be primary to the liver or metastatic. No small bowel mass or mesenteric mass is visualized although remains within the differential. Biopsy recommended of the liver lesions to confirm diagnosis of carcinoid. Once the diagnosis is confirmed, consider octreotide scan to assess for site of primary tumor not visualized on this exam.  </vt:lpstr>
      <vt:lpstr>Additional studies:</vt:lpstr>
      <vt:lpstr>PowerPoint Presentation</vt:lpstr>
      <vt:lpstr>Follow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Lena Menis</dc:creator>
  <cp:lastModifiedBy>Schettler, Adam J *HS</cp:lastModifiedBy>
  <cp:revision>21</cp:revision>
  <dcterms:created xsi:type="dcterms:W3CDTF">2017-05-31T20:27:58Z</dcterms:created>
  <dcterms:modified xsi:type="dcterms:W3CDTF">2020-03-10T13:49:48Z</dcterms:modified>
</cp:coreProperties>
</file>