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9" r:id="rId5"/>
    <p:sldId id="268" r:id="rId6"/>
    <p:sldId id="260" r:id="rId7"/>
    <p:sldId id="259" r:id="rId8"/>
    <p:sldId id="27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8CA47-3E61-4146-A085-826314EBF68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D7B8E-A023-5341-8360-F2941350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MRN 2590078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7B8E-A023-5341-8360-F29413507B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 head</a:t>
            </a:r>
            <a:r>
              <a:rPr lang="en-US" baseline="0" dirty="0" smtClean="0"/>
              <a:t> w/o contrast- no ICH, mass, skull </a:t>
            </a:r>
            <a:r>
              <a:rPr lang="en-US" baseline="0" dirty="0" err="1" smtClean="0"/>
              <a:t>fx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7B8E-A023-5341-8360-F29413507B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8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Symmetric widening of the superior mediastinum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could be secondary to presence of </a:t>
            </a:r>
            <a:r>
              <a:rPr lang="en-US" dirty="0" err="1" smtClean="0"/>
              <a:t>thymic</a:t>
            </a:r>
            <a:r>
              <a:rPr lang="en-US" dirty="0" smtClean="0"/>
              <a:t> tissue, </a:t>
            </a:r>
            <a:r>
              <a:rPr lang="en-US" dirty="0" err="1" smtClean="0"/>
              <a:t>projectional</a:t>
            </a:r>
            <a:r>
              <a:rPr lang="en-US" baseline="0" dirty="0" smtClean="0"/>
              <a:t> (AP supine film), vascular injury, </a:t>
            </a:r>
            <a:r>
              <a:rPr lang="en-US" baseline="0" dirty="0" err="1" smtClean="0"/>
              <a:t>mediastinal</a:t>
            </a:r>
            <a:r>
              <a:rPr lang="en-US" baseline="0" dirty="0" smtClean="0"/>
              <a:t> mass/lymphoma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7B8E-A023-5341-8360-F29413507B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Extensive multi-station </a:t>
            </a:r>
            <a:r>
              <a:rPr lang="en-US" dirty="0" err="1" smtClean="0"/>
              <a:t>mediastinal</a:t>
            </a:r>
            <a:r>
              <a:rPr lang="en-US" dirty="0" smtClean="0"/>
              <a:t> and </a:t>
            </a:r>
            <a:r>
              <a:rPr lang="en-US" dirty="0" err="1" smtClean="0"/>
              <a:t>hilar</a:t>
            </a:r>
            <a:r>
              <a:rPr lang="en-US" dirty="0" smtClean="0"/>
              <a:t> LAD concerning for lymphoma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7B8E-A023-5341-8360-F29413507B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4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</a:t>
            </a:r>
            <a:r>
              <a:rPr lang="en-US" b="1" baseline="0" dirty="0" smtClean="0"/>
              <a:t> main</a:t>
            </a:r>
            <a:r>
              <a:rPr lang="en-US" b="1" dirty="0" smtClean="0"/>
              <a:t> </a:t>
            </a:r>
            <a:r>
              <a:rPr lang="en-US" b="1" dirty="0" err="1" smtClean="0"/>
              <a:t>pulm</a:t>
            </a:r>
            <a:r>
              <a:rPr lang="en-US" b="1" dirty="0" smtClean="0"/>
              <a:t> artery is compressed due to mass effect from </a:t>
            </a:r>
            <a:r>
              <a:rPr lang="en-US" b="1" dirty="0" err="1" smtClean="0"/>
              <a:t>perihilar</a:t>
            </a:r>
            <a:r>
              <a:rPr lang="en-US" b="1" dirty="0" smtClean="0"/>
              <a:t> LAD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7B8E-A023-5341-8360-F29413507B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97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B </a:t>
            </a:r>
            <a:r>
              <a:rPr lang="en-US" dirty="0" err="1" smtClean="0"/>
              <a:t>sx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7B8E-A023-5341-8360-F29413507B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33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ED visit- 5/14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clinic visit-</a:t>
            </a:r>
            <a:r>
              <a:rPr lang="en-US" baseline="0" dirty="0" smtClean="0"/>
              <a:t> 5/17</a:t>
            </a:r>
            <a:endParaRPr lang="en-US" dirty="0" smtClean="0"/>
          </a:p>
          <a:p>
            <a:r>
              <a:rPr lang="en-US" dirty="0" smtClean="0"/>
              <a:t>PET, 2</a:t>
            </a:r>
            <a:r>
              <a:rPr lang="en-US" baseline="30000" dirty="0" smtClean="0"/>
              <a:t>nd</a:t>
            </a:r>
            <a:r>
              <a:rPr lang="en-US" dirty="0" smtClean="0"/>
              <a:t> clinic visit-</a:t>
            </a:r>
            <a:r>
              <a:rPr lang="en-US" baseline="0" dirty="0" smtClean="0"/>
              <a:t> 5/25</a:t>
            </a:r>
          </a:p>
          <a:p>
            <a:r>
              <a:rPr lang="en-US" baseline="0" dirty="0" smtClean="0"/>
              <a:t>CT-guided FNA- 5/30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7B8E-A023-5341-8360-F29413507B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053-8A3A-8E43-AE74-3F995AB2257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1C3-DAEC-4F40-B042-2DD52A6D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3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053-8A3A-8E43-AE74-3F995AB2257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1C3-DAEC-4F40-B042-2DD52A6D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2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053-8A3A-8E43-AE74-3F995AB2257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1C3-DAEC-4F40-B042-2DD52A6D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053-8A3A-8E43-AE74-3F995AB2257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1C3-DAEC-4F40-B042-2DD52A6D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053-8A3A-8E43-AE74-3F995AB2257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1C3-DAEC-4F40-B042-2DD52A6D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053-8A3A-8E43-AE74-3F995AB2257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1C3-DAEC-4F40-B042-2DD52A6D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0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053-8A3A-8E43-AE74-3F995AB2257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1C3-DAEC-4F40-B042-2DD52A6D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9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053-8A3A-8E43-AE74-3F995AB2257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1C3-DAEC-4F40-B042-2DD52A6D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053-8A3A-8E43-AE74-3F995AB2257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1C3-DAEC-4F40-B042-2DD52A6D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8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053-8A3A-8E43-AE74-3F995AB2257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1C3-DAEC-4F40-B042-2DD52A6D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8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053-8A3A-8E43-AE74-3F995AB2257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1C3-DAEC-4F40-B042-2DD52A6D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9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6053-8A3A-8E43-AE74-3F995AB2257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71C3-DAEC-4F40-B042-2DD52A6D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Case Report</a:t>
            </a:r>
            <a:endParaRPr lang="en-US" sz="4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Anne Knisely, MS4</a:t>
            </a:r>
          </a:p>
          <a:p>
            <a:r>
              <a:rPr lang="en-US" dirty="0" smtClean="0"/>
              <a:t>Diagnostic Radiology elective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Friedmann</a:t>
            </a:r>
            <a:r>
              <a:rPr lang="en-US" dirty="0" smtClean="0"/>
              <a:t> A. (2008) Evaluation and Management of Lymphadenopathy in Children. Pediatrics in Review 29(2): 53-60.</a:t>
            </a:r>
          </a:p>
          <a:p>
            <a:endParaRPr lang="en-US" dirty="0"/>
          </a:p>
          <a:p>
            <a:r>
              <a:rPr lang="en-US" dirty="0" err="1" smtClean="0"/>
              <a:t>Ranganath</a:t>
            </a:r>
            <a:r>
              <a:rPr lang="en-US" dirty="0" smtClean="0"/>
              <a:t> SH et al. (2012) </a:t>
            </a:r>
            <a:r>
              <a:rPr lang="en-US" dirty="0" err="1" smtClean="0"/>
              <a:t>Mediastinal</a:t>
            </a:r>
            <a:r>
              <a:rPr lang="en-US" dirty="0" smtClean="0"/>
              <a:t> Masses in Children. American Journal of </a:t>
            </a:r>
            <a:r>
              <a:rPr lang="en-US" dirty="0" err="1" smtClean="0"/>
              <a:t>Roentgenology</a:t>
            </a:r>
            <a:r>
              <a:rPr lang="en-US" dirty="0"/>
              <a:t> </a:t>
            </a:r>
            <a:r>
              <a:rPr lang="en-US" dirty="0" smtClean="0"/>
              <a:t>198(3): W197-216.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086"/>
            <a:ext cx="8229600" cy="1143000"/>
          </a:xfrm>
        </p:spPr>
        <p:txBody>
          <a:bodyPr/>
          <a:lstStyle/>
          <a:p>
            <a:r>
              <a:rPr lang="en-US" dirty="0" smtClean="0"/>
              <a:t>DC, 12 </a:t>
            </a:r>
            <a:r>
              <a:rPr lang="en-US" dirty="0" err="1" smtClean="0"/>
              <a:t>y.o</a:t>
            </a:r>
            <a:r>
              <a:rPr lang="en-US" dirty="0" smtClean="0"/>
              <a:t>. 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6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Presented to the ED via EMS with left shoulder, thigh, and rib pain after she rode her bicycle into a concrete wall w/o a helmet</a:t>
            </a:r>
          </a:p>
          <a:p>
            <a:r>
              <a:rPr lang="en-US" dirty="0" smtClean="0"/>
              <a:t>?LOC, mild HA, no emesis, was moving all extremities after landing in the grass per parents </a:t>
            </a:r>
          </a:p>
          <a:p>
            <a:r>
              <a:rPr lang="en-US" dirty="0" smtClean="0"/>
              <a:t>PMH: seasonal allergies, constipation</a:t>
            </a:r>
          </a:p>
          <a:p>
            <a:r>
              <a:rPr lang="en-US" dirty="0" smtClean="0"/>
              <a:t>PE: significant only for mild abrasions and ecchymosis over left lateral thigh</a:t>
            </a:r>
          </a:p>
          <a:p>
            <a:r>
              <a:rPr lang="en-US" u="sng" dirty="0" smtClean="0"/>
              <a:t>In ED</a:t>
            </a:r>
            <a:r>
              <a:rPr lang="en-US" dirty="0" smtClean="0"/>
              <a:t>: FAST, CT head, XR elbow/knee/radius/ulna/shoulder/femur, CXR, CTA chest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stagnaCX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61" r="-55461"/>
          <a:stretch>
            <a:fillRect/>
          </a:stretch>
        </p:blipFill>
        <p:spPr>
          <a:xfrm>
            <a:off x="-2640819" y="339882"/>
            <a:ext cx="10521250" cy="5786282"/>
          </a:xfrm>
        </p:spPr>
      </p:pic>
      <p:pic>
        <p:nvPicPr>
          <p:cNvPr id="5" name="Content Placeholder 3" descr="CastagnaCXRl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07" r="-89407"/>
          <a:stretch>
            <a:fillRect/>
          </a:stretch>
        </p:blipFill>
        <p:spPr>
          <a:xfrm>
            <a:off x="1974737" y="339882"/>
            <a:ext cx="10391142" cy="57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20" y="33850"/>
            <a:ext cx="6781614" cy="678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91" y="69617"/>
            <a:ext cx="6710071" cy="671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4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Consult to </a:t>
            </a:r>
            <a:r>
              <a:rPr lang="en-US" dirty="0" err="1" smtClean="0"/>
              <a:t>peds</a:t>
            </a:r>
            <a:r>
              <a:rPr lang="en-US" dirty="0" smtClean="0"/>
              <a:t> </a:t>
            </a:r>
            <a:r>
              <a:rPr lang="en-US" dirty="0" err="1" smtClean="0"/>
              <a:t>heme</a:t>
            </a:r>
            <a:r>
              <a:rPr lang="en-US" dirty="0" smtClean="0"/>
              <a:t>/</a:t>
            </a:r>
            <a:r>
              <a:rPr lang="en-US" dirty="0" err="1" smtClean="0"/>
              <a:t>onc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Discussion with parents re: concern for lymphoma</a:t>
            </a:r>
          </a:p>
          <a:p>
            <a:r>
              <a:rPr lang="en-US" dirty="0" smtClean="0"/>
              <a:t>Labs </a:t>
            </a:r>
          </a:p>
          <a:p>
            <a:pPr lvl="1"/>
            <a:r>
              <a:rPr lang="en-US" dirty="0" smtClean="0"/>
              <a:t>H/H 11.2/32.6</a:t>
            </a:r>
          </a:p>
          <a:p>
            <a:pPr lvl="1"/>
            <a:r>
              <a:rPr lang="en-US" dirty="0" smtClean="0"/>
              <a:t>Rest of CBC, CMP, Mg, </a:t>
            </a:r>
            <a:r>
              <a:rPr lang="en-US" dirty="0" err="1" smtClean="0"/>
              <a:t>phos</a:t>
            </a:r>
            <a:r>
              <a:rPr lang="en-US" dirty="0" smtClean="0"/>
              <a:t>, PT, PTT, LDH</a:t>
            </a:r>
            <a:r>
              <a:rPr lang="en-US" dirty="0"/>
              <a:t>, uric acid- unremarkable</a:t>
            </a:r>
          </a:p>
          <a:p>
            <a:r>
              <a:rPr lang="en-US" dirty="0" smtClean="0"/>
              <a:t>Ambulatory referral to </a:t>
            </a:r>
            <a:r>
              <a:rPr lang="en-US" dirty="0" err="1" smtClean="0"/>
              <a:t>peds</a:t>
            </a:r>
            <a:r>
              <a:rPr lang="en-US" dirty="0" smtClean="0"/>
              <a:t> </a:t>
            </a:r>
            <a:r>
              <a:rPr lang="en-US" dirty="0" err="1" smtClean="0"/>
              <a:t>heme</a:t>
            </a:r>
            <a:r>
              <a:rPr lang="en-US" dirty="0" smtClean="0"/>
              <a:t>/</a:t>
            </a:r>
            <a:r>
              <a:rPr lang="en-US" dirty="0" err="1" smtClean="0"/>
              <a:t>onc</a:t>
            </a:r>
            <a:r>
              <a:rPr lang="en-US" dirty="0" smtClean="0"/>
              <a:t> clinic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310"/>
            <a:ext cx="8229600" cy="1143000"/>
          </a:xfrm>
        </p:spPr>
        <p:txBody>
          <a:bodyPr/>
          <a:lstStyle/>
          <a:p>
            <a:r>
              <a:rPr lang="en-US" dirty="0" smtClean="0"/>
              <a:t>Diagnosis/Follow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111" y="1336321"/>
            <a:ext cx="8539245" cy="55395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/>
              <a:t>Diagnosis</a:t>
            </a:r>
            <a:r>
              <a:rPr lang="en-US" dirty="0" smtClean="0"/>
              <a:t>: Mediastinal</a:t>
            </a:r>
            <a:r>
              <a:rPr lang="en-US" dirty="0"/>
              <a:t>&amp;</a:t>
            </a:r>
            <a:r>
              <a:rPr lang="en-US" dirty="0" smtClean="0"/>
              <a:t> hilar lymphadenopathy/mass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Follow up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clinic visit: Imaging concerning for possible lymphoma, although no worrisome </a:t>
            </a:r>
            <a:r>
              <a:rPr lang="en-US" dirty="0" err="1" smtClean="0"/>
              <a:t>sx</a:t>
            </a:r>
            <a:r>
              <a:rPr lang="en-US" dirty="0" smtClean="0"/>
              <a:t>, history, labs, or exam findings</a:t>
            </a:r>
          </a:p>
          <a:p>
            <a:r>
              <a:rPr lang="en-US" b="1" dirty="0" smtClean="0">
                <a:sym typeface="Wingdings"/>
              </a:rPr>
              <a:t>PET</a:t>
            </a:r>
            <a:r>
              <a:rPr lang="en-US" dirty="0">
                <a:sym typeface="Wingdings"/>
              </a:rPr>
              <a:t>:</a:t>
            </a:r>
            <a:r>
              <a:rPr lang="en-US" dirty="0" smtClean="0">
                <a:sym typeface="Wingdings"/>
              </a:rPr>
              <a:t> “FDG avid mediastinal and hilar lymphadenopathy”</a:t>
            </a:r>
          </a:p>
          <a:p>
            <a:r>
              <a:rPr lang="en-US" dirty="0" smtClean="0">
                <a:sym typeface="Wingdings"/>
              </a:rPr>
              <a:t>2</a:t>
            </a:r>
            <a:r>
              <a:rPr lang="en-US" baseline="30000" dirty="0" smtClean="0">
                <a:sym typeface="Wingdings"/>
              </a:rPr>
              <a:t>nd</a:t>
            </a:r>
            <a:r>
              <a:rPr lang="en-US" dirty="0" smtClean="0">
                <a:sym typeface="Wingdings"/>
              </a:rPr>
              <a:t> clinic visit: fatigue, submandibular adenopathy </a:t>
            </a:r>
          </a:p>
          <a:p>
            <a:r>
              <a:rPr lang="en-US" b="1" dirty="0" smtClean="0">
                <a:sym typeface="Wingdings"/>
              </a:rPr>
              <a:t>CT-guided FNA</a:t>
            </a:r>
            <a:r>
              <a:rPr lang="en-US" dirty="0" smtClean="0">
                <a:sym typeface="Wingdings"/>
              </a:rPr>
              <a:t>: “Atypical lymphocytes”</a:t>
            </a:r>
          </a:p>
          <a:p>
            <a:pPr lvl="1"/>
            <a:r>
              <a:rPr lang="en-US" dirty="0" smtClean="0">
                <a:sym typeface="Wingdings"/>
              </a:rPr>
              <a:t>Flow Cytometry: “normal </a:t>
            </a:r>
            <a:r>
              <a:rPr lang="en-US" dirty="0" err="1" smtClean="0">
                <a:sym typeface="Wingdings"/>
              </a:rPr>
              <a:t>thymic</a:t>
            </a:r>
            <a:r>
              <a:rPr lang="en-US" dirty="0" smtClean="0">
                <a:sym typeface="Wingdings"/>
              </a:rPr>
              <a:t> tissue”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13" y="208618"/>
            <a:ext cx="6452614" cy="64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2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68" y="131534"/>
            <a:ext cx="89014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Radiographic Features and </a:t>
            </a:r>
            <a:r>
              <a:rPr lang="en-US" dirty="0" err="1" smtClean="0"/>
              <a:t>Ddx</a:t>
            </a:r>
            <a:r>
              <a:rPr lang="en-US" dirty="0" smtClean="0"/>
              <a:t>: </a:t>
            </a:r>
            <a:r>
              <a:rPr lang="en-US" dirty="0" err="1" smtClean="0"/>
              <a:t>Mediastinal</a:t>
            </a:r>
            <a:r>
              <a:rPr lang="en-US" dirty="0" smtClean="0"/>
              <a:t> Mass in a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1" y="1457096"/>
            <a:ext cx="8620847" cy="536512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Anterior Mediastinum </a:t>
            </a:r>
            <a:r>
              <a:rPr lang="en-US" dirty="0" smtClean="0"/>
              <a:t>(most common location)</a:t>
            </a:r>
          </a:p>
          <a:p>
            <a:pPr lvl="1"/>
            <a:r>
              <a:rPr lang="en-US" u="sng" dirty="0" smtClean="0"/>
              <a:t>Solid</a:t>
            </a:r>
            <a:r>
              <a:rPr lang="en-US" dirty="0" smtClean="0"/>
              <a:t>: prominent/ectopic thymus, </a:t>
            </a:r>
            <a:r>
              <a:rPr lang="en-US" dirty="0" err="1" smtClean="0"/>
              <a:t>thymoma</a:t>
            </a:r>
            <a:r>
              <a:rPr lang="en-US" dirty="0" smtClean="0"/>
              <a:t>, </a:t>
            </a:r>
            <a:r>
              <a:rPr lang="en-US" dirty="0" err="1" smtClean="0"/>
              <a:t>thymic</a:t>
            </a:r>
            <a:r>
              <a:rPr lang="en-US" dirty="0" smtClean="0"/>
              <a:t> carcinoma, lymphoma, </a:t>
            </a:r>
            <a:r>
              <a:rPr lang="en-US" dirty="0" err="1" smtClean="0"/>
              <a:t>teratoma</a:t>
            </a:r>
            <a:endParaRPr lang="en-US" dirty="0" smtClean="0"/>
          </a:p>
          <a:p>
            <a:pPr lvl="1"/>
            <a:r>
              <a:rPr lang="en-US" u="sng" dirty="0" smtClean="0"/>
              <a:t>Fatty</a:t>
            </a:r>
            <a:r>
              <a:rPr lang="en-US" dirty="0" smtClean="0"/>
              <a:t>: </a:t>
            </a:r>
            <a:r>
              <a:rPr lang="en-US" dirty="0" err="1" smtClean="0"/>
              <a:t>lipoma</a:t>
            </a:r>
            <a:r>
              <a:rPr lang="en-US" dirty="0" smtClean="0"/>
              <a:t>, </a:t>
            </a:r>
            <a:r>
              <a:rPr lang="en-US" dirty="0" err="1" smtClean="0"/>
              <a:t>thymolipoma</a:t>
            </a:r>
            <a:endParaRPr lang="en-US" dirty="0" smtClean="0"/>
          </a:p>
          <a:p>
            <a:pPr lvl="1"/>
            <a:r>
              <a:rPr lang="en-US" u="sng" dirty="0" smtClean="0"/>
              <a:t>Cystic</a:t>
            </a:r>
            <a:r>
              <a:rPr lang="en-US" dirty="0" smtClean="0"/>
              <a:t>: </a:t>
            </a:r>
            <a:r>
              <a:rPr lang="en-US" dirty="0" err="1" smtClean="0"/>
              <a:t>thymic</a:t>
            </a:r>
            <a:r>
              <a:rPr lang="en-US" dirty="0" smtClean="0"/>
              <a:t> cyst, lymphatic malformation</a:t>
            </a:r>
            <a:endParaRPr lang="en-US" dirty="0"/>
          </a:p>
          <a:p>
            <a:r>
              <a:rPr lang="en-US" b="1" dirty="0" smtClean="0"/>
              <a:t>Middle Mediastinum </a:t>
            </a:r>
          </a:p>
          <a:p>
            <a:pPr lvl="1"/>
            <a:r>
              <a:rPr lang="en-US" u="sng" dirty="0" smtClean="0"/>
              <a:t>Vascular anomalies</a:t>
            </a:r>
            <a:endParaRPr lang="en-US" dirty="0" smtClean="0"/>
          </a:p>
          <a:p>
            <a:pPr lvl="1"/>
            <a:r>
              <a:rPr lang="en-US" u="sng" dirty="0" smtClean="0"/>
              <a:t>Nonvascular lesions</a:t>
            </a:r>
            <a:r>
              <a:rPr lang="en-US" dirty="0" smtClean="0"/>
              <a:t>: congenital foregut duplication cyst, bronchogenic cyst, esophageal cyst, </a:t>
            </a:r>
            <a:r>
              <a:rPr lang="en-US" dirty="0" err="1" smtClean="0"/>
              <a:t>neurenteric</a:t>
            </a:r>
            <a:r>
              <a:rPr lang="en-US" dirty="0" smtClean="0"/>
              <a:t> cyst</a:t>
            </a:r>
          </a:p>
          <a:p>
            <a:pPr lvl="1"/>
            <a:r>
              <a:rPr lang="en-US" u="sng" dirty="0" smtClean="0"/>
              <a:t>LAD</a:t>
            </a:r>
            <a:r>
              <a:rPr lang="en-US" dirty="0" smtClean="0">
                <a:solidFill>
                  <a:srgbClr val="000000"/>
                </a:solidFill>
              </a:rPr>
              <a:t>: primary neoplasm (lymphoma), metastasis</a:t>
            </a:r>
            <a:r>
              <a:rPr lang="en-US" dirty="0" smtClean="0"/>
              <a:t>, infection </a:t>
            </a:r>
            <a:endParaRPr lang="en-US" dirty="0"/>
          </a:p>
          <a:p>
            <a:r>
              <a:rPr lang="en-US" b="1" dirty="0" smtClean="0"/>
              <a:t>Posterior Mediastinum </a:t>
            </a:r>
            <a:r>
              <a:rPr lang="en-US" dirty="0" smtClean="0"/>
              <a:t>(usually neurogenic)</a:t>
            </a:r>
            <a:endParaRPr lang="en-US" b="1" dirty="0" smtClean="0"/>
          </a:p>
          <a:p>
            <a:pPr lvl="1"/>
            <a:r>
              <a:rPr lang="en-US" u="sng" dirty="0" smtClean="0"/>
              <a:t>Sympathetic ganglion tumors</a:t>
            </a:r>
            <a:r>
              <a:rPr lang="en-US" dirty="0" smtClean="0"/>
              <a:t>: </a:t>
            </a:r>
            <a:r>
              <a:rPr lang="en-US" dirty="0" err="1" smtClean="0"/>
              <a:t>neuroblastoma</a:t>
            </a:r>
            <a:r>
              <a:rPr lang="en-US" dirty="0" smtClean="0"/>
              <a:t>, </a:t>
            </a:r>
            <a:r>
              <a:rPr lang="en-US" dirty="0" err="1" smtClean="0"/>
              <a:t>ganglioneuroblastoma</a:t>
            </a:r>
            <a:r>
              <a:rPr lang="en-US" dirty="0" smtClean="0"/>
              <a:t>, </a:t>
            </a:r>
            <a:r>
              <a:rPr lang="en-US" dirty="0" err="1" smtClean="0"/>
              <a:t>ganglioneuroma</a:t>
            </a:r>
            <a:endParaRPr lang="en-US" dirty="0" smtClean="0"/>
          </a:p>
          <a:p>
            <a:pPr lvl="1"/>
            <a:r>
              <a:rPr lang="en-US" u="sng" dirty="0" smtClean="0"/>
              <a:t>Nerve sheath tumors</a:t>
            </a:r>
            <a:r>
              <a:rPr lang="en-US" dirty="0" smtClean="0"/>
              <a:t>: </a:t>
            </a:r>
            <a:r>
              <a:rPr lang="en-US" dirty="0" err="1" smtClean="0"/>
              <a:t>schwannoma</a:t>
            </a:r>
            <a:r>
              <a:rPr lang="en-US" dirty="0" smtClean="0"/>
              <a:t>, </a:t>
            </a:r>
            <a:r>
              <a:rPr lang="en-US" dirty="0" err="1" smtClean="0"/>
              <a:t>neurofibroma</a:t>
            </a:r>
            <a:r>
              <a:rPr lang="en-US" dirty="0" smtClean="0"/>
              <a:t>, malignant peripheral nerve sheath tumor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436</Words>
  <Application>Microsoft Office PowerPoint</Application>
  <PresentationFormat>On-screen Show (4:3)</PresentationFormat>
  <Paragraphs>59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Case Report</vt:lpstr>
      <vt:lpstr>DC, 12 y.o. F</vt:lpstr>
      <vt:lpstr>PowerPoint Presentation</vt:lpstr>
      <vt:lpstr>PowerPoint Presentation</vt:lpstr>
      <vt:lpstr>PowerPoint Presentation</vt:lpstr>
      <vt:lpstr>ED Course</vt:lpstr>
      <vt:lpstr>Diagnosis/Follow up</vt:lpstr>
      <vt:lpstr>PowerPoint Presentation</vt:lpstr>
      <vt:lpstr>Radiographic Features and Ddx: Mediastinal Mass in a Child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Knisely</dc:creator>
  <cp:lastModifiedBy>Schettler, Adam J *HS</cp:lastModifiedBy>
  <cp:revision>180</cp:revision>
  <dcterms:created xsi:type="dcterms:W3CDTF">2017-05-16T15:56:13Z</dcterms:created>
  <dcterms:modified xsi:type="dcterms:W3CDTF">2020-03-10T14:02:24Z</dcterms:modified>
</cp:coreProperties>
</file>