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1" r:id="rId9"/>
    <p:sldId id="265" r:id="rId10"/>
    <p:sldId id="266" r:id="rId11"/>
    <p:sldId id="262" r:id="rId12"/>
    <p:sldId id="267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2ED33A-532D-43F3-9CC4-109DBF0886ED}">
          <p14:sldIdLst>
            <p14:sldId id="256"/>
            <p14:sldId id="257"/>
            <p14:sldId id="258"/>
            <p14:sldId id="259"/>
            <p14:sldId id="260"/>
            <p14:sldId id="264"/>
            <p14:sldId id="268"/>
            <p14:sldId id="261"/>
            <p14:sldId id="265"/>
            <p14:sldId id="266"/>
            <p14:sldId id="262"/>
            <p14:sldId id="26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4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8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0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4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5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197F-2242-45E6-AE94-3DAEB3A16F0B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409F-CB6B-4F05-A075-F801969D1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71 </a:t>
            </a:r>
            <a:r>
              <a:rPr lang="en-US" dirty="0" err="1" smtClean="0">
                <a:solidFill>
                  <a:schemeClr val="tx1"/>
                </a:solidFill>
              </a:rPr>
              <a:t>yo</a:t>
            </a:r>
            <a:r>
              <a:rPr lang="en-US" dirty="0" smtClean="0">
                <a:solidFill>
                  <a:schemeClr val="tx1"/>
                </a:solidFill>
              </a:rPr>
              <a:t> 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Radiographic Features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00" y="1447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Football Sign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3300" y="1447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Lucent Liver Sign</a:t>
            </a:r>
            <a:endParaRPr lang="en-US" sz="2000" b="1" dirty="0"/>
          </a:p>
        </p:txBody>
      </p:sp>
      <p:pic>
        <p:nvPicPr>
          <p:cNvPr id="8" name="Picture 2" descr="C:\Users\Blake\Downloads\football-sig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4"/>
          <a:stretch/>
        </p:blipFill>
        <p:spPr bwMode="auto">
          <a:xfrm>
            <a:off x="393701" y="1905000"/>
            <a:ext cx="3962399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ucent liver 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24482" r="41808"/>
          <a:stretch/>
        </p:blipFill>
        <p:spPr bwMode="auto">
          <a:xfrm>
            <a:off x="4813300" y="1905000"/>
            <a:ext cx="3949700" cy="3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Differential Diagnosis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Perforated hollow viscus</a:t>
            </a:r>
          </a:p>
          <a:p>
            <a:pPr lvl="1"/>
            <a:r>
              <a:rPr lang="en-US" sz="2200" dirty="0" smtClean="0"/>
              <a:t>i.e. PUD, Ischemic bowel, diverticulitis, mechanical perforation</a:t>
            </a:r>
          </a:p>
          <a:p>
            <a:r>
              <a:rPr lang="en-US" sz="2500" dirty="0" smtClean="0"/>
              <a:t>Post-operative free intraperitoneal gas</a:t>
            </a:r>
          </a:p>
          <a:p>
            <a:r>
              <a:rPr lang="en-US" sz="2500" dirty="0" smtClean="0"/>
              <a:t>Peritoneal dialysis</a:t>
            </a:r>
          </a:p>
          <a:p>
            <a:r>
              <a:rPr lang="en-US" sz="2500" dirty="0" smtClean="0"/>
              <a:t>Mechanical ventilation</a:t>
            </a:r>
          </a:p>
          <a:p>
            <a:r>
              <a:rPr lang="en-US" sz="2500" dirty="0" err="1" smtClean="0"/>
              <a:t>Pneumomediastinum</a:t>
            </a:r>
            <a:endParaRPr lang="en-US" sz="2500" dirty="0" smtClean="0"/>
          </a:p>
          <a:p>
            <a:r>
              <a:rPr lang="en-US" sz="2500" dirty="0" smtClean="0"/>
              <a:t>Pneumothorax</a:t>
            </a:r>
          </a:p>
          <a:p>
            <a:r>
              <a:rPr lang="en-US" sz="2500" dirty="0" smtClean="0"/>
              <a:t>Vaginal “aspiration” </a:t>
            </a:r>
          </a:p>
          <a:p>
            <a:pPr lvl="1"/>
            <a:r>
              <a:rPr lang="en-US" sz="2200" dirty="0" smtClean="0"/>
              <a:t>i.e. via sudden squatting or postpartum exercises</a:t>
            </a:r>
          </a:p>
          <a:p>
            <a:r>
              <a:rPr lang="en-US" sz="2600" dirty="0" err="1" smtClean="0"/>
              <a:t>Pseudopneumoperitoneum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81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References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Jones, Jeremy. "Pneumoperitoneum | Radiology Reference Article | </a:t>
            </a:r>
            <a:r>
              <a:rPr lang="en-US" sz="2200" dirty="0" err="1" smtClean="0"/>
              <a:t>Radiopaedia.Org</a:t>
            </a:r>
            <a:r>
              <a:rPr lang="en-US" sz="2200" dirty="0"/>
              <a:t>". </a:t>
            </a:r>
            <a:r>
              <a:rPr lang="en-US" sz="2200" i="1" dirty="0"/>
              <a:t>Radiopaedia.org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2017. Web. 15 June 2017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"Pneumoperitoneum Imaging: Overview, Radiography, Computed Tomography". </a:t>
            </a:r>
            <a:r>
              <a:rPr lang="en-US" sz="2200" i="1" dirty="0"/>
              <a:t>Emedicine.medscape.com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2017. Web. 15 June 2017.</a:t>
            </a:r>
          </a:p>
        </p:txBody>
      </p:sp>
    </p:spTree>
    <p:extLst>
      <p:ext uri="{BB962C8B-B14F-4D97-AF65-F5344CB8AC3E}">
        <p14:creationId xmlns:p14="http://schemas.microsoft.com/office/powerpoint/2010/main" val="33701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Blake Niccum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6/5/17 – 6/16/17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Clinical History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JN is a 71 </a:t>
            </a:r>
            <a:r>
              <a:rPr lang="en-US" sz="2500" dirty="0" err="1" smtClean="0"/>
              <a:t>yo</a:t>
            </a:r>
            <a:r>
              <a:rPr lang="en-US" sz="2500" dirty="0" smtClean="0"/>
              <a:t> F with PMH of CAD and A-fib that presents 1 week s/p CABG with CC of “dizziness and weakness” x 3 days. </a:t>
            </a:r>
          </a:p>
          <a:p>
            <a:r>
              <a:rPr lang="en-US" sz="2500" dirty="0" smtClean="0"/>
              <a:t>Since recent DC: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“Like I am going to black-out”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Exacerbated by standing, made better by sitting</a:t>
            </a:r>
          </a:p>
          <a:p>
            <a:pPr lvl="1"/>
            <a:r>
              <a:rPr lang="en-US" sz="2200" dirty="0" smtClean="0"/>
              <a:t>Nausea,</a:t>
            </a:r>
            <a:r>
              <a:rPr lang="en-US" sz="2200" dirty="0" smtClean="0">
                <a:sym typeface="Wingdings" panose="05000000000000000000" pitchFamily="2" charset="2"/>
              </a:rPr>
              <a:t> Decreased PO intake</a:t>
            </a:r>
          </a:p>
          <a:p>
            <a:r>
              <a:rPr lang="en-US" sz="2500" dirty="0" smtClean="0">
                <a:sym typeface="Wingdings" panose="05000000000000000000" pitchFamily="2" charset="2"/>
              </a:rPr>
              <a:t>Meds: </a:t>
            </a:r>
          </a:p>
          <a:p>
            <a:pPr lvl="1"/>
            <a:r>
              <a:rPr lang="en-US" sz="2200" dirty="0" smtClean="0">
                <a:sym typeface="Wingdings" panose="05000000000000000000" pitchFamily="2" charset="2"/>
              </a:rPr>
              <a:t>Lisinopril, Metoprolol, Furosemide, Rivaroxaban</a:t>
            </a:r>
          </a:p>
        </p:txBody>
      </p:sp>
    </p:spTree>
    <p:extLst>
      <p:ext uri="{BB962C8B-B14F-4D97-AF65-F5344CB8AC3E}">
        <p14:creationId xmlns:p14="http://schemas.microsoft.com/office/powerpoint/2010/main" val="1261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Clinical History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Vital Signs:</a:t>
            </a:r>
          </a:p>
          <a:p>
            <a:pPr lvl="1"/>
            <a:r>
              <a:rPr lang="en-US" dirty="0" smtClean="0"/>
              <a:t>BP: 115/80 Supine, 97/65 Standing</a:t>
            </a:r>
          </a:p>
          <a:p>
            <a:pPr lvl="1"/>
            <a:r>
              <a:rPr lang="en-US" dirty="0" smtClean="0"/>
              <a:t>HR, RR, and Temp wnl</a:t>
            </a:r>
          </a:p>
          <a:p>
            <a:r>
              <a:rPr lang="en-US" dirty="0" smtClean="0"/>
              <a:t>PE: wnl</a:t>
            </a:r>
          </a:p>
          <a:p>
            <a:r>
              <a:rPr lang="en-US" dirty="0" smtClean="0"/>
              <a:t>Labs: </a:t>
            </a:r>
          </a:p>
          <a:p>
            <a:pPr lvl="1"/>
            <a:r>
              <a:rPr lang="en-US" dirty="0" smtClean="0"/>
              <a:t>WBC 17k</a:t>
            </a:r>
          </a:p>
          <a:p>
            <a:pPr lvl="1"/>
            <a:r>
              <a:rPr lang="en-US" dirty="0" smtClean="0"/>
              <a:t>UA: wnl</a:t>
            </a:r>
          </a:p>
          <a:p>
            <a:r>
              <a:rPr lang="en-US" dirty="0" smtClean="0"/>
              <a:t>CXR: </a:t>
            </a:r>
          </a:p>
          <a:p>
            <a:pPr lvl="1"/>
            <a:r>
              <a:rPr lang="en-US" dirty="0"/>
              <a:t>Unchanged minimal left basilar </a:t>
            </a:r>
            <a:r>
              <a:rPr lang="en-US" dirty="0" smtClean="0"/>
              <a:t>sub-segmental </a:t>
            </a:r>
            <a:r>
              <a:rPr lang="en-US" dirty="0"/>
              <a:t>linear atelectasis. No acute cardiopulmonary process.</a:t>
            </a:r>
            <a:endParaRPr lang="en-US" dirty="0" smtClean="0"/>
          </a:p>
          <a:p>
            <a:r>
              <a:rPr lang="en-US" dirty="0" err="1" smtClean="0"/>
              <a:t>DDx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Medication-induced orthostatic hypotension vs.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Initial Hospital Course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Lisinopril &amp; Furosemide held, Resuscitated with fluids</a:t>
            </a:r>
          </a:p>
          <a:p>
            <a:r>
              <a:rPr lang="en-US" sz="2500" dirty="0" smtClean="0"/>
              <a:t>TTE: EF 65-70%, Heart wnl</a:t>
            </a:r>
          </a:p>
          <a:p>
            <a:r>
              <a:rPr lang="en-US" sz="2500" dirty="0" smtClean="0"/>
              <a:t>Symptoms resolved by the end of day 2, clearing her for DC the next day</a:t>
            </a:r>
          </a:p>
          <a:p>
            <a:r>
              <a:rPr lang="en-US" sz="2500" dirty="0" smtClean="0"/>
              <a:t>Day of anticipated DC, routine CXR demonstrated new findings…</a:t>
            </a:r>
          </a:p>
        </p:txBody>
      </p:sp>
    </p:spTree>
    <p:extLst>
      <p:ext uri="{BB962C8B-B14F-4D97-AF65-F5344CB8AC3E}">
        <p14:creationId xmlns:p14="http://schemas.microsoft.com/office/powerpoint/2010/main" val="10796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Radiographic Images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360" t="2732" r="9152" b="3187"/>
          <a:stretch/>
        </p:blipFill>
        <p:spPr>
          <a:xfrm>
            <a:off x="2222500" y="1866900"/>
            <a:ext cx="4724400" cy="4649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5200" y="1358900"/>
            <a:ext cx="471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Chest X-Ray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5594350" y="1885315"/>
            <a:ext cx="1343025" cy="937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28850" y="1885315"/>
            <a:ext cx="1343025" cy="9372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Radiographic Images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81" t="-484" r="4762"/>
          <a:stretch/>
        </p:blipFill>
        <p:spPr>
          <a:xfrm>
            <a:off x="4787900" y="1943100"/>
            <a:ext cx="3975100" cy="3956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1447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Abdominal CT Scan - Coronal</a:t>
            </a:r>
            <a:endParaRPr lang="en-US" sz="2000" b="1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4118" r="3531" b="644"/>
          <a:stretch/>
        </p:blipFill>
        <p:spPr>
          <a:xfrm>
            <a:off x="342900" y="1968500"/>
            <a:ext cx="4005134" cy="3928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9500" y="14097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Abdominal CT Scan - Axial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353060" y="1973580"/>
            <a:ext cx="1059180" cy="861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5520" y="1978660"/>
            <a:ext cx="1623060" cy="8470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70140" y="2004060"/>
            <a:ext cx="1280160" cy="8305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75980" y="2240280"/>
            <a:ext cx="274320" cy="1013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77870" y="1981200"/>
            <a:ext cx="1059180" cy="861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01770" y="2095500"/>
            <a:ext cx="335280" cy="1310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Diagnosis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b="1" dirty="0" smtClean="0"/>
              <a:t>Pneumoperitoneum: </a:t>
            </a:r>
            <a:r>
              <a:rPr lang="en-US" sz="2500" dirty="0" smtClean="0"/>
              <a:t>gas within the peritoneal cavity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427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Hospital Course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effectLst/>
              </a:rPr>
              <a:t>Despite these concerning imaging findings and a WBC count elevated to 15k, the patient remained asymptomatic. She was made NPO, started on IV antibiotics (ciprofloxacin and metronidazole), and General Surgery was consulted.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500" dirty="0" smtClean="0">
                <a:effectLst/>
              </a:rPr>
              <a:t>As the patient had a benign abdominal exam, was afebrile, and was hemodynamically stable, non-operative management was pursued.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500" dirty="0" smtClean="0">
                <a:effectLst/>
              </a:rPr>
              <a:t>Follow-up chest x-ray performed 2 days later demonstrated improvement of the pneumoperitoneum, and the patient was discharged on oral antibiotics. </a:t>
            </a:r>
            <a:endParaRPr lang="en-US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48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Radiographic Features</a:t>
            </a:r>
          </a:p>
        </p:txBody>
      </p:sp>
      <p:pic>
        <p:nvPicPr>
          <p:cNvPr id="1026" name="Picture 2" descr="C:\Users\Blake\Downloads\intra-peritoneal-free-ga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7224"/>
          <a:stretch/>
        </p:blipFill>
        <p:spPr bwMode="auto">
          <a:xfrm>
            <a:off x="4813300" y="1905000"/>
            <a:ext cx="3934691" cy="39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lake\Downloads\subdiaphragmatic-free-gas-secondary-to-anastomotic-lea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r="3846"/>
          <a:stretch/>
        </p:blipFill>
        <p:spPr bwMode="auto">
          <a:xfrm>
            <a:off x="419100" y="1905000"/>
            <a:ext cx="393815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3300" y="145946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Double Wall Sign (</a:t>
            </a:r>
            <a:r>
              <a:rPr lang="en-US" sz="2000" b="1" dirty="0" err="1" smtClean="0"/>
              <a:t>Rigler’s</a:t>
            </a:r>
            <a:r>
              <a:rPr lang="en-US" sz="2000" b="1" dirty="0" smtClean="0"/>
              <a:t> Sign)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447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Sub-diaphragmatic  Free Gas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74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391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JN</vt:lpstr>
      <vt:lpstr>Clinical History</vt:lpstr>
      <vt:lpstr>Clinical History </vt:lpstr>
      <vt:lpstr>Initial Hospital Course </vt:lpstr>
      <vt:lpstr>Radiographic Images</vt:lpstr>
      <vt:lpstr>Radiographic Images</vt:lpstr>
      <vt:lpstr>Diagnosis</vt:lpstr>
      <vt:lpstr>Hospital Course</vt:lpstr>
      <vt:lpstr>Radiographic Features</vt:lpstr>
      <vt:lpstr>Radiographic Features</vt:lpstr>
      <vt:lpstr>Differential Diagnosis</vt:lpstr>
      <vt:lpstr>References</vt:lpstr>
      <vt:lpstr>Blake Niccum 6/5/17 – 6/16/17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Case Report</dc:title>
  <dc:creator>Blake</dc:creator>
  <cp:lastModifiedBy>Schettler, Adam J *HS</cp:lastModifiedBy>
  <cp:revision>18</cp:revision>
  <dcterms:created xsi:type="dcterms:W3CDTF">2017-06-15T16:25:11Z</dcterms:created>
  <dcterms:modified xsi:type="dcterms:W3CDTF">2020-03-10T14:05:19Z</dcterms:modified>
</cp:coreProperties>
</file>