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5" r:id="rId4"/>
    <p:sldId id="266" r:id="rId5"/>
    <p:sldId id="258" r:id="rId6"/>
    <p:sldId id="269" r:id="rId7"/>
    <p:sldId id="267" r:id="rId8"/>
    <p:sldId id="259" r:id="rId9"/>
    <p:sldId id="270" r:id="rId10"/>
    <p:sldId id="273" r:id="rId11"/>
    <p:sldId id="260" r:id="rId12"/>
    <p:sldId id="271" r:id="rId13"/>
    <p:sldId id="272" r:id="rId14"/>
    <p:sldId id="26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2094" autoAdjust="0"/>
  </p:normalViewPr>
  <p:slideViewPr>
    <p:cSldViewPr snapToGrid="0">
      <p:cViewPr varScale="1">
        <p:scale>
          <a:sx n="109" d="100"/>
          <a:sy n="109"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D6E50-DBFD-471B-93A9-862427A79E5A}" type="datetimeFigureOut">
              <a:rPr lang="en-US" smtClean="0"/>
              <a:t>3/10/2020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E229AB-9264-4580-A3DB-B8886E2E6E4E}" type="slidenum">
              <a:rPr lang="en-US" smtClean="0"/>
              <a:t>‹#›</a:t>
            </a:fld>
            <a:endParaRPr lang="en-US"/>
          </a:p>
        </p:txBody>
      </p:sp>
    </p:spTree>
    <p:extLst>
      <p:ext uri="{BB962C8B-B14F-4D97-AF65-F5344CB8AC3E}">
        <p14:creationId xmlns:p14="http://schemas.microsoft.com/office/powerpoint/2010/main" val="416733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 6/1 </a:t>
            </a:r>
          </a:p>
          <a:p>
            <a:r>
              <a:rPr lang="en-US" sz="1200" b="1" kern="1200" dirty="0" smtClean="0">
                <a:solidFill>
                  <a:schemeClr val="tx1"/>
                </a:solidFill>
                <a:effectLst/>
                <a:latin typeface="+mn-lt"/>
                <a:ea typeface="+mn-ea"/>
                <a:cs typeface="+mn-cs"/>
              </a:rPr>
              <a:t>IMPRESSION: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Findings concerning for synchronous lung cancers in the right upper lobe, the larger 1.9 cm mass in the right apex and the smaller 1.5 cm mass just superior to the right hilum. Less likely metastatic disease from suspected renal neoplasm described below in #3.</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Indeterminate right </a:t>
            </a:r>
            <a:r>
              <a:rPr lang="en-US" sz="1200" kern="1200" dirty="0" err="1" smtClean="0">
                <a:solidFill>
                  <a:schemeClr val="tx1"/>
                </a:solidFill>
                <a:effectLst/>
                <a:latin typeface="+mn-lt"/>
                <a:ea typeface="+mn-ea"/>
                <a:cs typeface="+mn-cs"/>
              </a:rPr>
              <a:t>paratracheal</a:t>
            </a:r>
            <a:r>
              <a:rPr lang="en-US" sz="1200" kern="1200" dirty="0" smtClean="0">
                <a:solidFill>
                  <a:schemeClr val="tx1"/>
                </a:solidFill>
                <a:effectLst/>
                <a:latin typeface="+mn-lt"/>
                <a:ea typeface="+mn-ea"/>
                <a:cs typeface="+mn-cs"/>
              </a:rPr>
              <a:t>/hilar nodes with minimal increased FDG avidity.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Exophytic</a:t>
            </a:r>
            <a:r>
              <a:rPr lang="en-US" sz="1200" kern="1200" dirty="0" smtClean="0">
                <a:solidFill>
                  <a:schemeClr val="tx1"/>
                </a:solidFill>
                <a:effectLst/>
                <a:latin typeface="+mn-lt"/>
                <a:ea typeface="+mn-ea"/>
                <a:cs typeface="+mn-cs"/>
              </a:rPr>
              <a:t> right renal mass is suspicious for neoplasm.</a:t>
            </a:r>
          </a:p>
          <a:p>
            <a:endParaRPr lang="en-US" dirty="0"/>
          </a:p>
        </p:txBody>
      </p:sp>
      <p:sp>
        <p:nvSpPr>
          <p:cNvPr id="4" name="Slide Number Placeholder 3"/>
          <p:cNvSpPr>
            <a:spLocks noGrp="1"/>
          </p:cNvSpPr>
          <p:nvPr>
            <p:ph type="sldNum" sz="quarter" idx="10"/>
          </p:nvPr>
        </p:nvSpPr>
        <p:spPr/>
        <p:txBody>
          <a:bodyPr/>
          <a:lstStyle/>
          <a:p>
            <a:fld id="{D6E229AB-9264-4580-A3DB-B8886E2E6E4E}" type="slidenum">
              <a:rPr lang="en-US" smtClean="0"/>
              <a:t>2</a:t>
            </a:fld>
            <a:endParaRPr lang="en-US"/>
          </a:p>
        </p:txBody>
      </p:sp>
    </p:spTree>
    <p:extLst>
      <p:ext uri="{BB962C8B-B14F-4D97-AF65-F5344CB8AC3E}">
        <p14:creationId xmlns:p14="http://schemas.microsoft.com/office/powerpoint/2010/main" val="271805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 6/1 </a:t>
            </a:r>
          </a:p>
          <a:p>
            <a:r>
              <a:rPr lang="en-US" sz="1200" b="1" kern="1200" dirty="0" smtClean="0">
                <a:solidFill>
                  <a:schemeClr val="tx1"/>
                </a:solidFill>
                <a:effectLst/>
                <a:latin typeface="+mn-lt"/>
                <a:ea typeface="+mn-ea"/>
                <a:cs typeface="+mn-cs"/>
              </a:rPr>
              <a:t>IMPRESSION: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Findings concerning for synchronous lung cancers in the right upper lobe, the larger 1.9 cm mass in the right apex and the smaller 1.5 cm mass just superior to the right hilum. Less likely metastatic disease from suspected renal neoplasm described below in #3.</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Indeterminate right </a:t>
            </a:r>
            <a:r>
              <a:rPr lang="en-US" sz="1200" kern="1200" dirty="0" err="1" smtClean="0">
                <a:solidFill>
                  <a:schemeClr val="tx1"/>
                </a:solidFill>
                <a:effectLst/>
                <a:latin typeface="+mn-lt"/>
                <a:ea typeface="+mn-ea"/>
                <a:cs typeface="+mn-cs"/>
              </a:rPr>
              <a:t>paratracheal</a:t>
            </a:r>
            <a:r>
              <a:rPr lang="en-US" sz="1200" kern="1200" dirty="0" smtClean="0">
                <a:solidFill>
                  <a:schemeClr val="tx1"/>
                </a:solidFill>
                <a:effectLst/>
                <a:latin typeface="+mn-lt"/>
                <a:ea typeface="+mn-ea"/>
                <a:cs typeface="+mn-cs"/>
              </a:rPr>
              <a:t>/hilar nodes with minimal increased FDG avidity.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Exophytic</a:t>
            </a:r>
            <a:r>
              <a:rPr lang="en-US" sz="1200" kern="1200" dirty="0" smtClean="0">
                <a:solidFill>
                  <a:schemeClr val="tx1"/>
                </a:solidFill>
                <a:effectLst/>
                <a:latin typeface="+mn-lt"/>
                <a:ea typeface="+mn-ea"/>
                <a:cs typeface="+mn-cs"/>
              </a:rPr>
              <a:t> right renal mass is suspicious for neoplasm.</a:t>
            </a:r>
          </a:p>
          <a:p>
            <a:endParaRPr lang="en-US" dirty="0"/>
          </a:p>
        </p:txBody>
      </p:sp>
      <p:sp>
        <p:nvSpPr>
          <p:cNvPr id="4" name="Slide Number Placeholder 3"/>
          <p:cNvSpPr>
            <a:spLocks noGrp="1"/>
          </p:cNvSpPr>
          <p:nvPr>
            <p:ph type="sldNum" sz="quarter" idx="10"/>
          </p:nvPr>
        </p:nvSpPr>
        <p:spPr/>
        <p:txBody>
          <a:bodyPr/>
          <a:lstStyle/>
          <a:p>
            <a:fld id="{D6E229AB-9264-4580-A3DB-B8886E2E6E4E}" type="slidenum">
              <a:rPr lang="en-US" smtClean="0"/>
              <a:t>3</a:t>
            </a:fld>
            <a:endParaRPr lang="en-US"/>
          </a:p>
        </p:txBody>
      </p:sp>
    </p:spTree>
    <p:extLst>
      <p:ext uri="{BB962C8B-B14F-4D97-AF65-F5344CB8AC3E}">
        <p14:creationId xmlns:p14="http://schemas.microsoft.com/office/powerpoint/2010/main" val="43803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Granulomas</a:t>
            </a:r>
            <a:r>
              <a:rPr lang="en-US" baseline="0" dirty="0" smtClean="0"/>
              <a:t> after clinical or </a:t>
            </a:r>
            <a:r>
              <a:rPr lang="en-US" baseline="0" dirty="0" err="1" smtClean="0"/>
              <a:t>subliclinal</a:t>
            </a:r>
            <a:r>
              <a:rPr lang="en-US" baseline="0" dirty="0" smtClean="0"/>
              <a:t> pulmonary infections</a:t>
            </a:r>
            <a:endParaRPr lang="en-US" dirty="0"/>
          </a:p>
        </p:txBody>
      </p:sp>
      <p:sp>
        <p:nvSpPr>
          <p:cNvPr id="4" name="Slide Number Placeholder 3"/>
          <p:cNvSpPr>
            <a:spLocks noGrp="1"/>
          </p:cNvSpPr>
          <p:nvPr>
            <p:ph type="sldNum" sz="quarter" idx="10"/>
          </p:nvPr>
        </p:nvSpPr>
        <p:spPr/>
        <p:txBody>
          <a:bodyPr/>
          <a:lstStyle/>
          <a:p>
            <a:fld id="{D6E229AB-9264-4580-A3DB-B8886E2E6E4E}" type="slidenum">
              <a:rPr lang="en-US" smtClean="0"/>
              <a:t>4</a:t>
            </a:fld>
            <a:endParaRPr lang="en-US"/>
          </a:p>
        </p:txBody>
      </p:sp>
    </p:spTree>
    <p:extLst>
      <p:ext uri="{BB962C8B-B14F-4D97-AF65-F5344CB8AC3E}">
        <p14:creationId xmlns:p14="http://schemas.microsoft.com/office/powerpoint/2010/main" val="284262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A367F3-850D-4199-B476-4841410E5C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F728-57AF-413A-8CBD-9A5AF271ACDE}" type="slidenum">
              <a:rPr lang="en-US" smtClean="0"/>
              <a:t>‹#›</a:t>
            </a:fld>
            <a:endParaRPr lang="en-US"/>
          </a:p>
        </p:txBody>
      </p:sp>
    </p:spTree>
    <p:extLst>
      <p:ext uri="{BB962C8B-B14F-4D97-AF65-F5344CB8AC3E}">
        <p14:creationId xmlns:p14="http://schemas.microsoft.com/office/powerpoint/2010/main" val="265945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367F3-850D-4199-B476-4841410E5C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F728-57AF-413A-8CBD-9A5AF271ACDE}" type="slidenum">
              <a:rPr lang="en-US" smtClean="0"/>
              <a:t>‹#›</a:t>
            </a:fld>
            <a:endParaRPr lang="en-US"/>
          </a:p>
        </p:txBody>
      </p:sp>
    </p:spTree>
    <p:extLst>
      <p:ext uri="{BB962C8B-B14F-4D97-AF65-F5344CB8AC3E}">
        <p14:creationId xmlns:p14="http://schemas.microsoft.com/office/powerpoint/2010/main" val="102602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367F3-850D-4199-B476-4841410E5C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F728-57AF-413A-8CBD-9A5AF271ACDE}" type="slidenum">
              <a:rPr lang="en-US" smtClean="0"/>
              <a:t>‹#›</a:t>
            </a:fld>
            <a:endParaRPr lang="en-US"/>
          </a:p>
        </p:txBody>
      </p:sp>
    </p:spTree>
    <p:extLst>
      <p:ext uri="{BB962C8B-B14F-4D97-AF65-F5344CB8AC3E}">
        <p14:creationId xmlns:p14="http://schemas.microsoft.com/office/powerpoint/2010/main" val="284438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367F3-850D-4199-B476-4841410E5C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F728-57AF-413A-8CBD-9A5AF271ACDE}" type="slidenum">
              <a:rPr lang="en-US" smtClean="0"/>
              <a:t>‹#›</a:t>
            </a:fld>
            <a:endParaRPr lang="en-US"/>
          </a:p>
        </p:txBody>
      </p:sp>
    </p:spTree>
    <p:extLst>
      <p:ext uri="{BB962C8B-B14F-4D97-AF65-F5344CB8AC3E}">
        <p14:creationId xmlns:p14="http://schemas.microsoft.com/office/powerpoint/2010/main" val="288597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367F3-850D-4199-B476-4841410E5C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F728-57AF-413A-8CBD-9A5AF271ACDE}" type="slidenum">
              <a:rPr lang="en-US" smtClean="0"/>
              <a:t>‹#›</a:t>
            </a:fld>
            <a:endParaRPr lang="en-US"/>
          </a:p>
        </p:txBody>
      </p:sp>
    </p:spTree>
    <p:extLst>
      <p:ext uri="{BB962C8B-B14F-4D97-AF65-F5344CB8AC3E}">
        <p14:creationId xmlns:p14="http://schemas.microsoft.com/office/powerpoint/2010/main" val="16156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A367F3-850D-4199-B476-4841410E5C50}"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F728-57AF-413A-8CBD-9A5AF271ACDE}" type="slidenum">
              <a:rPr lang="en-US" smtClean="0"/>
              <a:t>‹#›</a:t>
            </a:fld>
            <a:endParaRPr lang="en-US"/>
          </a:p>
        </p:txBody>
      </p:sp>
    </p:spTree>
    <p:extLst>
      <p:ext uri="{BB962C8B-B14F-4D97-AF65-F5344CB8AC3E}">
        <p14:creationId xmlns:p14="http://schemas.microsoft.com/office/powerpoint/2010/main" val="145858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A367F3-850D-4199-B476-4841410E5C50}"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F728-57AF-413A-8CBD-9A5AF271ACDE}" type="slidenum">
              <a:rPr lang="en-US" smtClean="0"/>
              <a:t>‹#›</a:t>
            </a:fld>
            <a:endParaRPr lang="en-US"/>
          </a:p>
        </p:txBody>
      </p:sp>
    </p:spTree>
    <p:extLst>
      <p:ext uri="{BB962C8B-B14F-4D97-AF65-F5344CB8AC3E}">
        <p14:creationId xmlns:p14="http://schemas.microsoft.com/office/powerpoint/2010/main" val="420678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A367F3-850D-4199-B476-4841410E5C50}"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F728-57AF-413A-8CBD-9A5AF271ACDE}" type="slidenum">
              <a:rPr lang="en-US" smtClean="0"/>
              <a:t>‹#›</a:t>
            </a:fld>
            <a:endParaRPr lang="en-US"/>
          </a:p>
        </p:txBody>
      </p:sp>
    </p:spTree>
    <p:extLst>
      <p:ext uri="{BB962C8B-B14F-4D97-AF65-F5344CB8AC3E}">
        <p14:creationId xmlns:p14="http://schemas.microsoft.com/office/powerpoint/2010/main" val="314180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367F3-850D-4199-B476-4841410E5C50}"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F728-57AF-413A-8CBD-9A5AF271ACDE}" type="slidenum">
              <a:rPr lang="en-US" smtClean="0"/>
              <a:t>‹#›</a:t>
            </a:fld>
            <a:endParaRPr lang="en-US"/>
          </a:p>
        </p:txBody>
      </p:sp>
    </p:spTree>
    <p:extLst>
      <p:ext uri="{BB962C8B-B14F-4D97-AF65-F5344CB8AC3E}">
        <p14:creationId xmlns:p14="http://schemas.microsoft.com/office/powerpoint/2010/main" val="383035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367F3-850D-4199-B476-4841410E5C50}"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F728-57AF-413A-8CBD-9A5AF271ACDE}" type="slidenum">
              <a:rPr lang="en-US" smtClean="0"/>
              <a:t>‹#›</a:t>
            </a:fld>
            <a:endParaRPr lang="en-US"/>
          </a:p>
        </p:txBody>
      </p:sp>
    </p:spTree>
    <p:extLst>
      <p:ext uri="{BB962C8B-B14F-4D97-AF65-F5344CB8AC3E}">
        <p14:creationId xmlns:p14="http://schemas.microsoft.com/office/powerpoint/2010/main" val="3180648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367F3-850D-4199-B476-4841410E5C50}"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F728-57AF-413A-8CBD-9A5AF271ACDE}" type="slidenum">
              <a:rPr lang="en-US" smtClean="0"/>
              <a:t>‹#›</a:t>
            </a:fld>
            <a:endParaRPr lang="en-US"/>
          </a:p>
        </p:txBody>
      </p:sp>
    </p:spTree>
    <p:extLst>
      <p:ext uri="{BB962C8B-B14F-4D97-AF65-F5344CB8AC3E}">
        <p14:creationId xmlns:p14="http://schemas.microsoft.com/office/powerpoint/2010/main" val="304789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367F3-850D-4199-B476-4841410E5C50}" type="datetimeFigureOut">
              <a:rPr lang="en-US" smtClean="0"/>
              <a:t>3/10/2020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DF728-57AF-413A-8CBD-9A5AF271ACDE}" type="slidenum">
              <a:rPr lang="en-US" smtClean="0"/>
              <a:t>‹#›</a:t>
            </a:fld>
            <a:endParaRPr lang="en-US"/>
          </a:p>
        </p:txBody>
      </p:sp>
    </p:spTree>
    <p:extLst>
      <p:ext uri="{BB962C8B-B14F-4D97-AF65-F5344CB8AC3E}">
        <p14:creationId xmlns:p14="http://schemas.microsoft.com/office/powerpoint/2010/main" val="1128026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med-ed.virginia.edu/courses/rad/cxr/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Radiology 4a case presentation</a:t>
            </a:r>
            <a:endParaRPr lang="en-US" dirty="0"/>
          </a:p>
        </p:txBody>
      </p:sp>
      <p:sp>
        <p:nvSpPr>
          <p:cNvPr id="3" name="Subtitle 2"/>
          <p:cNvSpPr>
            <a:spLocks noGrp="1"/>
          </p:cNvSpPr>
          <p:nvPr>
            <p:ph type="subTitle" idx="1"/>
          </p:nvPr>
        </p:nvSpPr>
        <p:spPr/>
        <p:txBody>
          <a:bodyPr/>
          <a:lstStyle/>
          <a:p>
            <a:r>
              <a:rPr lang="en-US" dirty="0" smtClean="0"/>
              <a:t>Tim Herberg</a:t>
            </a:r>
          </a:p>
          <a:p>
            <a:r>
              <a:rPr lang="en-US" dirty="0" smtClean="0"/>
              <a:t>6/16/17</a:t>
            </a:r>
            <a:endParaRPr lang="en-US" dirty="0"/>
          </a:p>
        </p:txBody>
      </p:sp>
    </p:spTree>
    <p:extLst>
      <p:ext uri="{BB962C8B-B14F-4D97-AF65-F5344CB8AC3E}">
        <p14:creationId xmlns:p14="http://schemas.microsoft.com/office/powerpoint/2010/main" val="210822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Diagnosis-PTX</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317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course </a:t>
            </a:r>
            <a:endParaRPr lang="en-US" dirty="0"/>
          </a:p>
        </p:txBody>
      </p:sp>
      <p:sp>
        <p:nvSpPr>
          <p:cNvPr id="3" name="Content Placeholder 2"/>
          <p:cNvSpPr>
            <a:spLocks noGrp="1"/>
          </p:cNvSpPr>
          <p:nvPr>
            <p:ph idx="1"/>
          </p:nvPr>
        </p:nvSpPr>
        <p:spPr/>
        <p:txBody>
          <a:bodyPr/>
          <a:lstStyle/>
          <a:p>
            <a:r>
              <a:rPr lang="en-US" dirty="0" smtClean="0"/>
              <a:t>Had pigtail chest tube placed with improvement of PTX and symptoms. Discharged the following day.  Pathology revealed adenocarcinoma.  Will f/u with </a:t>
            </a:r>
            <a:r>
              <a:rPr lang="en-US" dirty="0" err="1" smtClean="0"/>
              <a:t>heme</a:t>
            </a:r>
            <a:r>
              <a:rPr lang="en-US" dirty="0" smtClean="0"/>
              <a:t>/</a:t>
            </a:r>
            <a:r>
              <a:rPr lang="en-US" dirty="0" err="1" smtClean="0"/>
              <a:t>onc</a:t>
            </a:r>
            <a:r>
              <a:rPr lang="en-US" dirty="0" smtClean="0"/>
              <a:t>.</a:t>
            </a:r>
            <a:endParaRPr lang="en-US" dirty="0"/>
          </a:p>
        </p:txBody>
      </p:sp>
    </p:spTree>
    <p:extLst>
      <p:ext uri="{BB962C8B-B14F-4D97-AF65-F5344CB8AC3E}">
        <p14:creationId xmlns:p14="http://schemas.microsoft.com/office/powerpoint/2010/main" val="3578563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course </a:t>
            </a:r>
            <a:endParaRPr lang="en-US" dirty="0"/>
          </a:p>
        </p:txBody>
      </p:sp>
      <p:sp>
        <p:nvSpPr>
          <p:cNvPr id="3" name="Content Placeholder 2"/>
          <p:cNvSpPr>
            <a:spLocks noGrp="1"/>
          </p:cNvSpPr>
          <p:nvPr>
            <p:ph idx="1"/>
          </p:nvPr>
        </p:nvSpPr>
        <p:spPr/>
        <p:txBody>
          <a:bodyPr/>
          <a:lstStyle/>
          <a:p>
            <a:r>
              <a:rPr lang="en-US" dirty="0" smtClean="0"/>
              <a:t>Had pigtail chest tube placed with improvement of PTX and symptoms. Discharged the following day.  Pathology revealed adenocarcinoma.  Will f/u with </a:t>
            </a:r>
            <a:r>
              <a:rPr lang="en-US" dirty="0" err="1" smtClean="0"/>
              <a:t>heme</a:t>
            </a:r>
            <a:r>
              <a:rPr lang="en-US" dirty="0" smtClean="0"/>
              <a:t>/</a:t>
            </a:r>
            <a:r>
              <a:rPr lang="en-US" dirty="0" err="1" smtClean="0"/>
              <a:t>onc</a:t>
            </a:r>
            <a:r>
              <a:rPr lang="en-US" dirty="0" smtClean="0"/>
              <a: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504" y="806109"/>
            <a:ext cx="5783580" cy="475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55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course </a:t>
            </a:r>
            <a:endParaRPr lang="en-US" dirty="0"/>
          </a:p>
        </p:txBody>
      </p:sp>
      <p:sp>
        <p:nvSpPr>
          <p:cNvPr id="3" name="Content Placeholder 2"/>
          <p:cNvSpPr>
            <a:spLocks noGrp="1"/>
          </p:cNvSpPr>
          <p:nvPr>
            <p:ph idx="1"/>
          </p:nvPr>
        </p:nvSpPr>
        <p:spPr/>
        <p:txBody>
          <a:bodyPr/>
          <a:lstStyle/>
          <a:p>
            <a:r>
              <a:rPr lang="en-US" dirty="0" smtClean="0"/>
              <a:t>Had pigtail chest tube placed with improvement of PTX and symptoms. Discharged the following day.  Pathology revealed adenocarcinoma.  Will f/u with </a:t>
            </a:r>
            <a:r>
              <a:rPr lang="en-US" dirty="0" err="1" smtClean="0"/>
              <a:t>heme</a:t>
            </a:r>
            <a:r>
              <a:rPr lang="en-US" dirty="0" smtClean="0"/>
              <a:t>/</a:t>
            </a:r>
            <a:r>
              <a:rPr lang="en-US" dirty="0" err="1" smtClean="0"/>
              <a:t>onc</a:t>
            </a:r>
            <a:r>
              <a:rPr lang="en-US" dirty="0" smtClean="0"/>
              <a: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36" y="1404850"/>
            <a:ext cx="12556671" cy="1032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2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Radiographic features, differential diagnosis for findings, etiologies, </a:t>
            </a:r>
            <a:r>
              <a:rPr lang="en-US" dirty="0" err="1" smtClean="0"/>
              <a:t>mngt</a:t>
            </a:r>
            <a:endParaRPr lang="en-US" dirty="0"/>
          </a:p>
        </p:txBody>
      </p:sp>
      <p:sp>
        <p:nvSpPr>
          <p:cNvPr id="3" name="Content Placeholder 2"/>
          <p:cNvSpPr>
            <a:spLocks noGrp="1"/>
          </p:cNvSpPr>
          <p:nvPr>
            <p:ph idx="1"/>
          </p:nvPr>
        </p:nvSpPr>
        <p:spPr/>
        <p:txBody>
          <a:bodyPr/>
          <a:lstStyle/>
          <a:p>
            <a:r>
              <a:rPr lang="en-US" dirty="0" smtClean="0"/>
              <a:t>Transition point with peripheral </a:t>
            </a:r>
            <a:r>
              <a:rPr lang="en-US" dirty="0" err="1" smtClean="0"/>
              <a:t>lucency</a:t>
            </a:r>
            <a:r>
              <a:rPr lang="en-US" dirty="0" smtClean="0"/>
              <a:t>/lack of vascular lung markings</a:t>
            </a:r>
          </a:p>
          <a:p>
            <a:pPr lvl="1"/>
            <a:r>
              <a:rPr lang="en-US" dirty="0" smtClean="0"/>
              <a:t>Upright vs supine</a:t>
            </a:r>
          </a:p>
          <a:p>
            <a:r>
              <a:rPr lang="en-US" dirty="0" err="1" smtClean="0"/>
              <a:t>Ddx</a:t>
            </a:r>
            <a:r>
              <a:rPr lang="en-US" dirty="0" smtClean="0"/>
              <a:t>:</a:t>
            </a:r>
          </a:p>
          <a:p>
            <a:r>
              <a:rPr lang="en-US" dirty="0" smtClean="0"/>
              <a:t>Etiologies: iatrogenic, idiopathic, asthma, COPD, trauma, pneumonia, neoplasm, </a:t>
            </a:r>
            <a:r>
              <a:rPr lang="en-US" dirty="0" err="1" smtClean="0"/>
              <a:t>marfans</a:t>
            </a:r>
            <a:r>
              <a:rPr lang="en-US" dirty="0" smtClean="0"/>
              <a:t> syndrome, smoking cocaine</a:t>
            </a:r>
          </a:p>
          <a:p>
            <a:r>
              <a:rPr lang="en-US" dirty="0" err="1" smtClean="0"/>
              <a:t>Mngt</a:t>
            </a:r>
            <a:r>
              <a:rPr lang="en-US" dirty="0" smtClean="0"/>
              <a:t>:  </a:t>
            </a:r>
            <a:endParaRPr lang="en-US" dirty="0"/>
          </a:p>
        </p:txBody>
      </p:sp>
    </p:spTree>
    <p:extLst>
      <p:ext uri="{BB962C8B-B14F-4D97-AF65-F5344CB8AC3E}">
        <p14:creationId xmlns:p14="http://schemas.microsoft.com/office/powerpoint/2010/main" val="1119291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UVA Radiology Tutorial: Introduction to chest radiology</a:t>
            </a:r>
            <a:r>
              <a:rPr lang="en-US" dirty="0"/>
              <a:t>. </a:t>
            </a:r>
            <a:r>
              <a:rPr lang="en-US" dirty="0">
                <a:hlinkClick r:id="rId2"/>
              </a:rPr>
              <a:t>https://</a:t>
            </a:r>
            <a:r>
              <a:rPr lang="en-US" dirty="0" smtClean="0">
                <a:hlinkClick r:id="rId2"/>
              </a:rPr>
              <a:t>www.med-ed.virginia.edu/courses/rad/cxr/Index.html</a:t>
            </a:r>
            <a:endParaRPr lang="en-US" dirty="0" smtClean="0"/>
          </a:p>
          <a:p>
            <a:endParaRPr lang="en-US" dirty="0"/>
          </a:p>
          <a:p>
            <a:endParaRPr lang="en-US" dirty="0" smtClean="0"/>
          </a:p>
        </p:txBody>
      </p:sp>
    </p:spTree>
    <p:extLst>
      <p:ext uri="{BB962C8B-B14F-4D97-AF65-F5344CB8AC3E}">
        <p14:creationId xmlns:p14="http://schemas.microsoft.com/office/powerpoint/2010/main" val="870872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vignette</a:t>
            </a:r>
            <a:endParaRPr lang="en-US" dirty="0"/>
          </a:p>
        </p:txBody>
      </p:sp>
      <p:sp>
        <p:nvSpPr>
          <p:cNvPr id="3" name="Content Placeholder 2"/>
          <p:cNvSpPr>
            <a:spLocks noGrp="1"/>
          </p:cNvSpPr>
          <p:nvPr>
            <p:ph idx="1"/>
          </p:nvPr>
        </p:nvSpPr>
        <p:spPr/>
        <p:txBody>
          <a:bodyPr/>
          <a:lstStyle/>
          <a:p>
            <a:r>
              <a:rPr lang="en-US" dirty="0"/>
              <a:t>A.F. 70 y/o F </a:t>
            </a:r>
            <a:r>
              <a:rPr lang="en-US" dirty="0" smtClean="0"/>
              <a:t>presents w</a:t>
            </a:r>
            <a:r>
              <a:rPr lang="en-US" dirty="0"/>
              <a:t>/ tachycardia </a:t>
            </a:r>
            <a:r>
              <a:rPr lang="en-US" dirty="0" smtClean="0"/>
              <a:t>3 </a:t>
            </a:r>
            <a:r>
              <a:rPr lang="en-US" dirty="0" err="1" smtClean="0"/>
              <a:t>wks</a:t>
            </a:r>
            <a:r>
              <a:rPr lang="en-US" dirty="0" smtClean="0"/>
              <a:t> after </a:t>
            </a:r>
            <a:r>
              <a:rPr lang="en-US" dirty="0"/>
              <a:t>R total knee replacement</a:t>
            </a:r>
          </a:p>
          <a:p>
            <a:pPr lvl="1"/>
            <a:r>
              <a:rPr lang="en-US" dirty="0"/>
              <a:t>Undergoes </a:t>
            </a:r>
            <a:r>
              <a:rPr lang="en-US" dirty="0" smtClean="0"/>
              <a:t>CTPA</a:t>
            </a:r>
            <a:endParaRPr lang="en-US" dirty="0"/>
          </a:p>
        </p:txBody>
      </p:sp>
    </p:spTree>
    <p:extLst>
      <p:ext uri="{BB962C8B-B14F-4D97-AF65-F5344CB8AC3E}">
        <p14:creationId xmlns:p14="http://schemas.microsoft.com/office/powerpoint/2010/main" val="194804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9375"/>
            <a:ext cx="10515600" cy="1325563"/>
          </a:xfrm>
        </p:spPr>
        <p:txBody>
          <a:bodyPr/>
          <a:lstStyle/>
          <a:p>
            <a:r>
              <a:rPr lang="en-US" dirty="0" smtClean="0"/>
              <a:t>Clinical vignette</a:t>
            </a:r>
            <a:endParaRPr lang="en-US" dirty="0"/>
          </a:p>
        </p:txBody>
      </p:sp>
      <p:sp>
        <p:nvSpPr>
          <p:cNvPr id="3" name="Content Placeholder 2"/>
          <p:cNvSpPr>
            <a:spLocks noGrp="1"/>
          </p:cNvSpPr>
          <p:nvPr>
            <p:ph idx="1"/>
          </p:nvPr>
        </p:nvSpPr>
        <p:spPr>
          <a:xfrm>
            <a:off x="740229" y="1099003"/>
            <a:ext cx="10515600" cy="4351338"/>
          </a:xfrm>
        </p:spPr>
        <p:txBody>
          <a:bodyPr/>
          <a:lstStyle/>
          <a:p>
            <a:r>
              <a:rPr lang="en-US" dirty="0" smtClean="0"/>
              <a:t>18x20mm </a:t>
            </a:r>
            <a:r>
              <a:rPr lang="en-US" dirty="0" err="1" smtClean="0"/>
              <a:t>spiculated</a:t>
            </a:r>
            <a:r>
              <a:rPr lang="en-US" dirty="0" smtClean="0"/>
              <a:t> </a:t>
            </a:r>
            <a:r>
              <a:rPr lang="en-US" dirty="0"/>
              <a:t>nodule in apical segment of RUL, </a:t>
            </a:r>
            <a:r>
              <a:rPr lang="en-US" dirty="0" smtClean="0"/>
              <a:t>13x14mm nodule </a:t>
            </a:r>
            <a:r>
              <a:rPr lang="en-US" dirty="0"/>
              <a:t>in mid RUL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36" y="1892735"/>
            <a:ext cx="4630644" cy="4565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1892735"/>
            <a:ext cx="4821691" cy="4785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53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SPNs</a:t>
            </a:r>
            <a:endParaRPr lang="en-US" dirty="0"/>
          </a:p>
        </p:txBody>
      </p:sp>
      <p:sp>
        <p:nvSpPr>
          <p:cNvPr id="3" name="Content Placeholder 2"/>
          <p:cNvSpPr>
            <a:spLocks noGrp="1"/>
          </p:cNvSpPr>
          <p:nvPr>
            <p:ph idx="1"/>
          </p:nvPr>
        </p:nvSpPr>
        <p:spPr/>
        <p:txBody>
          <a:bodyPr>
            <a:normAutofit/>
          </a:bodyPr>
          <a:lstStyle/>
          <a:p>
            <a:r>
              <a:rPr lang="en-US" dirty="0" smtClean="0"/>
              <a:t>Common, especially &gt;50</a:t>
            </a:r>
          </a:p>
          <a:p>
            <a:r>
              <a:rPr lang="en-US" dirty="0" err="1" smtClean="0"/>
              <a:t>Ddx</a:t>
            </a:r>
            <a:r>
              <a:rPr lang="en-US" dirty="0" smtClean="0"/>
              <a:t>: </a:t>
            </a:r>
            <a:r>
              <a:rPr lang="en-US" u="sng" dirty="0" smtClean="0"/>
              <a:t>granulomas, lung CA</a:t>
            </a:r>
            <a:r>
              <a:rPr lang="en-US" dirty="0" smtClean="0"/>
              <a:t>, solitary </a:t>
            </a:r>
            <a:r>
              <a:rPr lang="en-US" dirty="0" err="1" smtClean="0"/>
              <a:t>mets</a:t>
            </a:r>
            <a:r>
              <a:rPr lang="en-US" dirty="0" smtClean="0"/>
              <a:t>, abscess, hamartoma, AVM</a:t>
            </a:r>
          </a:p>
          <a:p>
            <a:r>
              <a:rPr lang="en-US" dirty="0" smtClean="0"/>
              <a:t>Benign findings: no growth 2 </a:t>
            </a:r>
            <a:r>
              <a:rPr lang="en-US" dirty="0" err="1" smtClean="0"/>
              <a:t>yrs</a:t>
            </a:r>
            <a:r>
              <a:rPr lang="en-US" dirty="0" smtClean="0"/>
              <a:t>, calcification pattern (</a:t>
            </a:r>
            <a:r>
              <a:rPr lang="en-US" dirty="0" err="1" smtClean="0"/>
              <a:t>difuse</a:t>
            </a:r>
            <a:r>
              <a:rPr lang="en-US" dirty="0" smtClean="0"/>
              <a:t>, central, laminated, popcorn), small size</a:t>
            </a:r>
          </a:p>
          <a:p>
            <a:r>
              <a:rPr lang="en-US" dirty="0" err="1" smtClean="0"/>
              <a:t>Patholic</a:t>
            </a:r>
            <a:r>
              <a:rPr lang="en-US" dirty="0" smtClean="0"/>
              <a:t> findings: recent growth, eccentric or stippled calcification pattern</a:t>
            </a:r>
          </a:p>
          <a:p>
            <a:pPr lvl="1"/>
            <a:r>
              <a:rPr lang="en-US" dirty="0"/>
              <a:t>Can be fooled by fluid in fissures, pleural plaques, skin lesions (nipple shadow, mole, lipoma</a:t>
            </a:r>
            <a:r>
              <a:rPr lang="en-US" dirty="0" smtClean="0"/>
              <a:t>)</a:t>
            </a:r>
          </a:p>
          <a:p>
            <a:r>
              <a:rPr lang="en-US" dirty="0" err="1" smtClean="0"/>
              <a:t>mngt</a:t>
            </a:r>
            <a:r>
              <a:rPr lang="en-US" dirty="0"/>
              <a:t> </a:t>
            </a:r>
            <a:r>
              <a:rPr lang="en-US" dirty="0" smtClean="0"/>
              <a:t>guidelines-</a:t>
            </a:r>
            <a:r>
              <a:rPr lang="en-US" dirty="0" err="1" smtClean="0"/>
              <a:t>Fleischner</a:t>
            </a:r>
            <a:r>
              <a:rPr lang="en-US" dirty="0" smtClean="0"/>
              <a:t> society</a:t>
            </a:r>
          </a:p>
          <a:p>
            <a:pPr marL="457200" lvl="1" indent="0">
              <a:buNone/>
            </a:pPr>
            <a:endParaRPr lang="en-US" dirty="0"/>
          </a:p>
        </p:txBody>
      </p:sp>
    </p:spTree>
    <p:extLst>
      <p:ext uri="{BB962C8B-B14F-4D97-AF65-F5344CB8AC3E}">
        <p14:creationId xmlns:p14="http://schemas.microsoft.com/office/powerpoint/2010/main" val="203404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vignette</a:t>
            </a:r>
            <a:endParaRPr lang="en-US" dirty="0"/>
          </a:p>
        </p:txBody>
      </p:sp>
      <p:sp>
        <p:nvSpPr>
          <p:cNvPr id="3" name="Content Placeholder 2"/>
          <p:cNvSpPr>
            <a:spLocks noGrp="1"/>
          </p:cNvSpPr>
          <p:nvPr>
            <p:ph idx="1"/>
          </p:nvPr>
        </p:nvSpPr>
        <p:spPr/>
        <p:txBody>
          <a:bodyPr/>
          <a:lstStyle/>
          <a:p>
            <a:r>
              <a:rPr lang="en-US" dirty="0" smtClean="0"/>
              <a:t>A.F. 70 y/o F w/ tachycardia 23 days after R total knee replacement</a:t>
            </a:r>
          </a:p>
          <a:p>
            <a:pPr lvl="1"/>
            <a:r>
              <a:rPr lang="en-US" dirty="0" smtClean="0"/>
              <a:t>Undergoes CTPA-18x20mm </a:t>
            </a:r>
            <a:r>
              <a:rPr lang="en-US" dirty="0" err="1" smtClean="0"/>
              <a:t>spiculated</a:t>
            </a:r>
            <a:r>
              <a:rPr lang="en-US" dirty="0" smtClean="0"/>
              <a:t> nodule in apical segment of RUL, 13x14 nodule in mid RUL</a:t>
            </a:r>
          </a:p>
          <a:p>
            <a:r>
              <a:rPr lang="en-US" dirty="0" smtClean="0"/>
              <a:t>Undergoes PET on 6/1 and CT guided transthoracic lung biopsy on 6/8 via IR</a:t>
            </a:r>
          </a:p>
        </p:txBody>
      </p:sp>
    </p:spTree>
    <p:extLst>
      <p:ext uri="{BB962C8B-B14F-4D97-AF65-F5344CB8AC3E}">
        <p14:creationId xmlns:p14="http://schemas.microsoft.com/office/powerpoint/2010/main" val="299707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vignette</a:t>
            </a:r>
            <a:endParaRPr lang="en-US" dirty="0"/>
          </a:p>
        </p:txBody>
      </p:sp>
      <p:sp>
        <p:nvSpPr>
          <p:cNvPr id="3" name="Content Placeholder 2"/>
          <p:cNvSpPr>
            <a:spLocks noGrp="1"/>
          </p:cNvSpPr>
          <p:nvPr>
            <p:ph idx="1"/>
          </p:nvPr>
        </p:nvSpPr>
        <p:spPr/>
        <p:txBody>
          <a:bodyPr/>
          <a:lstStyle/>
          <a:p>
            <a:r>
              <a:rPr lang="en-US" dirty="0" smtClean="0"/>
              <a:t>A.F. 70 y/o F w/ tachycardia 23 days after R total knee replacement</a:t>
            </a:r>
          </a:p>
          <a:p>
            <a:pPr lvl="1"/>
            <a:r>
              <a:rPr lang="en-US" dirty="0" smtClean="0"/>
              <a:t>Undergoes CTPA-18x20mm </a:t>
            </a:r>
            <a:r>
              <a:rPr lang="en-US" dirty="0" err="1" smtClean="0"/>
              <a:t>spiculated</a:t>
            </a:r>
            <a:r>
              <a:rPr lang="en-US" dirty="0" smtClean="0"/>
              <a:t> nodule in apical segment of RUL, 13x14 nodule in mid RUL</a:t>
            </a:r>
          </a:p>
          <a:p>
            <a:r>
              <a:rPr lang="en-US" dirty="0" smtClean="0"/>
              <a:t>Undergoes PET on 6/1 and CT guided transthoracic lung biopsy on 6/8 via IR</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755" y="1606709"/>
            <a:ext cx="5273408" cy="4789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96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vignette</a:t>
            </a:r>
            <a:endParaRPr lang="en-US" dirty="0"/>
          </a:p>
        </p:txBody>
      </p:sp>
      <p:sp>
        <p:nvSpPr>
          <p:cNvPr id="3" name="Content Placeholder 2"/>
          <p:cNvSpPr>
            <a:spLocks noGrp="1"/>
          </p:cNvSpPr>
          <p:nvPr>
            <p:ph idx="1"/>
          </p:nvPr>
        </p:nvSpPr>
        <p:spPr/>
        <p:txBody>
          <a:bodyPr/>
          <a:lstStyle/>
          <a:p>
            <a:r>
              <a:rPr lang="en-US" dirty="0" smtClean="0"/>
              <a:t>A.F. 70 y/o F w/ tachycardia 23 days after R total knee replacement</a:t>
            </a:r>
          </a:p>
          <a:p>
            <a:pPr lvl="1"/>
            <a:r>
              <a:rPr lang="en-US" dirty="0" smtClean="0"/>
              <a:t>Undergoes CTPA-18x20mm </a:t>
            </a:r>
            <a:r>
              <a:rPr lang="en-US" dirty="0" err="1" smtClean="0"/>
              <a:t>spiculated</a:t>
            </a:r>
            <a:r>
              <a:rPr lang="en-US" dirty="0" smtClean="0"/>
              <a:t> nodule in apical segment of RUL, 13x14 nodule in mid RUL</a:t>
            </a:r>
          </a:p>
          <a:p>
            <a:r>
              <a:rPr lang="en-US" dirty="0"/>
              <a:t>Undergoes PET on 6/1 and CT guided transthoracic lung biopsy on 6/8 via IR</a:t>
            </a:r>
          </a:p>
          <a:p>
            <a:r>
              <a:rPr lang="en-US" dirty="0" smtClean="0"/>
              <a:t>1 day s/p lung biopsy developed right sided chest pain, tachycardia, and diaphoresis</a:t>
            </a:r>
            <a:endParaRPr lang="en-US" dirty="0"/>
          </a:p>
        </p:txBody>
      </p:sp>
    </p:spTree>
    <p:extLst>
      <p:ext uri="{BB962C8B-B14F-4D97-AF65-F5344CB8AC3E}">
        <p14:creationId xmlns:p14="http://schemas.microsoft.com/office/powerpoint/2010/main" val="273943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815" y="365125"/>
            <a:ext cx="5966199" cy="589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25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9" y="0"/>
            <a:ext cx="11333001" cy="1119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338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587</Words>
  <Application>Microsoft Office PowerPoint</Application>
  <PresentationFormat>Widescreen</PresentationFormat>
  <Paragraphs>53</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Radiology 4a case presentation</vt:lpstr>
      <vt:lpstr>Clinical vignette</vt:lpstr>
      <vt:lpstr>Clinical vignette</vt:lpstr>
      <vt:lpstr>SPNs</vt:lpstr>
      <vt:lpstr>Clinical vignette</vt:lpstr>
      <vt:lpstr>Clinical vignette</vt:lpstr>
      <vt:lpstr>Clinical vignette</vt:lpstr>
      <vt:lpstr>PowerPoint Presentation</vt:lpstr>
      <vt:lpstr>PowerPoint Presentation</vt:lpstr>
      <vt:lpstr>Diagnosis-PTX</vt:lpstr>
      <vt:lpstr>Hospital course </vt:lpstr>
      <vt:lpstr>Hospital course </vt:lpstr>
      <vt:lpstr>Hospital course </vt:lpstr>
      <vt:lpstr>Radiographic features, differential diagnosis for findings, etiologies, mngt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Radiology 4a case presentation</dc:title>
  <dc:creator>Timothy Herberg</dc:creator>
  <cp:lastModifiedBy>Schettler, Adam J *HS</cp:lastModifiedBy>
  <cp:revision>15</cp:revision>
  <dcterms:created xsi:type="dcterms:W3CDTF">2017-06-14T19:30:35Z</dcterms:created>
  <dcterms:modified xsi:type="dcterms:W3CDTF">2020-03-10T14:06:07Z</dcterms:modified>
</cp:coreProperties>
</file>