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4036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62" r:id="rId6"/>
    <p:sldId id="264" r:id="rId7"/>
    <p:sldId id="265" r:id="rId8"/>
    <p:sldId id="266" r:id="rId9"/>
    <p:sldId id="259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3228"/>
    <p:restoredTop sz="94872"/>
  </p:normalViewPr>
  <p:slideViewPr>
    <p:cSldViewPr snapToGrid="0" snapToObjects="1">
      <p:cViewPr varScale="1">
        <p:scale>
          <a:sx n="133" d="100"/>
          <a:sy n="133" d="100"/>
        </p:scale>
        <p:origin x="42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1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1EFD8-BE71-084D-A8C1-D92DB7549C1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44022-0C3D-1E44-96F7-13D2E53DD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4022-0C3D-1E44-96F7-13D2E53DD3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7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4022-0C3D-1E44-96F7-13D2E53DD3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8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8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9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98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63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21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33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4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1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52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6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4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1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31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16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5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DD68B3-3456-934F-B5E6-E3D781271AC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BCE3EF-D959-C94F-B541-FE625EFF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35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  <p:sldLayoutId id="21474840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diologyassistant.nl/en/p44d1045b472df/kidney-cystic-masse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Renal Cysts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Surbhi Gupta, ms4</a:t>
            </a:r>
          </a:p>
          <a:p>
            <a:r>
              <a:rPr lang="en-US" dirty="0" smtClean="0"/>
              <a:t>Radiology</a:t>
            </a:r>
          </a:p>
          <a:p>
            <a:r>
              <a:rPr lang="en-US" dirty="0" smtClean="0"/>
              <a:t>6/2/17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Cecil </a:t>
            </a:r>
            <a:r>
              <a:rPr lang="en-US" dirty="0"/>
              <a:t>G. Wood III, LeRoy J. Stromberg III, Carla B. </a:t>
            </a:r>
            <a:r>
              <a:rPr lang="en-US" dirty="0" err="1"/>
              <a:t>Harmath</a:t>
            </a:r>
            <a:r>
              <a:rPr lang="en-US" dirty="0"/>
              <a:t>, Jeanne M. Horowitz, Chun Feng, Nancy A. Hammond, David D. </a:t>
            </a:r>
            <a:r>
              <a:rPr lang="en-US" dirty="0" err="1"/>
              <a:t>Casalino</a:t>
            </a:r>
            <a:r>
              <a:rPr lang="en-US" dirty="0"/>
              <a:t>, Lori A. </a:t>
            </a:r>
            <a:r>
              <a:rPr lang="en-US" dirty="0" err="1"/>
              <a:t>Goodhartz</a:t>
            </a:r>
            <a:r>
              <a:rPr lang="en-US" dirty="0"/>
              <a:t>, Frank H. Miller, and Paul </a:t>
            </a:r>
            <a:r>
              <a:rPr lang="en-US" dirty="0" err="1" smtClean="0"/>
              <a:t>Nikolaidis</a:t>
            </a:r>
            <a:r>
              <a:rPr lang="en-US" dirty="0" smtClean="0"/>
              <a:t>. </a:t>
            </a:r>
            <a:r>
              <a:rPr lang="en-US" dirty="0"/>
              <a:t>CT and MR Imaging for Evaluation of Cystic Renal Lesions and </a:t>
            </a:r>
            <a:r>
              <a:rPr lang="en-US" dirty="0" smtClean="0"/>
              <a:t>Diseases. </a:t>
            </a:r>
            <a:r>
              <a:rPr lang="en-US" dirty="0" err="1" smtClean="0"/>
              <a:t>RadioGraphics</a:t>
            </a:r>
            <a:r>
              <a:rPr lang="en-US" dirty="0"/>
              <a:t> 2015 35:1, </a:t>
            </a:r>
            <a:r>
              <a:rPr lang="en-US" dirty="0" smtClean="0"/>
              <a:t>125-141.</a:t>
            </a:r>
            <a:endParaRPr lang="en-US" dirty="0"/>
          </a:p>
          <a:p>
            <a:r>
              <a:rPr lang="en-US" dirty="0"/>
              <a:t>Muglia, </a:t>
            </a:r>
            <a:r>
              <a:rPr lang="en-US" dirty="0" err="1"/>
              <a:t>Valdair</a:t>
            </a:r>
            <a:r>
              <a:rPr lang="en-US" dirty="0"/>
              <a:t> F., and Antonio Carlos </a:t>
            </a:r>
            <a:r>
              <a:rPr lang="en-US" dirty="0" err="1"/>
              <a:t>Westphalen</a:t>
            </a:r>
            <a:r>
              <a:rPr lang="en-US" dirty="0"/>
              <a:t>. “</a:t>
            </a:r>
            <a:r>
              <a:rPr lang="en-US" dirty="0" err="1"/>
              <a:t>Bosniak</a:t>
            </a:r>
            <a:r>
              <a:rPr lang="en-US" dirty="0"/>
              <a:t> Classification for Complex Renal Cysts: History and Critical Analysis.” </a:t>
            </a:r>
            <a:r>
              <a:rPr lang="en-US" i="1" dirty="0" err="1"/>
              <a:t>Radiologia</a:t>
            </a:r>
            <a:r>
              <a:rPr lang="en-US" i="1" dirty="0"/>
              <a:t> </a:t>
            </a:r>
            <a:r>
              <a:rPr lang="en-US" i="1" dirty="0" err="1"/>
              <a:t>Brasileira</a:t>
            </a:r>
            <a:r>
              <a:rPr lang="en-US" dirty="0"/>
              <a:t> 47.6 (2014): 368–373. </a:t>
            </a:r>
            <a:r>
              <a:rPr lang="en-US" i="1" dirty="0"/>
              <a:t>PMC</a:t>
            </a:r>
            <a:r>
              <a:rPr lang="en-US" dirty="0"/>
              <a:t>. Web. 1 June 2017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www.radiologyassistant.nl/en/p44d1045b472df/kidney-cystic-masses.html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 sz="2000" dirty="0" smtClean="0"/>
              <a:t>TAF, 41 year old male</a:t>
            </a:r>
          </a:p>
          <a:p>
            <a:r>
              <a:rPr lang="en-US" sz="2000" dirty="0"/>
              <a:t>H</a:t>
            </a:r>
            <a:r>
              <a:rPr lang="en-US" sz="2000" dirty="0" smtClean="0"/>
              <a:t>istory of IBS, now presenting as an outpatient with RUQ pain, diarrhea, weight loss</a:t>
            </a:r>
          </a:p>
        </p:txBody>
      </p:sp>
    </p:spTree>
    <p:extLst>
      <p:ext uri="{BB962C8B-B14F-4D97-AF65-F5344CB8AC3E}">
        <p14:creationId xmlns:p14="http://schemas.microsoft.com/office/powerpoint/2010/main" val="8863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 err="1" smtClean="0"/>
              <a:t>Ddx</a:t>
            </a:r>
            <a:r>
              <a:rPr lang="en-US" dirty="0" smtClean="0"/>
              <a:t> and workup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48934"/>
            <a:ext cx="10131425" cy="4274231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000" dirty="0" smtClean="0"/>
              <a:t>Differential diagnosis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800" dirty="0" smtClean="0"/>
              <a:t>Gallstones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800" dirty="0" smtClean="0"/>
              <a:t>IBS flare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800" dirty="0" smtClean="0"/>
              <a:t>IBD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800" dirty="0" smtClean="0"/>
              <a:t>Pancreatitis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800" dirty="0" smtClean="0"/>
              <a:t>Hepatitis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800" dirty="0" smtClean="0"/>
              <a:t>Peptic ulcer disease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000" dirty="0" smtClean="0"/>
              <a:t>Workup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800" dirty="0" smtClean="0"/>
              <a:t>Vitals: stable, normal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800" dirty="0" smtClean="0"/>
              <a:t>Physical exam: normal</a:t>
            </a:r>
            <a:endParaRPr lang="en-US" sz="1800" dirty="0"/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800" dirty="0" smtClean="0"/>
              <a:t>Labs</a:t>
            </a:r>
            <a:r>
              <a:rPr lang="en-US" sz="1800" dirty="0"/>
              <a:t>: within normal C</a:t>
            </a:r>
            <a:r>
              <a:rPr lang="en-US" sz="1800" dirty="0" smtClean="0"/>
              <a:t>BC</a:t>
            </a:r>
            <a:r>
              <a:rPr lang="en-US" sz="1800" dirty="0"/>
              <a:t>, CMP, viral panel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800" dirty="0" smtClean="0"/>
              <a:t>RUQ u/s: hypoechoic right renal upper pole mass</a:t>
            </a:r>
            <a:endParaRPr lang="en-US" sz="1800" dirty="0"/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800" dirty="0" smtClean="0"/>
              <a:t>CT</a:t>
            </a:r>
            <a:endParaRPr lang="en-US" sz="180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81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2-5 images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26675" r="20937" b="26643"/>
          <a:stretch/>
        </p:blipFill>
        <p:spPr>
          <a:xfrm>
            <a:off x="-119791" y="273569"/>
            <a:ext cx="12431582" cy="62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t="26864" r="19559" b="26895"/>
          <a:stretch/>
        </p:blipFill>
        <p:spPr>
          <a:xfrm>
            <a:off x="-141812" y="324877"/>
            <a:ext cx="12475624" cy="620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and New </a:t>
            </a:r>
            <a:r>
              <a:rPr lang="en-US" dirty="0" err="1" smtClean="0"/>
              <a:t>ddx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000" dirty="0" smtClean="0"/>
              <a:t>Lesion parameters</a:t>
            </a:r>
          </a:p>
          <a:p>
            <a:pPr lvl="1"/>
            <a:r>
              <a:rPr lang="en-US" sz="1800" dirty="0" smtClean="0"/>
              <a:t>Largest two lesions reaching 25mm</a:t>
            </a:r>
          </a:p>
          <a:p>
            <a:pPr lvl="1"/>
            <a:r>
              <a:rPr lang="en-US" sz="1800" dirty="0" smtClean="0"/>
              <a:t>Average Hounsfield units 30-45</a:t>
            </a:r>
          </a:p>
          <a:p>
            <a:pPr lvl="1"/>
            <a:r>
              <a:rPr lang="en-US" sz="1800" dirty="0" smtClean="0"/>
              <a:t>No enhancement</a:t>
            </a:r>
          </a:p>
          <a:p>
            <a:r>
              <a:rPr lang="en-US" sz="2000" dirty="0" smtClean="0"/>
              <a:t>New Differential Diagnosis</a:t>
            </a:r>
          </a:p>
          <a:p>
            <a:pPr lvl="1"/>
            <a:r>
              <a:rPr lang="en-US" sz="1800" dirty="0" smtClean="0"/>
              <a:t>Renal cysts</a:t>
            </a:r>
            <a:endParaRPr lang="en-US" dirty="0" smtClean="0"/>
          </a:p>
          <a:p>
            <a:pPr lvl="1"/>
            <a:r>
              <a:rPr lang="en-US" sz="1800" dirty="0" smtClean="0"/>
              <a:t>Neoplasm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Bosniak</a:t>
            </a:r>
            <a:r>
              <a:rPr lang="en-US" dirty="0" smtClean="0"/>
              <a:t> Classification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521321"/>
              </p:ext>
            </p:extLst>
          </p:nvPr>
        </p:nvGraphicFramePr>
        <p:xfrm>
          <a:off x="871484" y="2243667"/>
          <a:ext cx="9760058" cy="2841771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439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2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6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Work-up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Malignancy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49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Thin-walled,</a:t>
                      </a:r>
                      <a:r>
                        <a:rPr lang="en-US" baseline="0" dirty="0" smtClean="0"/>
                        <a:t> r</a:t>
                      </a:r>
                      <a:r>
                        <a:rPr lang="en-US" dirty="0" smtClean="0"/>
                        <a:t>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496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Few </a:t>
                      </a:r>
                      <a:r>
                        <a:rPr lang="en-US" baseline="0" dirty="0" err="1" smtClean="0"/>
                        <a:t>septae</a:t>
                      </a:r>
                      <a:r>
                        <a:rPr lang="en-US" baseline="0" dirty="0" smtClean="0"/>
                        <a:t>, fine calcifications, &lt;3cm, non-enhancing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17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</a:t>
                      </a:r>
                      <a:r>
                        <a:rPr lang="en-US" dirty="0" err="1" smtClean="0"/>
                        <a:t>septae</a:t>
                      </a:r>
                      <a:r>
                        <a:rPr lang="en-US" dirty="0" smtClean="0"/>
                        <a:t>, thick calcifications, &gt;3cm,</a:t>
                      </a:r>
                      <a:r>
                        <a:rPr lang="en-US" baseline="0" dirty="0" smtClean="0"/>
                        <a:t> non-enhancing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aseline="0" dirty="0" smtClean="0"/>
                        <a:t>ollow with u/s or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17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Thick and irregular </a:t>
                      </a:r>
                      <a:r>
                        <a:rPr lang="en-US" dirty="0" err="1" smtClean="0"/>
                        <a:t>septae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can be enhancing (+10-20 HU)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Nephrectomy o</a:t>
                      </a:r>
                      <a:r>
                        <a:rPr lang="en-US" baseline="0" dirty="0" smtClean="0"/>
                        <a:t>r </a:t>
                      </a:r>
                      <a:r>
                        <a:rPr lang="en-US" dirty="0" smtClean="0"/>
                        <a:t>radiofrequency ablation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388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Solid</a:t>
                      </a:r>
                      <a:r>
                        <a:rPr lang="en-US" baseline="0" dirty="0" smtClean="0"/>
                        <a:t> with cystic or necrotic elements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Nephrectomy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99" y="0"/>
            <a:ext cx="11586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cysts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79601"/>
            <a:ext cx="10131425" cy="4478669"/>
          </a:xfrm>
        </p:spPr>
        <p:txBody>
          <a:bodyPr anchor="t">
            <a:noAutofit/>
          </a:bodyPr>
          <a:lstStyle/>
          <a:p>
            <a:r>
              <a:rPr lang="en-US" sz="2000" dirty="0" smtClean="0"/>
              <a:t>Found in 50% of people over the age of 50</a:t>
            </a:r>
          </a:p>
          <a:p>
            <a:r>
              <a:rPr lang="en-US" sz="2000" dirty="0" smtClean="0"/>
              <a:t>Unclear pathogenesis</a:t>
            </a:r>
          </a:p>
          <a:p>
            <a:r>
              <a:rPr lang="en-US" sz="2000" dirty="0" smtClean="0"/>
              <a:t>Complications</a:t>
            </a:r>
          </a:p>
          <a:p>
            <a:pPr lvl="1"/>
            <a:r>
              <a:rPr lang="en-US" sz="1800" dirty="0" smtClean="0"/>
              <a:t>Infection</a:t>
            </a:r>
          </a:p>
          <a:p>
            <a:pPr lvl="1"/>
            <a:r>
              <a:rPr lang="en-US" sz="1800" dirty="0" smtClean="0"/>
              <a:t>Ischemia </a:t>
            </a:r>
          </a:p>
          <a:p>
            <a:pPr lvl="1"/>
            <a:r>
              <a:rPr lang="en-US" sz="1800" dirty="0" smtClean="0"/>
              <a:t>Hemorrhage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ain</a:t>
            </a:r>
          </a:p>
          <a:p>
            <a:r>
              <a:rPr lang="en-US" sz="2000" dirty="0" smtClean="0"/>
              <a:t>Management</a:t>
            </a:r>
          </a:p>
          <a:p>
            <a:pPr lvl="1"/>
            <a:r>
              <a:rPr lang="en-US" sz="1800" dirty="0" err="1" smtClean="0"/>
              <a:t>Dx</a:t>
            </a:r>
            <a:r>
              <a:rPr lang="en-US" sz="1800" dirty="0" smtClean="0"/>
              <a:t>: ultrasound with Doppler, CT</a:t>
            </a:r>
          </a:p>
          <a:p>
            <a:pPr lvl="1"/>
            <a:r>
              <a:rPr lang="en-US" sz="1800" dirty="0" err="1" smtClean="0"/>
              <a:t>Tx</a:t>
            </a:r>
            <a:r>
              <a:rPr lang="en-US" sz="1800" dirty="0" smtClean="0"/>
              <a:t>: if symptomatic, ultrasound guided sclerotherapy vs  laparoscopic cystectomy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92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 smtClean="0"/>
              <a:t>Bosniak</a:t>
            </a:r>
            <a:r>
              <a:rPr lang="en-US" dirty="0" smtClean="0"/>
              <a:t> class II cysts</a:t>
            </a:r>
          </a:p>
          <a:p>
            <a:r>
              <a:rPr lang="en-US" dirty="0" smtClean="0"/>
              <a:t>No intervention or follow up recommended</a:t>
            </a:r>
          </a:p>
          <a:p>
            <a:r>
              <a:rPr lang="en-US" dirty="0" smtClean="0"/>
              <a:t>Treatment with gut hypnotherapy and acupuncture for IBS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983</TotalTime>
  <Words>363</Words>
  <Application>Microsoft Office PowerPoint</Application>
  <PresentationFormat>Widescreen</PresentationFormat>
  <Paragraphs>75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Renal Cysts</vt:lpstr>
      <vt:lpstr>Background</vt:lpstr>
      <vt:lpstr>Initial Ddx and workup</vt:lpstr>
      <vt:lpstr>PowerPoint Presentation</vt:lpstr>
      <vt:lpstr>PowerPoint Presentation</vt:lpstr>
      <vt:lpstr>Parameters and New ddx </vt:lpstr>
      <vt:lpstr>Bosniak Classification</vt:lpstr>
      <vt:lpstr>Renal cysts overview</vt:lpstr>
      <vt:lpstr>Final diagnosis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Cysts</dc:title>
  <dc:creator>S G</dc:creator>
  <cp:lastModifiedBy>Schettler, Adam J *HS</cp:lastModifiedBy>
  <cp:revision>37</cp:revision>
  <dcterms:created xsi:type="dcterms:W3CDTF">2017-05-31T21:45:02Z</dcterms:created>
  <dcterms:modified xsi:type="dcterms:W3CDTF">2020-03-10T14:06:49Z</dcterms:modified>
</cp:coreProperties>
</file>