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1"/>
  </p:notesMasterIdLst>
  <p:handoutMasterIdLst>
    <p:handoutMasterId r:id="rId12"/>
  </p:handoutMasterIdLst>
  <p:sldIdLst>
    <p:sldId id="259" r:id="rId2"/>
    <p:sldId id="260" r:id="rId3"/>
    <p:sldId id="261" r:id="rId4"/>
    <p:sldId id="262" r:id="rId5"/>
    <p:sldId id="263" r:id="rId6"/>
    <p:sldId id="264" r:id="rId7"/>
    <p:sldId id="266" r:id="rId8"/>
    <p:sldId id="267"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789"/>
    <a:srgbClr val="0157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1" autoAdjust="0"/>
    <p:restoredTop sz="94554" autoAdjust="0"/>
  </p:normalViewPr>
  <p:slideViewPr>
    <p:cSldViewPr>
      <p:cViewPr varScale="1">
        <p:scale>
          <a:sx n="125" d="100"/>
          <a:sy n="125" d="100"/>
        </p:scale>
        <p:origin x="120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60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6E0552-56F8-44DA-BEED-5CCFFC301983}" type="datetimeFigureOut">
              <a:rPr lang="en-US" smtClean="0"/>
              <a:pPr/>
              <a:t>3/10/2020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E041DF-C836-414F-96DD-36237A9FC974}" type="slidenum">
              <a:rPr lang="en-US" smtClean="0"/>
              <a:pPr/>
              <a:t>‹#›</a:t>
            </a:fld>
            <a:endParaRPr lang="en-US"/>
          </a:p>
        </p:txBody>
      </p:sp>
    </p:spTree>
    <p:extLst>
      <p:ext uri="{BB962C8B-B14F-4D97-AF65-F5344CB8AC3E}">
        <p14:creationId xmlns:p14="http://schemas.microsoft.com/office/powerpoint/2010/main" val="2162225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F519DC-CA37-E24F-8411-9C346EABCFBA}" type="datetimeFigureOut">
              <a:rPr lang="en-US" smtClean="0"/>
              <a:t>3/10/2020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3E02A-64F6-3A49-9DC4-09C38974174C}" type="slidenum">
              <a:rPr lang="en-US" smtClean="0"/>
              <a:t>‹#›</a:t>
            </a:fld>
            <a:endParaRPr lang="en-US"/>
          </a:p>
        </p:txBody>
      </p:sp>
    </p:spTree>
    <p:extLst>
      <p:ext uri="{BB962C8B-B14F-4D97-AF65-F5344CB8AC3E}">
        <p14:creationId xmlns:p14="http://schemas.microsoft.com/office/powerpoint/2010/main" val="122184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“Lungs/pleura: Diffuse interlobular septal thickening is consistent with interstitial pulmonary edema. Mild superimposed ground-glass opacity in the dependent portions of the bilateral upper lobes is also noted.</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No pneumothorax, pleural effusion, or focal pleural lesion.” – UVA Read</a:t>
            </a:r>
            <a:endParaRPr lang="en-US" dirty="0"/>
          </a:p>
        </p:txBody>
      </p:sp>
      <p:sp>
        <p:nvSpPr>
          <p:cNvPr id="4" name="Slide Number Placeholder 3"/>
          <p:cNvSpPr>
            <a:spLocks noGrp="1"/>
          </p:cNvSpPr>
          <p:nvPr>
            <p:ph type="sldNum" sz="quarter" idx="10"/>
          </p:nvPr>
        </p:nvSpPr>
        <p:spPr/>
        <p:txBody>
          <a:bodyPr/>
          <a:lstStyle/>
          <a:p>
            <a:fld id="{35A3E02A-64F6-3A49-9DC4-09C38974174C}" type="slidenum">
              <a:rPr lang="en-US" smtClean="0"/>
              <a:t>5</a:t>
            </a:fld>
            <a:endParaRPr lang="en-US"/>
          </a:p>
        </p:txBody>
      </p:sp>
    </p:spTree>
    <p:extLst>
      <p:ext uri="{BB962C8B-B14F-4D97-AF65-F5344CB8AC3E}">
        <p14:creationId xmlns:p14="http://schemas.microsoft.com/office/powerpoint/2010/main" val="810738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“Numerous scattered sub centimeter nodular opacities are noted, most prominent in the peripheral upper lobes, nonspecific. For example, left upper lobe nodular opacity (0.6 cm) and right upper lobe nodular opacity (0.6 cm)” – UVA</a:t>
            </a:r>
            <a:r>
              <a:rPr lang="en-US" sz="1200" b="0" i="0" kern="1200" baseline="0" dirty="0" smtClean="0">
                <a:solidFill>
                  <a:schemeClr val="tx1"/>
                </a:solidFill>
                <a:effectLst/>
                <a:latin typeface="+mn-lt"/>
                <a:ea typeface="+mn-ea"/>
                <a:cs typeface="+mn-cs"/>
              </a:rPr>
              <a:t> Read</a:t>
            </a:r>
            <a:endParaRPr lang="en-US" dirty="0"/>
          </a:p>
        </p:txBody>
      </p:sp>
      <p:sp>
        <p:nvSpPr>
          <p:cNvPr id="4" name="Slide Number Placeholder 3"/>
          <p:cNvSpPr>
            <a:spLocks noGrp="1"/>
          </p:cNvSpPr>
          <p:nvPr>
            <p:ph type="sldNum" sz="quarter" idx="10"/>
          </p:nvPr>
        </p:nvSpPr>
        <p:spPr/>
        <p:txBody>
          <a:bodyPr/>
          <a:lstStyle/>
          <a:p>
            <a:fld id="{35A3E02A-64F6-3A49-9DC4-09C38974174C}" type="slidenum">
              <a:rPr lang="en-US" smtClean="0"/>
              <a:t>6</a:t>
            </a:fld>
            <a:endParaRPr lang="en-US"/>
          </a:p>
        </p:txBody>
      </p:sp>
    </p:spTree>
    <p:extLst>
      <p:ext uri="{BB962C8B-B14F-4D97-AF65-F5344CB8AC3E}">
        <p14:creationId xmlns:p14="http://schemas.microsoft.com/office/powerpoint/2010/main" val="1453979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Blood: hemorrhage</a:t>
            </a:r>
            <a:endParaRPr lang="en-US" dirty="0"/>
          </a:p>
        </p:txBody>
      </p:sp>
      <p:sp>
        <p:nvSpPr>
          <p:cNvPr id="4" name="Slide Number Placeholder 3"/>
          <p:cNvSpPr>
            <a:spLocks noGrp="1"/>
          </p:cNvSpPr>
          <p:nvPr>
            <p:ph type="sldNum" sz="quarter" idx="10"/>
          </p:nvPr>
        </p:nvSpPr>
        <p:spPr/>
        <p:txBody>
          <a:bodyPr/>
          <a:lstStyle/>
          <a:p>
            <a:fld id="{0B544C06-2788-F740-B557-7AE0C54EAE66}" type="slidenum">
              <a:rPr lang="en-US" smtClean="0"/>
              <a:t>8</a:t>
            </a:fld>
            <a:endParaRPr lang="en-US"/>
          </a:p>
        </p:txBody>
      </p:sp>
    </p:spTree>
    <p:extLst>
      <p:ext uri="{BB962C8B-B14F-4D97-AF65-F5344CB8AC3E}">
        <p14:creationId xmlns:p14="http://schemas.microsoft.com/office/powerpoint/2010/main" val="14130547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OM-corner logo">
    <p:spTree>
      <p:nvGrpSpPr>
        <p:cNvPr id="1" name=""/>
        <p:cNvGrpSpPr/>
        <p:nvPr/>
      </p:nvGrpSpPr>
      <p:grpSpPr>
        <a:xfrm>
          <a:off x="0" y="0"/>
          <a:ext cx="0" cy="0"/>
          <a:chOff x="0" y="0"/>
          <a:chExt cx="0" cy="0"/>
        </a:xfrm>
      </p:grpSpPr>
      <p:sp>
        <p:nvSpPr>
          <p:cNvPr id="4" name="Text Placeholder 2"/>
          <p:cNvSpPr>
            <a:spLocks noGrp="1"/>
          </p:cNvSpPr>
          <p:nvPr>
            <p:ph type="body" sz="quarter" idx="12" hasCustomPrompt="1"/>
          </p:nvPr>
        </p:nvSpPr>
        <p:spPr>
          <a:xfrm>
            <a:off x="533400" y="2057400"/>
            <a:ext cx="7543800" cy="419100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1800" baseline="0">
                <a:solidFill>
                  <a:srgbClr val="005789"/>
                </a:solidFill>
                <a:latin typeface="Verdana" pitchFamily="34" charset="0"/>
              </a:defRPr>
            </a:lvl1pPr>
          </a:lstStyle>
          <a:p>
            <a:pPr lvl="0"/>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a:p>
        </p:txBody>
      </p:sp>
      <p:sp>
        <p:nvSpPr>
          <p:cNvPr id="6" name="Text Placeholder 4"/>
          <p:cNvSpPr>
            <a:spLocks noGrp="1"/>
          </p:cNvSpPr>
          <p:nvPr>
            <p:ph type="body" sz="quarter" idx="13" hasCustomPrompt="1"/>
          </p:nvPr>
        </p:nvSpPr>
        <p:spPr>
          <a:xfrm>
            <a:off x="533400" y="1371600"/>
            <a:ext cx="7620000" cy="533400"/>
          </a:xfrm>
          <a:prstGeom prst="rect">
            <a:avLst/>
          </a:prstGeom>
        </p:spPr>
        <p:txBody>
          <a:bodyPr/>
          <a:lstStyle>
            <a:lvl1pPr marL="0" indent="0">
              <a:buNone/>
              <a:defRPr sz="2400" baseline="0">
                <a:solidFill>
                  <a:srgbClr val="005789"/>
                </a:solidFill>
                <a:latin typeface="Verdana" pitchFamily="34" charset="0"/>
              </a:defRPr>
            </a:lvl1pPr>
          </a:lstStyle>
          <a:p>
            <a:pPr lvl="0"/>
            <a:r>
              <a:rPr lang="en-US" dirty="0" err="1" smtClean="0"/>
              <a:t>Lorem</a:t>
            </a:r>
            <a:r>
              <a:rPr lang="en-US" dirty="0" smtClean="0"/>
              <a:t> </a:t>
            </a:r>
            <a:r>
              <a:rPr lang="en-US" dirty="0" err="1" smtClean="0"/>
              <a:t>Ipsum</a:t>
            </a:r>
            <a:r>
              <a:rPr lang="en-US" dirty="0" smtClean="0"/>
              <a:t> Dolor Sit </a:t>
            </a:r>
            <a:r>
              <a:rPr lang="en-US" dirty="0" err="1" smtClean="0"/>
              <a:t>Amet</a:t>
            </a:r>
            <a:endParaRPr lang="en-US" dirty="0" smtClean="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219445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M-header">
    <p:spTree>
      <p:nvGrpSpPr>
        <p:cNvPr id="1" name=""/>
        <p:cNvGrpSpPr/>
        <p:nvPr/>
      </p:nvGrpSpPr>
      <p:grpSpPr>
        <a:xfrm>
          <a:off x="0" y="0"/>
          <a:ext cx="0" cy="0"/>
          <a:chOff x="0" y="0"/>
          <a:chExt cx="0" cy="0"/>
        </a:xfrm>
      </p:grpSpPr>
      <p:sp>
        <p:nvSpPr>
          <p:cNvPr id="4" name="Text Placeholder 2"/>
          <p:cNvSpPr>
            <a:spLocks noGrp="1"/>
          </p:cNvSpPr>
          <p:nvPr>
            <p:ph type="body" sz="quarter" idx="12" hasCustomPrompt="1"/>
          </p:nvPr>
        </p:nvSpPr>
        <p:spPr>
          <a:xfrm>
            <a:off x="533400" y="2057400"/>
            <a:ext cx="7543800" cy="419100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1800" baseline="0">
                <a:solidFill>
                  <a:srgbClr val="005789"/>
                </a:solidFill>
                <a:latin typeface="Verdana" pitchFamily="34" charset="0"/>
              </a:defRPr>
            </a:lvl1pPr>
          </a:lstStyle>
          <a:p>
            <a:pPr lvl="0"/>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a:p>
        </p:txBody>
      </p:sp>
      <p:sp>
        <p:nvSpPr>
          <p:cNvPr id="6" name="Text Placeholder 4"/>
          <p:cNvSpPr>
            <a:spLocks noGrp="1"/>
          </p:cNvSpPr>
          <p:nvPr>
            <p:ph type="body" sz="quarter" idx="13" hasCustomPrompt="1"/>
          </p:nvPr>
        </p:nvSpPr>
        <p:spPr>
          <a:xfrm>
            <a:off x="533400" y="1371600"/>
            <a:ext cx="7620000" cy="533400"/>
          </a:xfrm>
          <a:prstGeom prst="rect">
            <a:avLst/>
          </a:prstGeom>
        </p:spPr>
        <p:txBody>
          <a:bodyPr/>
          <a:lstStyle>
            <a:lvl1pPr marL="0" indent="0">
              <a:buNone/>
              <a:defRPr sz="2400" baseline="0">
                <a:solidFill>
                  <a:srgbClr val="005789"/>
                </a:solidFill>
                <a:latin typeface="Verdana" pitchFamily="34" charset="0"/>
              </a:defRPr>
            </a:lvl1pPr>
          </a:lstStyle>
          <a:p>
            <a:pPr lvl="0"/>
            <a:r>
              <a:rPr lang="en-US" dirty="0" err="1" smtClean="0"/>
              <a:t>Lorem</a:t>
            </a:r>
            <a:r>
              <a:rPr lang="en-US" dirty="0" smtClean="0"/>
              <a:t> </a:t>
            </a:r>
            <a:r>
              <a:rPr lang="en-US" dirty="0" err="1" smtClean="0"/>
              <a:t>Ipsum</a:t>
            </a:r>
            <a:r>
              <a:rPr lang="en-US" dirty="0" smtClean="0"/>
              <a:t> Dolor Sit </a:t>
            </a:r>
            <a:r>
              <a:rPr lang="en-US" dirty="0" err="1" smtClean="0"/>
              <a:t>Amet</a:t>
            </a:r>
            <a:endParaRPr lang="en-US" dirty="0" smtClean="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265035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left rotunda">
    <p:spTree>
      <p:nvGrpSpPr>
        <p:cNvPr id="1" name=""/>
        <p:cNvGrpSpPr/>
        <p:nvPr/>
      </p:nvGrpSpPr>
      <p:grpSpPr>
        <a:xfrm>
          <a:off x="0" y="0"/>
          <a:ext cx="0" cy="0"/>
          <a:chOff x="0" y="0"/>
          <a:chExt cx="0" cy="0"/>
        </a:xfrm>
      </p:grpSpPr>
      <p:sp>
        <p:nvSpPr>
          <p:cNvPr id="6" name="Text Placeholder 2"/>
          <p:cNvSpPr>
            <a:spLocks noGrp="1"/>
          </p:cNvSpPr>
          <p:nvPr>
            <p:ph type="body" sz="quarter" idx="12" hasCustomPrompt="1"/>
          </p:nvPr>
        </p:nvSpPr>
        <p:spPr>
          <a:xfrm>
            <a:off x="533400" y="2057400"/>
            <a:ext cx="7543800" cy="373380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1800" baseline="0">
                <a:solidFill>
                  <a:srgbClr val="005789"/>
                </a:solidFill>
                <a:latin typeface="Verdana" pitchFamily="34" charset="0"/>
              </a:defRPr>
            </a:lvl1pPr>
          </a:lstStyle>
          <a:p>
            <a:pPr lvl="0"/>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endParaRPr lang="en-US" dirty="0"/>
          </a:p>
        </p:txBody>
      </p:sp>
      <p:sp>
        <p:nvSpPr>
          <p:cNvPr id="7" name="Text Placeholder 4"/>
          <p:cNvSpPr>
            <a:spLocks noGrp="1"/>
          </p:cNvSpPr>
          <p:nvPr>
            <p:ph type="body" sz="quarter" idx="13" hasCustomPrompt="1"/>
          </p:nvPr>
        </p:nvSpPr>
        <p:spPr>
          <a:xfrm>
            <a:off x="533400" y="1371600"/>
            <a:ext cx="7620000" cy="533400"/>
          </a:xfrm>
          <a:prstGeom prst="rect">
            <a:avLst/>
          </a:prstGeom>
        </p:spPr>
        <p:txBody>
          <a:bodyPr/>
          <a:lstStyle>
            <a:lvl1pPr marL="0" indent="0">
              <a:buNone/>
              <a:defRPr sz="2400" baseline="0">
                <a:solidFill>
                  <a:srgbClr val="005789"/>
                </a:solidFill>
                <a:latin typeface="Verdana" pitchFamily="34" charset="0"/>
              </a:defRPr>
            </a:lvl1pPr>
          </a:lstStyle>
          <a:p>
            <a:pPr lvl="0"/>
            <a:r>
              <a:rPr lang="en-US" dirty="0" err="1" smtClean="0"/>
              <a:t>Lorem</a:t>
            </a:r>
            <a:r>
              <a:rPr lang="en-US" dirty="0" smtClean="0"/>
              <a:t> </a:t>
            </a:r>
            <a:r>
              <a:rPr lang="en-US" dirty="0" err="1" smtClean="0"/>
              <a:t>Ipsum</a:t>
            </a:r>
            <a:r>
              <a:rPr lang="en-US" dirty="0" smtClean="0"/>
              <a:t> Dolor Sit </a:t>
            </a:r>
            <a:r>
              <a:rPr lang="en-US" dirty="0" err="1" smtClean="0"/>
              <a:t>Amet</a:t>
            </a:r>
            <a:endParaRPr lang="en-US" dirty="0" smtClean="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73614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M-header and footer">
    <p:spTree>
      <p:nvGrpSpPr>
        <p:cNvPr id="1" name=""/>
        <p:cNvGrpSpPr/>
        <p:nvPr/>
      </p:nvGrpSpPr>
      <p:grpSpPr>
        <a:xfrm>
          <a:off x="0" y="0"/>
          <a:ext cx="0" cy="0"/>
          <a:chOff x="0" y="0"/>
          <a:chExt cx="0" cy="0"/>
        </a:xfrm>
      </p:grpSpPr>
      <p:sp>
        <p:nvSpPr>
          <p:cNvPr id="6" name="Text Placeholder 2"/>
          <p:cNvSpPr>
            <a:spLocks noGrp="1"/>
          </p:cNvSpPr>
          <p:nvPr>
            <p:ph type="body" sz="quarter" idx="12" hasCustomPrompt="1"/>
          </p:nvPr>
        </p:nvSpPr>
        <p:spPr>
          <a:xfrm>
            <a:off x="533400" y="2057400"/>
            <a:ext cx="7543800" cy="373380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1800" baseline="0">
                <a:solidFill>
                  <a:srgbClr val="005789"/>
                </a:solidFill>
                <a:latin typeface="Verdana" pitchFamily="34" charset="0"/>
              </a:defRPr>
            </a:lvl1pPr>
          </a:lstStyle>
          <a:p>
            <a:pPr lvl="0"/>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endParaRPr lang="en-US" dirty="0"/>
          </a:p>
        </p:txBody>
      </p:sp>
      <p:sp>
        <p:nvSpPr>
          <p:cNvPr id="7" name="Text Placeholder 4"/>
          <p:cNvSpPr>
            <a:spLocks noGrp="1"/>
          </p:cNvSpPr>
          <p:nvPr>
            <p:ph type="body" sz="quarter" idx="13" hasCustomPrompt="1"/>
          </p:nvPr>
        </p:nvSpPr>
        <p:spPr>
          <a:xfrm>
            <a:off x="533400" y="1371600"/>
            <a:ext cx="7620000" cy="533400"/>
          </a:xfrm>
          <a:prstGeom prst="rect">
            <a:avLst/>
          </a:prstGeom>
        </p:spPr>
        <p:txBody>
          <a:bodyPr/>
          <a:lstStyle>
            <a:lvl1pPr marL="0" indent="0">
              <a:buNone/>
              <a:defRPr sz="2400" baseline="0">
                <a:solidFill>
                  <a:srgbClr val="005789"/>
                </a:solidFill>
                <a:latin typeface="Verdana" pitchFamily="34" charset="0"/>
              </a:defRPr>
            </a:lvl1pPr>
          </a:lstStyle>
          <a:p>
            <a:pPr lvl="0"/>
            <a:r>
              <a:rPr lang="en-US" dirty="0" err="1" smtClean="0"/>
              <a:t>Lorem</a:t>
            </a:r>
            <a:r>
              <a:rPr lang="en-US" dirty="0" smtClean="0"/>
              <a:t> </a:t>
            </a:r>
            <a:r>
              <a:rPr lang="en-US" dirty="0" err="1" smtClean="0"/>
              <a:t>Ipsum</a:t>
            </a:r>
            <a:r>
              <a:rPr lang="en-US" dirty="0" smtClean="0"/>
              <a:t> Dolor Sit </a:t>
            </a:r>
            <a:r>
              <a:rPr lang="en-US" dirty="0" err="1" smtClean="0"/>
              <a:t>Amet</a:t>
            </a:r>
            <a:endParaRPr lang="en-US" dirty="0" smtClean="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73614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OM-Blue Background">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 Placeholder 2"/>
          <p:cNvSpPr>
            <a:spLocks noGrp="1"/>
          </p:cNvSpPr>
          <p:nvPr>
            <p:ph type="body" sz="quarter" idx="12" hasCustomPrompt="1"/>
          </p:nvPr>
        </p:nvSpPr>
        <p:spPr>
          <a:xfrm>
            <a:off x="533400" y="2057400"/>
            <a:ext cx="7543800" cy="419100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1800" baseline="0">
                <a:solidFill>
                  <a:schemeClr val="bg1"/>
                </a:solidFill>
                <a:latin typeface="Verdana" pitchFamily="34" charset="0"/>
              </a:defRPr>
            </a:lvl1pPr>
          </a:lstStyle>
          <a:p>
            <a:pPr lvl="0"/>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a:t>
            </a:r>
            <a:r>
              <a:rPr lang="en-US" dirty="0" smtClean="0"/>
              <a:t> </a:t>
            </a:r>
            <a:r>
              <a:rPr lang="en-US" dirty="0" err="1" smtClean="0"/>
              <a:t>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a:t>
            </a:r>
          </a:p>
          <a:p>
            <a:pPr lvl="0"/>
            <a:endParaRPr lang="en-US" dirty="0"/>
          </a:p>
        </p:txBody>
      </p:sp>
      <p:sp>
        <p:nvSpPr>
          <p:cNvPr id="7" name="Text Placeholder 4"/>
          <p:cNvSpPr>
            <a:spLocks noGrp="1"/>
          </p:cNvSpPr>
          <p:nvPr>
            <p:ph type="body" sz="quarter" idx="13" hasCustomPrompt="1"/>
          </p:nvPr>
        </p:nvSpPr>
        <p:spPr>
          <a:xfrm>
            <a:off x="533400" y="1371600"/>
            <a:ext cx="7620000" cy="533400"/>
          </a:xfrm>
          <a:prstGeom prst="rect">
            <a:avLst/>
          </a:prstGeom>
        </p:spPr>
        <p:txBody>
          <a:bodyPr/>
          <a:lstStyle>
            <a:lvl1pPr marL="0" indent="0">
              <a:buNone/>
              <a:defRPr sz="2400" baseline="0">
                <a:solidFill>
                  <a:schemeClr val="bg1"/>
                </a:solidFill>
                <a:latin typeface="Verdana" pitchFamily="34" charset="0"/>
              </a:defRPr>
            </a:lvl1pPr>
          </a:lstStyle>
          <a:p>
            <a:pPr lvl="0"/>
            <a:r>
              <a:rPr lang="en-US" dirty="0" err="1" smtClean="0"/>
              <a:t>Lorem</a:t>
            </a:r>
            <a:r>
              <a:rPr lang="en-US" dirty="0" smtClean="0"/>
              <a:t> </a:t>
            </a:r>
            <a:r>
              <a:rPr lang="en-US" dirty="0" err="1" smtClean="0"/>
              <a:t>Ipsum</a:t>
            </a:r>
            <a:r>
              <a:rPr lang="en-US" dirty="0" smtClean="0"/>
              <a:t> Dolor Sit </a:t>
            </a:r>
            <a:r>
              <a:rPr lang="en-US" dirty="0" err="1" smtClean="0"/>
              <a:t>Amet</a:t>
            </a:r>
            <a:endParaRPr lang="en-US" dirty="0" smtClean="0"/>
          </a:p>
        </p:txBody>
      </p:sp>
    </p:spTree>
    <p:extLst>
      <p:ext uri="{BB962C8B-B14F-4D97-AF65-F5344CB8AC3E}">
        <p14:creationId xmlns:p14="http://schemas.microsoft.com/office/powerpoint/2010/main" val="22209745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4349730"/>
      </p:ext>
    </p:extLst>
  </p:cSld>
  <p:clrMap bg1="lt1" tx1="dk1" bg2="lt2" tx2="dk2" accent1="accent1" accent2="accent2" accent3="accent3" accent4="accent4" accent5="accent5" accent6="accent6" hlink="hlink" folHlink="folHlink"/>
  <p:sldLayoutIdLst>
    <p:sldLayoutId id="2147483694" r:id="rId1"/>
    <p:sldLayoutId id="2147483699" r:id="rId2"/>
    <p:sldLayoutId id="2147483697" r:id="rId3"/>
    <p:sldLayoutId id="2147483700" r:id="rId4"/>
    <p:sldLayoutId id="2147483698" r:id="rId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pPr algn="ctr"/>
            <a:r>
              <a:rPr lang="en-US" dirty="0"/>
              <a:t>Radiology Case Presentation</a:t>
            </a:r>
          </a:p>
          <a:p>
            <a:pPr algn="ctr"/>
            <a:endParaRPr lang="en-US" dirty="0"/>
          </a:p>
        </p:txBody>
      </p:sp>
      <p:sp>
        <p:nvSpPr>
          <p:cNvPr id="6" name="Text Placeholder 3"/>
          <p:cNvSpPr>
            <a:spLocks noGrp="1"/>
          </p:cNvSpPr>
          <p:nvPr>
            <p:ph type="body" sz="quarter" idx="12"/>
          </p:nvPr>
        </p:nvSpPr>
        <p:spPr>
          <a:xfrm>
            <a:off x="533400" y="2057400"/>
            <a:ext cx="7543800" cy="3733800"/>
          </a:xfrm>
        </p:spPr>
        <p:txBody>
          <a:bodyPr/>
          <a:lstStyle/>
          <a:p>
            <a:pPr algn="ctr"/>
            <a:endParaRPr lang="en-US" dirty="0" smtClean="0"/>
          </a:p>
          <a:p>
            <a:pPr algn="ctr"/>
            <a:endParaRPr lang="en-US" dirty="0"/>
          </a:p>
          <a:p>
            <a:pPr algn="ctr"/>
            <a:endParaRPr lang="en-US" dirty="0" smtClean="0"/>
          </a:p>
          <a:p>
            <a:pPr algn="ctr"/>
            <a:endParaRPr lang="en-US" dirty="0"/>
          </a:p>
          <a:p>
            <a:pPr algn="ct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algn="ctr"/>
            <a:endParaRPr lang="en-US" dirty="0" smtClean="0"/>
          </a:p>
          <a:p>
            <a:pPr marL="0" indent="0" algn="ctr">
              <a:buNone/>
            </a:pPr>
            <a:r>
              <a:rPr lang="en-US" dirty="0" smtClean="0"/>
              <a:t>Sami Natour, MS4</a:t>
            </a:r>
          </a:p>
          <a:p>
            <a:pPr marL="0" indent="0" algn="ctr">
              <a:buNone/>
            </a:pPr>
            <a:r>
              <a:rPr lang="en-US" dirty="0" smtClean="0"/>
              <a:t>UVA School of Medicine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p:txBody>
          <a:bodyPr/>
          <a:lstStyle/>
          <a:p>
            <a:r>
              <a:rPr lang="en-US" sz="1600" dirty="0" smtClean="0"/>
              <a:t>E.R. is a 34 year old female with a past medical history of ADHD who was transferred from an OSH with malaise, altered mental status, and thrombocytopenia</a:t>
            </a:r>
          </a:p>
          <a:p>
            <a:r>
              <a:rPr lang="en-US" sz="1600" dirty="0" smtClean="0"/>
              <a:t>Was recently in North Carolina for funeral where she was in heavily wooded area. Returned ~1 week ago.</a:t>
            </a:r>
          </a:p>
          <a:p>
            <a:r>
              <a:rPr lang="en-US" sz="1600" dirty="0" smtClean="0"/>
              <a:t>On ride home, developed headache, chills, and somnolence</a:t>
            </a:r>
          </a:p>
          <a:p>
            <a:r>
              <a:rPr lang="en-US" sz="1600" dirty="0" smtClean="0"/>
              <a:t>In days leading up to UVA admission:</a:t>
            </a:r>
          </a:p>
          <a:p>
            <a:pPr marL="0" indent="0">
              <a:buNone/>
            </a:pPr>
            <a:r>
              <a:rPr lang="en-US" sz="1600" dirty="0" smtClean="0"/>
              <a:t>	- Urgent care clinic suspected herpes zoster; Acyclovir 	reportedly worsened her symptoms</a:t>
            </a:r>
            <a:endParaRPr lang="en-US" sz="1600" dirty="0"/>
          </a:p>
          <a:p>
            <a:pPr marL="0" indent="0">
              <a:buNone/>
            </a:pPr>
            <a:r>
              <a:rPr lang="en-US" sz="1600" dirty="0" smtClean="0"/>
              <a:t>	- Presented twice to OSH after developing N/V. On second 	admission, found to be febrile and hypotensive to 79/40</a:t>
            </a:r>
          </a:p>
          <a:p>
            <a:pPr marL="0" indent="0">
              <a:buNone/>
            </a:pPr>
            <a:r>
              <a:rPr lang="en-US" sz="1600" dirty="0" smtClean="0"/>
              <a:t>	Other notable labs: PLT 36,000,  AST/ALT/ALP 50/58/137</a:t>
            </a:r>
          </a:p>
          <a:p>
            <a:r>
              <a:rPr lang="en-US" sz="1600" dirty="0" smtClean="0"/>
              <a:t>Started on empiric </a:t>
            </a:r>
            <a:r>
              <a:rPr lang="en-US" sz="1600" dirty="0" err="1" smtClean="0"/>
              <a:t>vancomycin</a:t>
            </a:r>
            <a:r>
              <a:rPr lang="en-US" sz="1600" dirty="0" smtClean="0"/>
              <a:t>, ceftriaxone, and </a:t>
            </a:r>
            <a:r>
              <a:rPr lang="en-US" sz="1600" dirty="0" err="1" smtClean="0"/>
              <a:t>solumedrol</a:t>
            </a:r>
            <a:endParaRPr lang="en-US" sz="1600" dirty="0" smtClean="0"/>
          </a:p>
        </p:txBody>
      </p:sp>
      <p:sp>
        <p:nvSpPr>
          <p:cNvPr id="5" name="Text Placeholder 4"/>
          <p:cNvSpPr>
            <a:spLocks noGrp="1"/>
          </p:cNvSpPr>
          <p:nvPr>
            <p:ph type="body" sz="quarter" idx="13"/>
          </p:nvPr>
        </p:nvSpPr>
        <p:spPr/>
        <p:txBody>
          <a:bodyPr/>
          <a:lstStyle/>
          <a:p>
            <a:r>
              <a:rPr lang="en-US" dirty="0" smtClean="0"/>
              <a:t>Clinical History</a:t>
            </a:r>
            <a:endParaRPr lang="en-US" dirty="0"/>
          </a:p>
        </p:txBody>
      </p:sp>
    </p:spTree>
    <p:extLst>
      <p:ext uri="{BB962C8B-B14F-4D97-AF65-F5344CB8AC3E}">
        <p14:creationId xmlns:p14="http://schemas.microsoft.com/office/powerpoint/2010/main" val="465400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533400" y="2057400"/>
            <a:ext cx="7848600" cy="3733800"/>
          </a:xfrm>
        </p:spPr>
        <p:txBody>
          <a:bodyPr/>
          <a:lstStyle/>
          <a:p>
            <a:pPr marL="0" indent="0">
              <a:buNone/>
            </a:pPr>
            <a:r>
              <a:rPr lang="en-US" sz="1600" dirty="0" smtClean="0"/>
              <a:t>Gen: Patient sleeping and falling asleep in middle of interview and exam but easily aroused</a:t>
            </a:r>
          </a:p>
          <a:p>
            <a:pPr marL="0" indent="0">
              <a:buNone/>
            </a:pPr>
            <a:r>
              <a:rPr lang="en-US" sz="1600" dirty="0" smtClean="0"/>
              <a:t>Neck: No </a:t>
            </a:r>
            <a:r>
              <a:rPr lang="en-US" sz="1600" dirty="0" err="1" smtClean="0"/>
              <a:t>meningismus</a:t>
            </a:r>
            <a:r>
              <a:rPr lang="en-US" sz="1600" dirty="0" smtClean="0"/>
              <a:t>, PERRL</a:t>
            </a:r>
          </a:p>
          <a:p>
            <a:pPr marL="0" indent="0">
              <a:buNone/>
            </a:pPr>
            <a:r>
              <a:rPr lang="en-US" sz="1600" dirty="0" smtClean="0"/>
              <a:t>Cardio: RRR, no murmurs</a:t>
            </a:r>
          </a:p>
          <a:p>
            <a:pPr marL="0" indent="0">
              <a:buNone/>
            </a:pPr>
            <a:r>
              <a:rPr lang="en-US" sz="1600" dirty="0" err="1" smtClean="0"/>
              <a:t>Pulm</a:t>
            </a:r>
            <a:r>
              <a:rPr lang="en-US" sz="1600" dirty="0" smtClean="0"/>
              <a:t>: Coarse breath sounds bilaterally with bibasilar crackles; on 2L NC</a:t>
            </a:r>
          </a:p>
          <a:p>
            <a:pPr marL="0" indent="0">
              <a:buNone/>
            </a:pPr>
            <a:r>
              <a:rPr lang="en-US" sz="1600" dirty="0" smtClean="0"/>
              <a:t>Skin: </a:t>
            </a:r>
            <a:r>
              <a:rPr lang="en-US" sz="1600" dirty="0" err="1" smtClean="0"/>
              <a:t>Violaceous</a:t>
            </a:r>
            <a:r>
              <a:rPr lang="en-US" sz="1600" dirty="0" smtClean="0"/>
              <a:t> mottling over bilateral upper and lower extremities</a:t>
            </a:r>
          </a:p>
          <a:p>
            <a:pPr marL="0" indent="0">
              <a:buNone/>
            </a:pPr>
            <a:r>
              <a:rPr lang="en-US" sz="1600" dirty="0" err="1" smtClean="0"/>
              <a:t>Heme</a:t>
            </a:r>
            <a:r>
              <a:rPr lang="en-US" sz="1600" dirty="0" smtClean="0"/>
              <a:t>: No </a:t>
            </a:r>
            <a:r>
              <a:rPr lang="en-US" sz="1600" dirty="0" err="1" smtClean="0"/>
              <a:t>petechiae</a:t>
            </a:r>
            <a:r>
              <a:rPr lang="en-US" sz="1600" dirty="0" smtClean="0"/>
              <a:t> or ecchymosis appreciated</a:t>
            </a:r>
          </a:p>
          <a:p>
            <a:pPr marL="0" indent="0">
              <a:buNone/>
            </a:pPr>
            <a:r>
              <a:rPr lang="en-US" sz="1600" dirty="0" smtClean="0"/>
              <a:t>Neuro: AOx4 when aroused</a:t>
            </a:r>
          </a:p>
          <a:p>
            <a:pPr marL="0" indent="0">
              <a:buNone/>
            </a:pPr>
            <a:endParaRPr lang="en-US" sz="1600" dirty="0" smtClean="0"/>
          </a:p>
          <a:p>
            <a:pPr marL="0" indent="0">
              <a:buNone/>
            </a:pPr>
            <a:r>
              <a:rPr lang="en-US" sz="1600" dirty="0" smtClean="0"/>
              <a:t>	WBC: 8.48	AST: 38 (H)</a:t>
            </a:r>
          </a:p>
          <a:p>
            <a:pPr marL="0" indent="0">
              <a:buNone/>
            </a:pPr>
            <a:r>
              <a:rPr lang="en-US" sz="1600" dirty="0" smtClean="0"/>
              <a:t>	</a:t>
            </a:r>
            <a:r>
              <a:rPr lang="en-US" sz="1600" dirty="0" err="1" smtClean="0"/>
              <a:t>Hgb</a:t>
            </a:r>
            <a:r>
              <a:rPr lang="en-US" sz="1600" dirty="0" smtClean="0"/>
              <a:t>: 11.7 (L)	ALT: 21</a:t>
            </a:r>
          </a:p>
          <a:p>
            <a:pPr marL="0" indent="0">
              <a:buNone/>
            </a:pPr>
            <a:r>
              <a:rPr lang="en-US" sz="1600" dirty="0" smtClean="0"/>
              <a:t>	PLT: 32 (L)	ALP: 108</a:t>
            </a:r>
          </a:p>
          <a:p>
            <a:pPr marL="0" indent="0">
              <a:buNone/>
            </a:pPr>
            <a:r>
              <a:rPr lang="en-US" sz="1600" dirty="0"/>
              <a:t>	</a:t>
            </a:r>
            <a:r>
              <a:rPr lang="en-US" sz="1600" dirty="0" smtClean="0"/>
              <a:t>		T </a:t>
            </a:r>
            <a:r>
              <a:rPr lang="en-US" sz="1600" dirty="0" err="1" smtClean="0"/>
              <a:t>Bili</a:t>
            </a:r>
            <a:r>
              <a:rPr lang="en-US" sz="1600" dirty="0" smtClean="0"/>
              <a:t>: 0.5</a:t>
            </a:r>
            <a:endParaRPr lang="en-US" sz="1600" dirty="0"/>
          </a:p>
          <a:p>
            <a:pPr marL="0" indent="0">
              <a:buNone/>
            </a:pPr>
            <a:endParaRPr lang="en-US" dirty="0"/>
          </a:p>
        </p:txBody>
      </p:sp>
      <p:sp>
        <p:nvSpPr>
          <p:cNvPr id="5" name="Text Placeholder 4"/>
          <p:cNvSpPr>
            <a:spLocks noGrp="1"/>
          </p:cNvSpPr>
          <p:nvPr>
            <p:ph type="body" sz="quarter" idx="13"/>
          </p:nvPr>
        </p:nvSpPr>
        <p:spPr/>
        <p:txBody>
          <a:bodyPr/>
          <a:lstStyle/>
          <a:p>
            <a:r>
              <a:rPr lang="en-US" dirty="0" smtClean="0"/>
              <a:t>Notable Physical Exam Findings, Labs</a:t>
            </a:r>
            <a:endParaRPr lang="en-US" dirty="0"/>
          </a:p>
        </p:txBody>
      </p:sp>
    </p:spTree>
    <p:extLst>
      <p:ext uri="{BB962C8B-B14F-4D97-AF65-F5344CB8AC3E}">
        <p14:creationId xmlns:p14="http://schemas.microsoft.com/office/powerpoint/2010/main" val="856172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533400" y="2057400"/>
            <a:ext cx="7620000" cy="3733800"/>
          </a:xfrm>
        </p:spPr>
        <p:txBody>
          <a:bodyPr/>
          <a:lstStyle/>
          <a:p>
            <a:r>
              <a:rPr lang="en-US" sz="1600" dirty="0" smtClean="0"/>
              <a:t>Studies ordered at OSH (UVA overread)</a:t>
            </a:r>
          </a:p>
          <a:p>
            <a:pPr marL="0" indent="0">
              <a:buNone/>
            </a:pPr>
            <a:r>
              <a:rPr lang="en-US" sz="1600" dirty="0" smtClean="0"/>
              <a:t>	- </a:t>
            </a:r>
            <a:r>
              <a:rPr lang="en-US" sz="1600" dirty="0"/>
              <a:t>CT </a:t>
            </a:r>
            <a:r>
              <a:rPr lang="en-US" sz="1600" dirty="0" smtClean="0"/>
              <a:t>Head (No acute intracranial abnormality)</a:t>
            </a:r>
            <a:endParaRPr lang="en-US" sz="1600" dirty="0"/>
          </a:p>
          <a:p>
            <a:pPr marL="0" indent="0">
              <a:buNone/>
            </a:pPr>
            <a:r>
              <a:rPr lang="en-US" sz="1600" dirty="0"/>
              <a:t>	- US </a:t>
            </a:r>
            <a:r>
              <a:rPr lang="en-US" sz="1600" dirty="0" smtClean="0"/>
              <a:t>Gallbladder (Unremarkable)</a:t>
            </a:r>
            <a:endParaRPr lang="en-US" sz="1600" dirty="0"/>
          </a:p>
          <a:p>
            <a:pPr marL="0" indent="0">
              <a:buNone/>
            </a:pPr>
            <a:endParaRPr lang="en-US" sz="1600" dirty="0"/>
          </a:p>
          <a:p>
            <a:r>
              <a:rPr lang="en-US" sz="1600" dirty="0" smtClean="0"/>
              <a:t>CTPA ordered due to elevated D-Dimer (see following slide)	</a:t>
            </a:r>
            <a:endParaRPr lang="en-US" sz="1600" dirty="0"/>
          </a:p>
          <a:p>
            <a:pPr marL="0" indent="0">
              <a:buNone/>
            </a:pPr>
            <a:endParaRPr lang="en-US" sz="1600" dirty="0" smtClean="0"/>
          </a:p>
          <a:p>
            <a:pPr marL="0" indent="0">
              <a:buNone/>
            </a:pPr>
            <a:endParaRPr lang="en-US" sz="1600" dirty="0" smtClean="0"/>
          </a:p>
          <a:p>
            <a:pPr marL="0" indent="0">
              <a:buNone/>
            </a:pPr>
            <a:endParaRPr lang="en-US" sz="1600" dirty="0"/>
          </a:p>
          <a:p>
            <a:pPr marL="0" indent="0">
              <a:buNone/>
            </a:pPr>
            <a:endParaRPr lang="en-US" sz="1600" dirty="0"/>
          </a:p>
        </p:txBody>
      </p:sp>
      <p:sp>
        <p:nvSpPr>
          <p:cNvPr id="5" name="Text Placeholder 4"/>
          <p:cNvSpPr>
            <a:spLocks noGrp="1"/>
          </p:cNvSpPr>
          <p:nvPr>
            <p:ph type="body" sz="quarter" idx="13"/>
          </p:nvPr>
        </p:nvSpPr>
        <p:spPr/>
        <p:txBody>
          <a:bodyPr/>
          <a:lstStyle/>
          <a:p>
            <a:r>
              <a:rPr lang="en-US" dirty="0" smtClean="0"/>
              <a:t>Imaging</a:t>
            </a:r>
            <a:endParaRPr lang="en-US" dirty="0"/>
          </a:p>
        </p:txBody>
      </p:sp>
    </p:spTree>
    <p:extLst>
      <p:ext uri="{BB962C8B-B14F-4D97-AF65-F5344CB8AC3E}">
        <p14:creationId xmlns:p14="http://schemas.microsoft.com/office/powerpoint/2010/main" val="155883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228600"/>
            <a:ext cx="6400800" cy="6400800"/>
          </a:xfrm>
          <a:prstGeom prst="rect">
            <a:avLst/>
          </a:prstGeom>
        </p:spPr>
      </p:pic>
      <p:cxnSp>
        <p:nvCxnSpPr>
          <p:cNvPr id="3" name="Straight Arrow Connector 2"/>
          <p:cNvCxnSpPr/>
          <p:nvPr/>
        </p:nvCxnSpPr>
        <p:spPr>
          <a:xfrm>
            <a:off x="2133600" y="4495800"/>
            <a:ext cx="685800" cy="0"/>
          </a:xfrm>
          <a:prstGeom prst="straightConnector1">
            <a:avLst/>
          </a:prstGeom>
          <a:ln>
            <a:solidFill>
              <a:srgbClr val="FF0000"/>
            </a:solidFill>
            <a:tailEnd type="triangle"/>
          </a:ln>
        </p:spPr>
        <p:style>
          <a:lnRef idx="2">
            <a:schemeClr val="accent2"/>
          </a:lnRef>
          <a:fillRef idx="0">
            <a:schemeClr val="accent2"/>
          </a:fillRef>
          <a:effectRef idx="1">
            <a:schemeClr val="accent2"/>
          </a:effectRef>
          <a:fontRef idx="minor">
            <a:schemeClr val="tx1"/>
          </a:fontRef>
        </p:style>
      </p:cxnSp>
      <p:cxnSp>
        <p:nvCxnSpPr>
          <p:cNvPr id="4" name="Straight Arrow Connector 3"/>
          <p:cNvCxnSpPr/>
          <p:nvPr/>
        </p:nvCxnSpPr>
        <p:spPr>
          <a:xfrm>
            <a:off x="1981200" y="4114800"/>
            <a:ext cx="685800" cy="0"/>
          </a:xfrm>
          <a:prstGeom prst="straightConnector1">
            <a:avLst/>
          </a:prstGeom>
          <a:ln>
            <a:solidFill>
              <a:srgbClr val="FF0000"/>
            </a:solidFill>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22714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228600"/>
            <a:ext cx="6400800" cy="6400800"/>
          </a:xfrm>
          <a:prstGeom prst="rect">
            <a:avLst/>
          </a:prstGeom>
        </p:spPr>
      </p:pic>
      <p:cxnSp>
        <p:nvCxnSpPr>
          <p:cNvPr id="3" name="Straight Arrow Connector 2"/>
          <p:cNvCxnSpPr/>
          <p:nvPr/>
        </p:nvCxnSpPr>
        <p:spPr>
          <a:xfrm>
            <a:off x="2286000" y="3295648"/>
            <a:ext cx="685800" cy="0"/>
          </a:xfrm>
          <a:prstGeom prst="straightConnector1">
            <a:avLst/>
          </a:prstGeom>
          <a:ln>
            <a:solidFill>
              <a:srgbClr val="FF0000"/>
            </a:solidFill>
            <a:tailEnd type="triangle"/>
          </a:ln>
        </p:spPr>
        <p:style>
          <a:lnRef idx="2">
            <a:schemeClr val="accent2"/>
          </a:lnRef>
          <a:fillRef idx="0">
            <a:schemeClr val="accent2"/>
          </a:fillRef>
          <a:effectRef idx="1">
            <a:schemeClr val="accent2"/>
          </a:effectRef>
          <a:fontRef idx="minor">
            <a:schemeClr val="tx1"/>
          </a:fontRef>
        </p:style>
      </p:cxnSp>
      <p:cxnSp>
        <p:nvCxnSpPr>
          <p:cNvPr id="4" name="Straight Arrow Connector 3"/>
          <p:cNvCxnSpPr/>
          <p:nvPr/>
        </p:nvCxnSpPr>
        <p:spPr>
          <a:xfrm>
            <a:off x="5410200" y="4267200"/>
            <a:ext cx="685800" cy="0"/>
          </a:xfrm>
          <a:prstGeom prst="straightConnector1">
            <a:avLst/>
          </a:prstGeom>
          <a:ln>
            <a:solidFill>
              <a:srgbClr val="FF0000"/>
            </a:solidFill>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875275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p:txBody>
          <a:bodyPr/>
          <a:lstStyle/>
          <a:p>
            <a:r>
              <a:rPr lang="en-US" sz="1600" dirty="0" smtClean="0"/>
              <a:t>Admitted to ICU and treated with </a:t>
            </a:r>
            <a:r>
              <a:rPr lang="en-US" sz="1600" dirty="0" err="1" smtClean="0"/>
              <a:t>vancomycin</a:t>
            </a:r>
            <a:r>
              <a:rPr lang="en-US" sz="1600" dirty="0" smtClean="0"/>
              <a:t>, ceftriaxone, and doxycycline. Extensive workup was negative for bacterial endocarditis, bacterial meningitis, autoimmune/</a:t>
            </a:r>
            <a:r>
              <a:rPr lang="en-US" sz="1600" dirty="0" err="1" smtClean="0"/>
              <a:t>vasculitic</a:t>
            </a:r>
            <a:r>
              <a:rPr lang="en-US" sz="1600" dirty="0" smtClean="0"/>
              <a:t> process, and fungal etiologies</a:t>
            </a:r>
          </a:p>
          <a:p>
            <a:r>
              <a:rPr lang="en-US" sz="1600" dirty="0" err="1" smtClean="0"/>
              <a:t>Tickborne</a:t>
            </a:r>
            <a:r>
              <a:rPr lang="en-US" sz="1600" dirty="0" smtClean="0"/>
              <a:t> etiologies explored (RMSF, </a:t>
            </a:r>
            <a:r>
              <a:rPr lang="en-US" sz="1600" dirty="0" err="1" smtClean="0"/>
              <a:t>Ehrlichia</a:t>
            </a:r>
            <a:r>
              <a:rPr lang="en-US" sz="1600" dirty="0" smtClean="0"/>
              <a:t>, Lyme); antibodies all negative on admission</a:t>
            </a:r>
            <a:endParaRPr lang="en-US" sz="1600" dirty="0"/>
          </a:p>
          <a:p>
            <a:r>
              <a:rPr lang="en-US" sz="1600" dirty="0" smtClean="0"/>
              <a:t>In consultation with ID, Dermatology, and Hematology, diagnosed Rocky Mountain Spotted Fever (supported by clinical improvement after initiating doxycycline)</a:t>
            </a:r>
          </a:p>
          <a:p>
            <a:r>
              <a:rPr lang="en-US" sz="1600" dirty="0" smtClean="0"/>
              <a:t>Discharged on HD #6 with slight headache</a:t>
            </a:r>
          </a:p>
          <a:p>
            <a:r>
              <a:rPr lang="en-US" sz="1600" dirty="0" smtClean="0"/>
              <a:t>Titers drawn ~2 weeks after presentation showed newly elevated RMSF </a:t>
            </a:r>
            <a:r>
              <a:rPr lang="en-US" sz="1600" dirty="0" err="1" smtClean="0"/>
              <a:t>IgM</a:t>
            </a:r>
            <a:r>
              <a:rPr lang="en-US" sz="1600" dirty="0" smtClean="0"/>
              <a:t> and IgG</a:t>
            </a:r>
          </a:p>
        </p:txBody>
      </p:sp>
      <p:sp>
        <p:nvSpPr>
          <p:cNvPr id="5" name="Text Placeholder 4"/>
          <p:cNvSpPr>
            <a:spLocks noGrp="1"/>
          </p:cNvSpPr>
          <p:nvPr>
            <p:ph type="body" sz="quarter" idx="13"/>
          </p:nvPr>
        </p:nvSpPr>
        <p:spPr/>
        <p:txBody>
          <a:bodyPr/>
          <a:lstStyle/>
          <a:p>
            <a:r>
              <a:rPr lang="en-US" dirty="0" smtClean="0"/>
              <a:t>Hospital Course</a:t>
            </a:r>
            <a:endParaRPr lang="en-US" dirty="0"/>
          </a:p>
        </p:txBody>
      </p:sp>
    </p:spTree>
    <p:extLst>
      <p:ext uri="{BB962C8B-B14F-4D97-AF65-F5344CB8AC3E}">
        <p14:creationId xmlns:p14="http://schemas.microsoft.com/office/powerpoint/2010/main" val="647561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p:txBody>
          <a:bodyPr/>
          <a:lstStyle/>
          <a:p>
            <a:pPr marL="0" indent="0">
              <a:buNone/>
            </a:pPr>
            <a:r>
              <a:rPr lang="en-US" sz="1600" dirty="0" smtClean="0"/>
              <a:t>1. Acute ground-glass opacities and </a:t>
            </a:r>
            <a:r>
              <a:rPr lang="en-US" sz="1600" dirty="0"/>
              <a:t>interlobular septal </a:t>
            </a:r>
            <a:r>
              <a:rPr lang="en-US" sz="1600" dirty="0" smtClean="0"/>
              <a:t>thickening </a:t>
            </a:r>
          </a:p>
          <a:p>
            <a:pPr marL="0" indent="0">
              <a:buNone/>
            </a:pPr>
            <a:r>
              <a:rPr lang="en-US" sz="1600" dirty="0"/>
              <a:t>	- I</a:t>
            </a:r>
            <a:r>
              <a:rPr lang="en-US" sz="1600" dirty="0" smtClean="0"/>
              <a:t>n RMSF, vasculitis </a:t>
            </a:r>
            <a:r>
              <a:rPr lang="en-US" sz="1600" dirty="0"/>
              <a:t>causes pulmonary infiltrates in ~1/3 of 	patients, of which 85% appear interstitial and 15% appear as 	consolidations</a:t>
            </a:r>
          </a:p>
          <a:p>
            <a:pPr marL="0" indent="0">
              <a:buNone/>
            </a:pPr>
            <a:r>
              <a:rPr lang="en-US" sz="1600" dirty="0"/>
              <a:t>	- ARDS develops in approx. 7% of </a:t>
            </a:r>
            <a:r>
              <a:rPr lang="en-US" sz="1600" dirty="0" smtClean="0"/>
              <a:t>patients</a:t>
            </a:r>
          </a:p>
          <a:p>
            <a:pPr marL="0" indent="0">
              <a:buNone/>
            </a:pPr>
            <a:endParaRPr lang="en-US" sz="800" dirty="0"/>
          </a:p>
          <a:p>
            <a:r>
              <a:rPr lang="en-US" sz="1600" dirty="0" smtClean="0"/>
              <a:t>Differential Diagnosis for GGO: “Blood, pus, water, cells”</a:t>
            </a:r>
            <a:endParaRPr lang="en-US" sz="2600" dirty="0"/>
          </a:p>
          <a:p>
            <a:r>
              <a:rPr lang="en-US" sz="1600" dirty="0" smtClean="0"/>
              <a:t>Blood: Pulmonary hemorrhage</a:t>
            </a:r>
          </a:p>
          <a:p>
            <a:r>
              <a:rPr lang="en-US" sz="1600" dirty="0" smtClean="0"/>
              <a:t>Pus: PCP, Mycoplasma, Viral pneumonia </a:t>
            </a:r>
          </a:p>
          <a:p>
            <a:r>
              <a:rPr lang="en-US" sz="1600" dirty="0" smtClean="0"/>
              <a:t>Water: Pulmonary edema (cardiogenic vs non-cardiogenic)</a:t>
            </a:r>
          </a:p>
          <a:p>
            <a:r>
              <a:rPr lang="en-US" sz="1600" dirty="0" smtClean="0"/>
              <a:t>Others: Acute interstitial pneumonia, early ILD, HP</a:t>
            </a:r>
          </a:p>
          <a:p>
            <a:endParaRPr lang="en-US" sz="1600" dirty="0"/>
          </a:p>
          <a:p>
            <a:pPr marL="0" indent="0">
              <a:buNone/>
            </a:pPr>
            <a:r>
              <a:rPr lang="en-US" sz="1600" dirty="0" smtClean="0"/>
              <a:t>2. Scattered </a:t>
            </a:r>
            <a:r>
              <a:rPr lang="en-US" sz="1600" dirty="0"/>
              <a:t>nodular </a:t>
            </a:r>
            <a:r>
              <a:rPr lang="en-US" sz="1600" dirty="0" smtClean="0"/>
              <a:t>opacities, </a:t>
            </a:r>
            <a:r>
              <a:rPr lang="en-US" sz="1600" dirty="0"/>
              <a:t>most pronounced in the </a:t>
            </a:r>
            <a:r>
              <a:rPr lang="en-US" sz="1600" dirty="0" err="1"/>
              <a:t>subpleural</a:t>
            </a:r>
            <a:r>
              <a:rPr lang="en-US" sz="1600" dirty="0"/>
              <a:t> </a:t>
            </a:r>
            <a:r>
              <a:rPr lang="en-US" sz="1600" dirty="0" smtClean="0"/>
              <a:t>upper lobes</a:t>
            </a:r>
          </a:p>
          <a:p>
            <a:pPr marL="0" indent="0">
              <a:buNone/>
            </a:pPr>
            <a:r>
              <a:rPr lang="en-US" sz="1600" dirty="0"/>
              <a:t>	</a:t>
            </a:r>
            <a:r>
              <a:rPr lang="en-US" sz="1600" dirty="0" smtClean="0"/>
              <a:t>- Nonspecific: infectious vs. inflammatory </a:t>
            </a:r>
            <a:endParaRPr lang="en-US" sz="1600" dirty="0"/>
          </a:p>
          <a:p>
            <a:endParaRPr lang="en-US" sz="1600" dirty="0"/>
          </a:p>
        </p:txBody>
      </p:sp>
      <p:sp>
        <p:nvSpPr>
          <p:cNvPr id="5" name="Text Placeholder 4"/>
          <p:cNvSpPr>
            <a:spLocks noGrp="1"/>
          </p:cNvSpPr>
          <p:nvPr>
            <p:ph type="body" sz="quarter" idx="13"/>
          </p:nvPr>
        </p:nvSpPr>
        <p:spPr/>
        <p:txBody>
          <a:bodyPr/>
          <a:lstStyle/>
          <a:p>
            <a:r>
              <a:rPr lang="en-US" dirty="0" smtClean="0"/>
              <a:t>Radiographic features of RMSF</a:t>
            </a:r>
            <a:endParaRPr lang="en-US" dirty="0"/>
          </a:p>
        </p:txBody>
      </p:sp>
    </p:spTree>
    <p:extLst>
      <p:ext uri="{BB962C8B-B14F-4D97-AF65-F5344CB8AC3E}">
        <p14:creationId xmlns:p14="http://schemas.microsoft.com/office/powerpoint/2010/main" val="552575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p:txBody>
          <a:bodyPr/>
          <a:lstStyle/>
          <a:p>
            <a:pPr marL="0" indent="0">
              <a:buNone/>
            </a:pPr>
            <a:r>
              <a:rPr lang="en-US" sz="1600" dirty="0" smtClean="0"/>
              <a:t>1</a:t>
            </a:r>
            <a:r>
              <a:rPr lang="en-US" sz="1600" dirty="0"/>
              <a:t>. </a:t>
            </a:r>
            <a:r>
              <a:rPr lang="en-US" sz="1600" dirty="0" err="1"/>
              <a:t>Faul</a:t>
            </a:r>
            <a:r>
              <a:rPr lang="en-US" sz="1600" dirty="0"/>
              <a:t> JL, Doyle RL, Kao PN, </a:t>
            </a:r>
            <a:r>
              <a:rPr lang="en-US" sz="1600" dirty="0" err="1"/>
              <a:t>Ruoss</a:t>
            </a:r>
            <a:r>
              <a:rPr lang="en-US" sz="1600" dirty="0"/>
              <a:t> SJ. Tick-borne pulmonary disease: update on diagnosis and management. Chest. 1999 Jul;116(1):222-30. Review. PubMed PMID: 10424529. </a:t>
            </a:r>
            <a:endParaRPr lang="en-US" sz="1600" dirty="0" smtClean="0"/>
          </a:p>
          <a:p>
            <a:pPr marL="0" indent="0">
              <a:buNone/>
            </a:pPr>
            <a:r>
              <a:rPr lang="en-US" sz="1600" dirty="0" smtClean="0"/>
              <a:t>2</a:t>
            </a:r>
            <a:r>
              <a:rPr lang="en-US" sz="1600" dirty="0"/>
              <a:t>. Miller WT Jr, Shah RM. Isolated diffuse ground-glass opacity in thoracic CT: causes and clinical presentations. AJR Am J </a:t>
            </a:r>
            <a:r>
              <a:rPr lang="en-US" sz="1600" dirty="0" err="1"/>
              <a:t>Roentgenol</a:t>
            </a:r>
            <a:r>
              <a:rPr lang="en-US" sz="1600" dirty="0"/>
              <a:t>. 2005 Feb;184(2):613-22. Review. PubMed PMID: 15671387.</a:t>
            </a:r>
            <a:endParaRPr lang="en-US" sz="1600" dirty="0" smtClean="0"/>
          </a:p>
          <a:p>
            <a:pPr marL="0" indent="0">
              <a:buNone/>
            </a:pPr>
            <a:r>
              <a:rPr lang="en-US" sz="1600" dirty="0" smtClean="0"/>
              <a:t>3. </a:t>
            </a:r>
            <a:r>
              <a:rPr lang="en-US" sz="1600" dirty="0"/>
              <a:t>Robert NA. Squire's Fundamentals of Radiology. 6 ed. Cambridge, Massachusetts, and London, England: Harvard University Press; 2004.</a:t>
            </a:r>
            <a:r>
              <a:rPr lang="en-US" sz="1600" dirty="0" smtClean="0"/>
              <a:t>   </a:t>
            </a:r>
            <a:endParaRPr lang="en-US" sz="1600" dirty="0"/>
          </a:p>
        </p:txBody>
      </p:sp>
      <p:sp>
        <p:nvSpPr>
          <p:cNvPr id="5" name="Text Placeholder 4"/>
          <p:cNvSpPr>
            <a:spLocks noGrp="1"/>
          </p:cNvSpPr>
          <p:nvPr>
            <p:ph type="body" sz="quarter" idx="13"/>
          </p:nvPr>
        </p:nvSpPr>
        <p:spPr/>
        <p:txBody>
          <a:bodyPr/>
          <a:lstStyle/>
          <a:p>
            <a:r>
              <a:rPr lang="en-US" dirty="0" smtClean="0"/>
              <a:t>References</a:t>
            </a:r>
            <a:endParaRPr lang="en-US" dirty="0"/>
          </a:p>
        </p:txBody>
      </p:sp>
    </p:spTree>
    <p:extLst>
      <p:ext uri="{BB962C8B-B14F-4D97-AF65-F5344CB8AC3E}">
        <p14:creationId xmlns:p14="http://schemas.microsoft.com/office/powerpoint/2010/main" val="189884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SOM Templat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1286</TotalTime>
  <Words>705</Words>
  <Application>Microsoft Office PowerPoint</Application>
  <PresentationFormat>On-screen Show (4:3)</PresentationFormat>
  <Paragraphs>71</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Verdana</vt:lpstr>
      <vt:lpstr>SOM Templates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Schettler, Adam J *HS</dc:creator>
  <cp:lastModifiedBy>Schettler, Adam J *HS</cp:lastModifiedBy>
  <cp:revision>48</cp:revision>
  <dcterms:created xsi:type="dcterms:W3CDTF">2014-09-25T19:10:03Z</dcterms:created>
  <dcterms:modified xsi:type="dcterms:W3CDTF">2020-03-10T14:07:43Z</dcterms:modified>
</cp:coreProperties>
</file>