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11"/>
  </p:notesMasterIdLst>
  <p:handoutMasterIdLst>
    <p:handoutMasterId r:id="rId12"/>
  </p:handoutMasterIdLst>
  <p:sldIdLst>
    <p:sldId id="256" r:id="rId2"/>
    <p:sldId id="257" r:id="rId3"/>
    <p:sldId id="258" r:id="rId4"/>
    <p:sldId id="259" r:id="rId5"/>
    <p:sldId id="260" r:id="rId6"/>
    <p:sldId id="261"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789"/>
    <a:srgbClr val="0157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31" autoAdjust="0"/>
    <p:restoredTop sz="94643" autoAdjust="0"/>
  </p:normalViewPr>
  <p:slideViewPr>
    <p:cSldViewPr>
      <p:cViewPr varScale="1">
        <p:scale>
          <a:sx n="125" d="100"/>
          <a:sy n="125" d="100"/>
        </p:scale>
        <p:origin x="1200"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7" d="100"/>
          <a:sy n="57" d="100"/>
        </p:scale>
        <p:origin x="-260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36E0552-56F8-44DA-BEED-5CCFFC301983}" type="datetimeFigureOut">
              <a:rPr lang="en-US" smtClean="0"/>
              <a:pPr/>
              <a:t>3/10/2020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2E041DF-C836-414F-96DD-36237A9FC974}" type="slidenum">
              <a:rPr lang="en-US" smtClean="0"/>
              <a:pPr/>
              <a:t>‹#›</a:t>
            </a:fld>
            <a:endParaRPr lang="en-US"/>
          </a:p>
        </p:txBody>
      </p:sp>
    </p:spTree>
    <p:extLst>
      <p:ext uri="{BB962C8B-B14F-4D97-AF65-F5344CB8AC3E}">
        <p14:creationId xmlns:p14="http://schemas.microsoft.com/office/powerpoint/2010/main" val="21622254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909DA2-E3F5-514D-9947-CEC7777EB174}" type="datetimeFigureOut">
              <a:rPr lang="en-US" smtClean="0"/>
              <a:t>3/10/2020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5E4519-3ED0-BC42-A2E3-DEB43991C633}" type="slidenum">
              <a:rPr lang="en-US" smtClean="0"/>
              <a:t>‹#›</a:t>
            </a:fld>
            <a:endParaRPr lang="en-US"/>
          </a:p>
        </p:txBody>
      </p:sp>
    </p:spTree>
    <p:extLst>
      <p:ext uri="{BB962C8B-B14F-4D97-AF65-F5344CB8AC3E}">
        <p14:creationId xmlns:p14="http://schemas.microsoft.com/office/powerpoint/2010/main" val="1304112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Blood: hemorrhage</a:t>
            </a:r>
            <a:endParaRPr lang="en-US" dirty="0"/>
          </a:p>
        </p:txBody>
      </p:sp>
      <p:sp>
        <p:nvSpPr>
          <p:cNvPr id="4" name="Slide Number Placeholder 3"/>
          <p:cNvSpPr>
            <a:spLocks noGrp="1"/>
          </p:cNvSpPr>
          <p:nvPr>
            <p:ph type="sldNum" sz="quarter" idx="10"/>
          </p:nvPr>
        </p:nvSpPr>
        <p:spPr/>
        <p:txBody>
          <a:bodyPr/>
          <a:lstStyle/>
          <a:p>
            <a:fld id="{0B544C06-2788-F740-B557-7AE0C54EAE66}" type="slidenum">
              <a:rPr lang="en-US" smtClean="0"/>
              <a:t>8</a:t>
            </a:fld>
            <a:endParaRPr lang="en-US"/>
          </a:p>
        </p:txBody>
      </p:sp>
    </p:spTree>
    <p:extLst>
      <p:ext uri="{BB962C8B-B14F-4D97-AF65-F5344CB8AC3E}">
        <p14:creationId xmlns:p14="http://schemas.microsoft.com/office/powerpoint/2010/main" val="2854095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OM-corner logo">
    <p:spTree>
      <p:nvGrpSpPr>
        <p:cNvPr id="1" name=""/>
        <p:cNvGrpSpPr/>
        <p:nvPr/>
      </p:nvGrpSpPr>
      <p:grpSpPr>
        <a:xfrm>
          <a:off x="0" y="0"/>
          <a:ext cx="0" cy="0"/>
          <a:chOff x="0" y="0"/>
          <a:chExt cx="0" cy="0"/>
        </a:xfrm>
      </p:grpSpPr>
      <p:sp>
        <p:nvSpPr>
          <p:cNvPr id="4" name="Text Placeholder 2"/>
          <p:cNvSpPr>
            <a:spLocks noGrp="1"/>
          </p:cNvSpPr>
          <p:nvPr>
            <p:ph type="body" sz="quarter" idx="12" hasCustomPrompt="1"/>
          </p:nvPr>
        </p:nvSpPr>
        <p:spPr>
          <a:xfrm>
            <a:off x="533400" y="2057400"/>
            <a:ext cx="7543800" cy="4191000"/>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sz="1800" baseline="0">
                <a:solidFill>
                  <a:srgbClr val="005789"/>
                </a:solidFill>
                <a:latin typeface="Verdana" pitchFamily="34" charset="0"/>
              </a:defRPr>
            </a:lvl1pPr>
          </a:lstStyle>
          <a:p>
            <a:pPr lvl="0"/>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a:t>
            </a:r>
            <a:r>
              <a:rPr lang="en-US" dirty="0" smtClean="0"/>
              <a:t> </a:t>
            </a:r>
            <a:r>
              <a:rPr lang="en-US" dirty="0" err="1" smtClean="0"/>
              <a:t>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a:t>
            </a:r>
          </a:p>
          <a:p>
            <a:pPr lvl="0"/>
            <a:endParaRPr lang="en-US"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a:t>
            </a:r>
            <a:r>
              <a:rPr lang="en-US" dirty="0" smtClean="0"/>
              <a:t> </a:t>
            </a:r>
            <a:r>
              <a:rPr lang="en-US" dirty="0" err="1" smtClean="0"/>
              <a:t>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a:t>
            </a:r>
          </a:p>
          <a:p>
            <a:pPr lvl="0"/>
            <a:endParaRPr lang="en-US"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a:t>
            </a:r>
            <a:r>
              <a:rPr lang="en-US" dirty="0" smtClean="0"/>
              <a:t> </a:t>
            </a:r>
            <a:r>
              <a:rPr lang="en-US" dirty="0" err="1" smtClean="0"/>
              <a:t>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a:t>
            </a:r>
          </a:p>
          <a:p>
            <a:pPr lvl="0"/>
            <a:endParaRPr lang="en-US"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a:t>
            </a:r>
            <a:r>
              <a:rPr lang="en-US" dirty="0" smtClean="0"/>
              <a:t> </a:t>
            </a:r>
            <a:r>
              <a:rPr lang="en-US" dirty="0" err="1" smtClean="0"/>
              <a:t>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a:t>
            </a:r>
          </a:p>
          <a:p>
            <a:pPr lvl="0"/>
            <a:endParaRPr lang="en-US"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a:t>
            </a:r>
            <a:r>
              <a:rPr lang="en-US" dirty="0" smtClean="0"/>
              <a:t> </a:t>
            </a:r>
            <a:r>
              <a:rPr lang="en-US" dirty="0" err="1" smtClean="0"/>
              <a:t>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a:t>
            </a:r>
          </a:p>
          <a:p>
            <a:pPr lvl="0"/>
            <a:endParaRPr lang="en-US" dirty="0"/>
          </a:p>
        </p:txBody>
      </p:sp>
      <p:sp>
        <p:nvSpPr>
          <p:cNvPr id="6" name="Text Placeholder 4"/>
          <p:cNvSpPr>
            <a:spLocks noGrp="1"/>
          </p:cNvSpPr>
          <p:nvPr>
            <p:ph type="body" sz="quarter" idx="13" hasCustomPrompt="1"/>
          </p:nvPr>
        </p:nvSpPr>
        <p:spPr>
          <a:xfrm>
            <a:off x="533400" y="1371600"/>
            <a:ext cx="7620000" cy="533400"/>
          </a:xfrm>
          <a:prstGeom prst="rect">
            <a:avLst/>
          </a:prstGeom>
        </p:spPr>
        <p:txBody>
          <a:bodyPr/>
          <a:lstStyle>
            <a:lvl1pPr marL="0" indent="0">
              <a:buNone/>
              <a:defRPr sz="2400" baseline="0">
                <a:solidFill>
                  <a:srgbClr val="005789"/>
                </a:solidFill>
                <a:latin typeface="Verdana" pitchFamily="34" charset="0"/>
              </a:defRPr>
            </a:lvl1pPr>
          </a:lstStyle>
          <a:p>
            <a:pPr lvl="0"/>
            <a:r>
              <a:rPr lang="en-US" dirty="0" err="1" smtClean="0"/>
              <a:t>Lorem</a:t>
            </a:r>
            <a:r>
              <a:rPr lang="en-US" dirty="0" smtClean="0"/>
              <a:t> </a:t>
            </a:r>
            <a:r>
              <a:rPr lang="en-US" dirty="0" err="1" smtClean="0"/>
              <a:t>Ipsum</a:t>
            </a:r>
            <a:r>
              <a:rPr lang="en-US" dirty="0" smtClean="0"/>
              <a:t> Dolor Sit </a:t>
            </a:r>
            <a:r>
              <a:rPr lang="en-US" dirty="0" err="1" smtClean="0"/>
              <a:t>Amet</a:t>
            </a:r>
            <a:endParaRPr lang="en-US" dirty="0" smtClean="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52194457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OM-header">
    <p:spTree>
      <p:nvGrpSpPr>
        <p:cNvPr id="1" name=""/>
        <p:cNvGrpSpPr/>
        <p:nvPr/>
      </p:nvGrpSpPr>
      <p:grpSpPr>
        <a:xfrm>
          <a:off x="0" y="0"/>
          <a:ext cx="0" cy="0"/>
          <a:chOff x="0" y="0"/>
          <a:chExt cx="0" cy="0"/>
        </a:xfrm>
      </p:grpSpPr>
      <p:sp>
        <p:nvSpPr>
          <p:cNvPr id="4" name="Text Placeholder 2"/>
          <p:cNvSpPr>
            <a:spLocks noGrp="1"/>
          </p:cNvSpPr>
          <p:nvPr>
            <p:ph type="body" sz="quarter" idx="12" hasCustomPrompt="1"/>
          </p:nvPr>
        </p:nvSpPr>
        <p:spPr>
          <a:xfrm>
            <a:off x="533400" y="2057400"/>
            <a:ext cx="7543800" cy="4191000"/>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sz="1800" baseline="0">
                <a:solidFill>
                  <a:srgbClr val="005789"/>
                </a:solidFill>
                <a:latin typeface="Verdana" pitchFamily="34" charset="0"/>
              </a:defRPr>
            </a:lvl1pPr>
          </a:lstStyle>
          <a:p>
            <a:pPr lvl="0"/>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a:t>
            </a:r>
            <a:r>
              <a:rPr lang="en-US" dirty="0" smtClean="0"/>
              <a:t> </a:t>
            </a:r>
            <a:r>
              <a:rPr lang="en-US" dirty="0" err="1" smtClean="0"/>
              <a:t>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a:t>
            </a:r>
          </a:p>
          <a:p>
            <a:pPr lvl="0"/>
            <a:endParaRPr lang="en-US"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a:t>
            </a:r>
            <a:r>
              <a:rPr lang="en-US" dirty="0" smtClean="0"/>
              <a:t> </a:t>
            </a:r>
            <a:r>
              <a:rPr lang="en-US" dirty="0" err="1" smtClean="0"/>
              <a:t>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a:t>
            </a:r>
          </a:p>
          <a:p>
            <a:pPr lvl="0"/>
            <a:endParaRPr lang="en-US"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a:t>
            </a:r>
            <a:r>
              <a:rPr lang="en-US" dirty="0" smtClean="0"/>
              <a:t> </a:t>
            </a:r>
            <a:r>
              <a:rPr lang="en-US" dirty="0" err="1" smtClean="0"/>
              <a:t>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a:t>
            </a:r>
          </a:p>
          <a:p>
            <a:pPr lvl="0"/>
            <a:endParaRPr lang="en-US"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a:t>
            </a:r>
            <a:r>
              <a:rPr lang="en-US" dirty="0" smtClean="0"/>
              <a:t> </a:t>
            </a:r>
            <a:r>
              <a:rPr lang="en-US" dirty="0" err="1" smtClean="0"/>
              <a:t>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a:t>
            </a:r>
          </a:p>
          <a:p>
            <a:pPr lvl="0"/>
            <a:endParaRPr lang="en-US"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a:t>
            </a:r>
            <a:r>
              <a:rPr lang="en-US" dirty="0" smtClean="0"/>
              <a:t> </a:t>
            </a:r>
            <a:r>
              <a:rPr lang="en-US" dirty="0" err="1" smtClean="0"/>
              <a:t>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a:t>
            </a:r>
          </a:p>
          <a:p>
            <a:pPr lvl="0"/>
            <a:endParaRPr lang="en-US" dirty="0"/>
          </a:p>
        </p:txBody>
      </p:sp>
      <p:sp>
        <p:nvSpPr>
          <p:cNvPr id="6" name="Text Placeholder 4"/>
          <p:cNvSpPr>
            <a:spLocks noGrp="1"/>
          </p:cNvSpPr>
          <p:nvPr>
            <p:ph type="body" sz="quarter" idx="13" hasCustomPrompt="1"/>
          </p:nvPr>
        </p:nvSpPr>
        <p:spPr>
          <a:xfrm>
            <a:off x="533400" y="1371600"/>
            <a:ext cx="7620000" cy="533400"/>
          </a:xfrm>
          <a:prstGeom prst="rect">
            <a:avLst/>
          </a:prstGeom>
        </p:spPr>
        <p:txBody>
          <a:bodyPr/>
          <a:lstStyle>
            <a:lvl1pPr marL="0" indent="0">
              <a:buNone/>
              <a:defRPr sz="2400" baseline="0">
                <a:solidFill>
                  <a:srgbClr val="005789"/>
                </a:solidFill>
                <a:latin typeface="Verdana" pitchFamily="34" charset="0"/>
              </a:defRPr>
            </a:lvl1pPr>
          </a:lstStyle>
          <a:p>
            <a:pPr lvl="0"/>
            <a:r>
              <a:rPr lang="en-US" dirty="0" err="1" smtClean="0"/>
              <a:t>Lorem</a:t>
            </a:r>
            <a:r>
              <a:rPr lang="en-US" dirty="0" smtClean="0"/>
              <a:t> </a:t>
            </a:r>
            <a:r>
              <a:rPr lang="en-US" dirty="0" err="1" smtClean="0"/>
              <a:t>Ipsum</a:t>
            </a:r>
            <a:r>
              <a:rPr lang="en-US" dirty="0" smtClean="0"/>
              <a:t> Dolor Sit </a:t>
            </a:r>
            <a:r>
              <a:rPr lang="en-US" dirty="0" err="1" smtClean="0"/>
              <a:t>Amet</a:t>
            </a:r>
            <a:endParaRPr lang="en-US" dirty="0" smtClean="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5265035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left rotunda">
    <p:spTree>
      <p:nvGrpSpPr>
        <p:cNvPr id="1" name=""/>
        <p:cNvGrpSpPr/>
        <p:nvPr/>
      </p:nvGrpSpPr>
      <p:grpSpPr>
        <a:xfrm>
          <a:off x="0" y="0"/>
          <a:ext cx="0" cy="0"/>
          <a:chOff x="0" y="0"/>
          <a:chExt cx="0" cy="0"/>
        </a:xfrm>
      </p:grpSpPr>
      <p:sp>
        <p:nvSpPr>
          <p:cNvPr id="6" name="Text Placeholder 2"/>
          <p:cNvSpPr>
            <a:spLocks noGrp="1"/>
          </p:cNvSpPr>
          <p:nvPr>
            <p:ph type="body" sz="quarter" idx="12" hasCustomPrompt="1"/>
          </p:nvPr>
        </p:nvSpPr>
        <p:spPr>
          <a:xfrm>
            <a:off x="533400" y="2057400"/>
            <a:ext cx="7543800" cy="3733800"/>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sz="1800" baseline="0">
                <a:solidFill>
                  <a:srgbClr val="005789"/>
                </a:solidFill>
                <a:latin typeface="Verdana" pitchFamily="34" charset="0"/>
              </a:defRPr>
            </a:lvl1pPr>
          </a:lstStyle>
          <a:p>
            <a:pPr lvl="0"/>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a:t>
            </a:r>
            <a:r>
              <a:rPr lang="en-US" dirty="0" smtClean="0"/>
              <a:t> </a:t>
            </a:r>
            <a:r>
              <a:rPr lang="en-US" dirty="0" err="1" smtClean="0"/>
              <a:t>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a:t>
            </a:r>
          </a:p>
          <a:p>
            <a:pPr lvl="0"/>
            <a:endParaRPr lang="en-US"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a:t>
            </a:r>
            <a:r>
              <a:rPr lang="en-US" dirty="0" smtClean="0"/>
              <a:t> </a:t>
            </a:r>
            <a:r>
              <a:rPr lang="en-US" dirty="0" err="1" smtClean="0"/>
              <a:t>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a:t>
            </a:r>
          </a:p>
          <a:p>
            <a:pPr lvl="0"/>
            <a:endParaRPr lang="en-US"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a:t>
            </a:r>
            <a:r>
              <a:rPr lang="en-US" dirty="0" smtClean="0"/>
              <a:t> </a:t>
            </a:r>
            <a:r>
              <a:rPr lang="en-US" dirty="0" err="1" smtClean="0"/>
              <a:t>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a:t>
            </a:r>
          </a:p>
          <a:p>
            <a:pPr lvl="0"/>
            <a:endParaRPr lang="en-US"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a:t>
            </a:r>
            <a:r>
              <a:rPr lang="en-US" dirty="0" smtClean="0"/>
              <a:t> </a:t>
            </a:r>
            <a:r>
              <a:rPr lang="en-US" dirty="0" err="1" smtClean="0"/>
              <a:t>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a:t>
            </a:r>
            <a:endParaRPr lang="en-US" dirty="0"/>
          </a:p>
        </p:txBody>
      </p:sp>
      <p:sp>
        <p:nvSpPr>
          <p:cNvPr id="7" name="Text Placeholder 4"/>
          <p:cNvSpPr>
            <a:spLocks noGrp="1"/>
          </p:cNvSpPr>
          <p:nvPr>
            <p:ph type="body" sz="quarter" idx="13" hasCustomPrompt="1"/>
          </p:nvPr>
        </p:nvSpPr>
        <p:spPr>
          <a:xfrm>
            <a:off x="533400" y="1371600"/>
            <a:ext cx="7620000" cy="533400"/>
          </a:xfrm>
          <a:prstGeom prst="rect">
            <a:avLst/>
          </a:prstGeom>
        </p:spPr>
        <p:txBody>
          <a:bodyPr/>
          <a:lstStyle>
            <a:lvl1pPr marL="0" indent="0">
              <a:buNone/>
              <a:defRPr sz="2400" baseline="0">
                <a:solidFill>
                  <a:srgbClr val="005789"/>
                </a:solidFill>
                <a:latin typeface="Verdana" pitchFamily="34" charset="0"/>
              </a:defRPr>
            </a:lvl1pPr>
          </a:lstStyle>
          <a:p>
            <a:pPr lvl="0"/>
            <a:r>
              <a:rPr lang="en-US" dirty="0" err="1" smtClean="0"/>
              <a:t>Lorem</a:t>
            </a:r>
            <a:r>
              <a:rPr lang="en-US" dirty="0" smtClean="0"/>
              <a:t> </a:t>
            </a:r>
            <a:r>
              <a:rPr lang="en-US" dirty="0" err="1" smtClean="0"/>
              <a:t>Ipsum</a:t>
            </a:r>
            <a:r>
              <a:rPr lang="en-US" dirty="0" smtClean="0"/>
              <a:t> Dolor Sit </a:t>
            </a:r>
            <a:r>
              <a:rPr lang="en-US" dirty="0" err="1" smtClean="0"/>
              <a:t>Amet</a:t>
            </a:r>
            <a:endParaRPr lang="en-US" dirty="0" smtClean="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3736148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OM-header and footer">
    <p:spTree>
      <p:nvGrpSpPr>
        <p:cNvPr id="1" name=""/>
        <p:cNvGrpSpPr/>
        <p:nvPr/>
      </p:nvGrpSpPr>
      <p:grpSpPr>
        <a:xfrm>
          <a:off x="0" y="0"/>
          <a:ext cx="0" cy="0"/>
          <a:chOff x="0" y="0"/>
          <a:chExt cx="0" cy="0"/>
        </a:xfrm>
      </p:grpSpPr>
      <p:sp>
        <p:nvSpPr>
          <p:cNvPr id="6" name="Text Placeholder 2"/>
          <p:cNvSpPr>
            <a:spLocks noGrp="1"/>
          </p:cNvSpPr>
          <p:nvPr>
            <p:ph type="body" sz="quarter" idx="12" hasCustomPrompt="1"/>
          </p:nvPr>
        </p:nvSpPr>
        <p:spPr>
          <a:xfrm>
            <a:off x="533400" y="2057400"/>
            <a:ext cx="7543800" cy="3733800"/>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sz="1800" baseline="0">
                <a:solidFill>
                  <a:srgbClr val="005789"/>
                </a:solidFill>
                <a:latin typeface="Verdana" pitchFamily="34" charset="0"/>
              </a:defRPr>
            </a:lvl1pPr>
          </a:lstStyle>
          <a:p>
            <a:pPr lvl="0"/>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a:t>
            </a:r>
            <a:r>
              <a:rPr lang="en-US" dirty="0" smtClean="0"/>
              <a:t> </a:t>
            </a:r>
            <a:r>
              <a:rPr lang="en-US" dirty="0" err="1" smtClean="0"/>
              <a:t>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a:t>
            </a:r>
          </a:p>
          <a:p>
            <a:pPr lvl="0"/>
            <a:endParaRPr lang="en-US"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a:t>
            </a:r>
            <a:r>
              <a:rPr lang="en-US" dirty="0" smtClean="0"/>
              <a:t> </a:t>
            </a:r>
            <a:r>
              <a:rPr lang="en-US" dirty="0" err="1" smtClean="0"/>
              <a:t>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a:t>
            </a:r>
          </a:p>
          <a:p>
            <a:pPr lvl="0"/>
            <a:endParaRPr lang="en-US"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a:t>
            </a:r>
            <a:r>
              <a:rPr lang="en-US" dirty="0" smtClean="0"/>
              <a:t> </a:t>
            </a:r>
            <a:r>
              <a:rPr lang="en-US" dirty="0" err="1" smtClean="0"/>
              <a:t>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a:t>
            </a:r>
          </a:p>
          <a:p>
            <a:pPr lvl="0"/>
            <a:endParaRPr lang="en-US"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a:t>
            </a:r>
            <a:r>
              <a:rPr lang="en-US" dirty="0" smtClean="0"/>
              <a:t> </a:t>
            </a:r>
            <a:r>
              <a:rPr lang="en-US" dirty="0" err="1" smtClean="0"/>
              <a:t>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a:t>
            </a:r>
            <a:endParaRPr lang="en-US" dirty="0"/>
          </a:p>
        </p:txBody>
      </p:sp>
      <p:sp>
        <p:nvSpPr>
          <p:cNvPr id="7" name="Text Placeholder 4"/>
          <p:cNvSpPr>
            <a:spLocks noGrp="1"/>
          </p:cNvSpPr>
          <p:nvPr>
            <p:ph type="body" sz="quarter" idx="13" hasCustomPrompt="1"/>
          </p:nvPr>
        </p:nvSpPr>
        <p:spPr>
          <a:xfrm>
            <a:off x="533400" y="1371600"/>
            <a:ext cx="7620000" cy="533400"/>
          </a:xfrm>
          <a:prstGeom prst="rect">
            <a:avLst/>
          </a:prstGeom>
        </p:spPr>
        <p:txBody>
          <a:bodyPr/>
          <a:lstStyle>
            <a:lvl1pPr marL="0" indent="0">
              <a:buNone/>
              <a:defRPr sz="2400" baseline="0">
                <a:solidFill>
                  <a:srgbClr val="005789"/>
                </a:solidFill>
                <a:latin typeface="Verdana" pitchFamily="34" charset="0"/>
              </a:defRPr>
            </a:lvl1pPr>
          </a:lstStyle>
          <a:p>
            <a:pPr lvl="0"/>
            <a:r>
              <a:rPr lang="en-US" dirty="0" err="1" smtClean="0"/>
              <a:t>Lorem</a:t>
            </a:r>
            <a:r>
              <a:rPr lang="en-US" dirty="0" smtClean="0"/>
              <a:t> </a:t>
            </a:r>
            <a:r>
              <a:rPr lang="en-US" dirty="0" err="1" smtClean="0"/>
              <a:t>Ipsum</a:t>
            </a:r>
            <a:r>
              <a:rPr lang="en-US" dirty="0" smtClean="0"/>
              <a:t> Dolor Sit </a:t>
            </a:r>
            <a:r>
              <a:rPr lang="en-US" dirty="0" err="1" smtClean="0"/>
              <a:t>Amet</a:t>
            </a:r>
            <a:endParaRPr lang="en-US" dirty="0" smtClean="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3736148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OM-Blue Background">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 Placeholder 2"/>
          <p:cNvSpPr>
            <a:spLocks noGrp="1"/>
          </p:cNvSpPr>
          <p:nvPr>
            <p:ph type="body" sz="quarter" idx="12" hasCustomPrompt="1"/>
          </p:nvPr>
        </p:nvSpPr>
        <p:spPr>
          <a:xfrm>
            <a:off x="533400" y="2057400"/>
            <a:ext cx="7543800" cy="4191000"/>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sz="1800" baseline="0">
                <a:solidFill>
                  <a:schemeClr val="bg1"/>
                </a:solidFill>
                <a:latin typeface="Verdana" pitchFamily="34" charset="0"/>
              </a:defRPr>
            </a:lvl1pPr>
          </a:lstStyle>
          <a:p>
            <a:pPr lvl="0"/>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a:t>
            </a:r>
            <a:r>
              <a:rPr lang="en-US" dirty="0" smtClean="0"/>
              <a:t> </a:t>
            </a:r>
            <a:r>
              <a:rPr lang="en-US" dirty="0" err="1" smtClean="0"/>
              <a:t>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a:t>
            </a:r>
          </a:p>
          <a:p>
            <a:pPr lvl="0"/>
            <a:endParaRPr lang="en-US"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a:t>
            </a:r>
            <a:r>
              <a:rPr lang="en-US" dirty="0" smtClean="0"/>
              <a:t> </a:t>
            </a:r>
            <a:r>
              <a:rPr lang="en-US" dirty="0" err="1" smtClean="0"/>
              <a:t>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a:t>
            </a:r>
          </a:p>
          <a:p>
            <a:pPr lvl="0"/>
            <a:endParaRPr lang="en-US"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a:t>
            </a:r>
            <a:r>
              <a:rPr lang="en-US" dirty="0" smtClean="0"/>
              <a:t> </a:t>
            </a:r>
            <a:r>
              <a:rPr lang="en-US" dirty="0" err="1" smtClean="0"/>
              <a:t>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a:t>
            </a:r>
          </a:p>
          <a:p>
            <a:pPr lvl="0"/>
            <a:endParaRPr lang="en-US"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a:t>
            </a:r>
            <a:r>
              <a:rPr lang="en-US" dirty="0" smtClean="0"/>
              <a:t> </a:t>
            </a:r>
            <a:r>
              <a:rPr lang="en-US" dirty="0" err="1" smtClean="0"/>
              <a:t>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a:t>
            </a:r>
          </a:p>
          <a:p>
            <a:pPr lvl="0"/>
            <a:endParaRPr lang="en-US"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do </a:t>
            </a:r>
            <a:r>
              <a:rPr lang="en-US" dirty="0" err="1" smtClean="0"/>
              <a:t>eiusmod</a:t>
            </a:r>
            <a:r>
              <a:rPr lang="en-US" dirty="0" smtClean="0"/>
              <a:t> </a:t>
            </a:r>
            <a:r>
              <a:rPr lang="en-US" dirty="0" err="1" smtClean="0"/>
              <a:t>tempor</a:t>
            </a:r>
            <a:r>
              <a:rPr lang="en-US" dirty="0" smtClean="0"/>
              <a:t> </a:t>
            </a:r>
            <a:r>
              <a:rPr lang="en-US" dirty="0" err="1" smtClean="0"/>
              <a:t>incidi</a:t>
            </a:r>
            <a:r>
              <a:rPr lang="en-US" dirty="0" smtClean="0"/>
              <a:t> </a:t>
            </a:r>
            <a:r>
              <a:rPr lang="en-US" dirty="0" err="1" smtClean="0"/>
              <a:t>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aliqua</a:t>
            </a:r>
            <a:r>
              <a:rPr lang="en-US" dirty="0" smtClean="0"/>
              <a:t>.</a:t>
            </a:r>
          </a:p>
          <a:p>
            <a:pPr lvl="0"/>
            <a:endParaRPr lang="en-US" dirty="0"/>
          </a:p>
        </p:txBody>
      </p:sp>
      <p:sp>
        <p:nvSpPr>
          <p:cNvPr id="7" name="Text Placeholder 4"/>
          <p:cNvSpPr>
            <a:spLocks noGrp="1"/>
          </p:cNvSpPr>
          <p:nvPr>
            <p:ph type="body" sz="quarter" idx="13" hasCustomPrompt="1"/>
          </p:nvPr>
        </p:nvSpPr>
        <p:spPr>
          <a:xfrm>
            <a:off x="533400" y="1371600"/>
            <a:ext cx="7620000" cy="533400"/>
          </a:xfrm>
          <a:prstGeom prst="rect">
            <a:avLst/>
          </a:prstGeom>
        </p:spPr>
        <p:txBody>
          <a:bodyPr/>
          <a:lstStyle>
            <a:lvl1pPr marL="0" indent="0">
              <a:buNone/>
              <a:defRPr sz="2400" baseline="0">
                <a:solidFill>
                  <a:schemeClr val="bg1"/>
                </a:solidFill>
                <a:latin typeface="Verdana" pitchFamily="34" charset="0"/>
              </a:defRPr>
            </a:lvl1pPr>
          </a:lstStyle>
          <a:p>
            <a:pPr lvl="0"/>
            <a:r>
              <a:rPr lang="en-US" dirty="0" err="1" smtClean="0"/>
              <a:t>Lorem</a:t>
            </a:r>
            <a:r>
              <a:rPr lang="en-US" dirty="0" smtClean="0"/>
              <a:t> </a:t>
            </a:r>
            <a:r>
              <a:rPr lang="en-US" dirty="0" err="1" smtClean="0"/>
              <a:t>Ipsum</a:t>
            </a:r>
            <a:r>
              <a:rPr lang="en-US" dirty="0" smtClean="0"/>
              <a:t> Dolor Sit </a:t>
            </a:r>
            <a:r>
              <a:rPr lang="en-US" dirty="0" err="1" smtClean="0"/>
              <a:t>Amet</a:t>
            </a:r>
            <a:endParaRPr lang="en-US" dirty="0" smtClean="0"/>
          </a:p>
        </p:txBody>
      </p:sp>
    </p:spTree>
    <p:extLst>
      <p:ext uri="{BB962C8B-B14F-4D97-AF65-F5344CB8AC3E}">
        <p14:creationId xmlns:p14="http://schemas.microsoft.com/office/powerpoint/2010/main" val="22209745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4349730"/>
      </p:ext>
    </p:extLst>
  </p:cSld>
  <p:clrMap bg1="lt1" tx1="dk1" bg2="lt2" tx2="dk2" accent1="accent1" accent2="accent2" accent3="accent3" accent4="accent4" accent5="accent5" accent6="accent6" hlink="hlink" folHlink="folHlink"/>
  <p:sldLayoutIdLst>
    <p:sldLayoutId id="2147483694" r:id="rId1"/>
    <p:sldLayoutId id="2147483699" r:id="rId2"/>
    <p:sldLayoutId id="2147483697" r:id="rId3"/>
    <p:sldLayoutId id="2147483700" r:id="rId4"/>
    <p:sldLayoutId id="2147483698" r:id="rId5"/>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p:txBody>
          <a:bodyPr/>
          <a:lstStyle/>
          <a:p>
            <a:pPr algn="ctr"/>
            <a:r>
              <a:rPr lang="en-US" dirty="0"/>
              <a:t>Radiology Case Presentation</a:t>
            </a:r>
          </a:p>
          <a:p>
            <a:pPr algn="ctr"/>
            <a:endParaRPr lang="en-US" dirty="0"/>
          </a:p>
        </p:txBody>
      </p:sp>
      <p:sp>
        <p:nvSpPr>
          <p:cNvPr id="6" name="Text Placeholder 3"/>
          <p:cNvSpPr>
            <a:spLocks noGrp="1"/>
          </p:cNvSpPr>
          <p:nvPr>
            <p:ph type="body" sz="quarter" idx="12"/>
          </p:nvPr>
        </p:nvSpPr>
        <p:spPr>
          <a:xfrm>
            <a:off x="533400" y="2057400"/>
            <a:ext cx="7543800" cy="3733800"/>
          </a:xfrm>
        </p:spPr>
        <p:txBody>
          <a:bodyPr/>
          <a:lstStyle/>
          <a:p>
            <a:pPr algn="ctr"/>
            <a:endParaRPr lang="en-US" dirty="0" smtClean="0"/>
          </a:p>
          <a:p>
            <a:pPr algn="ctr"/>
            <a:endParaRPr lang="en-US" dirty="0"/>
          </a:p>
          <a:p>
            <a:pPr algn="ctr"/>
            <a:endParaRPr lang="en-US" dirty="0" smtClean="0"/>
          </a:p>
          <a:p>
            <a:pPr algn="ctr"/>
            <a:endParaRPr lang="en-US" dirty="0"/>
          </a:p>
          <a:p>
            <a:pPr algn="ctr"/>
            <a:endParaRPr lang="en-US" dirty="0" smtClean="0"/>
          </a:p>
          <a:p>
            <a:pPr marL="0" indent="0" algn="ctr">
              <a:buNone/>
            </a:pPr>
            <a:endParaRPr lang="en-US" dirty="0" smtClean="0"/>
          </a:p>
          <a:p>
            <a:pPr marL="0" indent="0" algn="ctr">
              <a:buNone/>
            </a:pPr>
            <a:endParaRPr lang="en-US" dirty="0"/>
          </a:p>
          <a:p>
            <a:pPr marL="0" indent="0" algn="ctr">
              <a:buNone/>
            </a:pPr>
            <a:endParaRPr lang="en-US" dirty="0" smtClean="0"/>
          </a:p>
          <a:p>
            <a:pPr algn="ctr"/>
            <a:endParaRPr lang="en-US" dirty="0" smtClean="0"/>
          </a:p>
          <a:p>
            <a:pPr marL="0" indent="0" algn="ctr">
              <a:buNone/>
            </a:pPr>
            <a:r>
              <a:rPr lang="en-US" dirty="0" smtClean="0"/>
              <a:t>Sami Natour, MS4</a:t>
            </a:r>
          </a:p>
          <a:p>
            <a:pPr marL="0" indent="0" algn="ctr">
              <a:buNone/>
            </a:pPr>
            <a:r>
              <a:rPr lang="en-US" dirty="0" smtClean="0"/>
              <a:t>UVA School of Medicine</a:t>
            </a:r>
            <a:endParaRPr lang="en-US" dirty="0"/>
          </a:p>
        </p:txBody>
      </p:sp>
    </p:spTree>
    <p:extLst>
      <p:ext uri="{BB962C8B-B14F-4D97-AF65-F5344CB8AC3E}">
        <p14:creationId xmlns:p14="http://schemas.microsoft.com/office/powerpoint/2010/main" val="9488842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2"/>
          </p:nvPr>
        </p:nvSpPr>
        <p:spPr/>
        <p:txBody>
          <a:bodyPr/>
          <a:lstStyle/>
          <a:p>
            <a:r>
              <a:rPr lang="en-US" sz="1600" dirty="0" smtClean="0"/>
              <a:t>E.L. is a 58 year old male with a past medical history of PVD, aortic stenosis, HTN, HLD, who was transferred from an OSH for management of MSSA bacteremia complicated by endocarditis and presumed septic emboli to the brain</a:t>
            </a:r>
          </a:p>
          <a:p>
            <a:r>
              <a:rPr lang="en-US" sz="1600" dirty="0" smtClean="0"/>
              <a:t>Presented to OSH with confusion and headache and found to have MSSA bacteremia of unknown source. He began treatment with </a:t>
            </a:r>
            <a:r>
              <a:rPr lang="en-US" sz="1600" dirty="0" err="1" smtClean="0"/>
              <a:t>nafcillin</a:t>
            </a:r>
            <a:r>
              <a:rPr lang="en-US" sz="1600" dirty="0" smtClean="0"/>
              <a:t> prior to transfer </a:t>
            </a:r>
          </a:p>
          <a:p>
            <a:r>
              <a:rPr lang="en-US" sz="1600" dirty="0" smtClean="0"/>
              <a:t>TEE demonstrated severe AR and multiple aortic valve </a:t>
            </a:r>
            <a:r>
              <a:rPr lang="en-US" sz="1600" dirty="0" err="1" smtClean="0"/>
              <a:t>vegetations</a:t>
            </a:r>
            <a:endParaRPr lang="en-US" sz="1600" dirty="0" smtClean="0"/>
          </a:p>
          <a:p>
            <a:r>
              <a:rPr lang="en-US" sz="1600" dirty="0" smtClean="0"/>
              <a:t>MRI Brain demonstrated findings suspicious for septic emboli</a:t>
            </a:r>
          </a:p>
        </p:txBody>
      </p:sp>
      <p:sp>
        <p:nvSpPr>
          <p:cNvPr id="5" name="Text Placeholder 4"/>
          <p:cNvSpPr>
            <a:spLocks noGrp="1"/>
          </p:cNvSpPr>
          <p:nvPr>
            <p:ph type="body" sz="quarter" idx="13"/>
          </p:nvPr>
        </p:nvSpPr>
        <p:spPr/>
        <p:txBody>
          <a:bodyPr/>
          <a:lstStyle/>
          <a:p>
            <a:r>
              <a:rPr lang="en-US" dirty="0" smtClean="0"/>
              <a:t>Clinical History</a:t>
            </a:r>
            <a:endParaRPr lang="en-US" dirty="0"/>
          </a:p>
        </p:txBody>
      </p:sp>
    </p:spTree>
    <p:extLst>
      <p:ext uri="{BB962C8B-B14F-4D97-AF65-F5344CB8AC3E}">
        <p14:creationId xmlns:p14="http://schemas.microsoft.com/office/powerpoint/2010/main" val="6838758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2"/>
          </p:nvPr>
        </p:nvSpPr>
        <p:spPr>
          <a:xfrm>
            <a:off x="533400" y="2057400"/>
            <a:ext cx="7848600" cy="3733800"/>
          </a:xfrm>
        </p:spPr>
        <p:txBody>
          <a:bodyPr/>
          <a:lstStyle/>
          <a:p>
            <a:pPr marL="0" indent="0">
              <a:buNone/>
            </a:pPr>
            <a:r>
              <a:rPr lang="en-US" sz="1600" dirty="0" smtClean="0"/>
              <a:t>Afebrile, Vitals were within normal limits on presentation to UVA</a:t>
            </a:r>
          </a:p>
          <a:p>
            <a:pPr marL="0" indent="0">
              <a:buNone/>
            </a:pPr>
            <a:r>
              <a:rPr lang="en-US" sz="1600" dirty="0" smtClean="0"/>
              <a:t>Gen: Oriented to person, place, and time.</a:t>
            </a:r>
          </a:p>
          <a:p>
            <a:pPr marL="0" indent="0">
              <a:buNone/>
            </a:pPr>
            <a:r>
              <a:rPr lang="en-US" sz="1600" dirty="0" smtClean="0"/>
              <a:t>Neck: Normal ROM, supple</a:t>
            </a:r>
          </a:p>
          <a:p>
            <a:pPr marL="0" indent="0">
              <a:buNone/>
            </a:pPr>
            <a:r>
              <a:rPr lang="en-US" sz="1600" dirty="0" smtClean="0"/>
              <a:t>CV: </a:t>
            </a:r>
            <a:r>
              <a:rPr lang="en-US" sz="1600" dirty="0" err="1" smtClean="0"/>
              <a:t>Holosystolic</a:t>
            </a:r>
            <a:r>
              <a:rPr lang="en-US" sz="1600" dirty="0" smtClean="0"/>
              <a:t> and early diastolic murmurs loudest at the right 2</a:t>
            </a:r>
            <a:r>
              <a:rPr lang="en-US" sz="1600" baseline="30000" dirty="0" smtClean="0"/>
              <a:t>nd</a:t>
            </a:r>
            <a:r>
              <a:rPr lang="en-US" sz="1600" dirty="0" smtClean="0"/>
              <a:t> intercostal space, radiating to the carotids. RRR.</a:t>
            </a:r>
          </a:p>
          <a:p>
            <a:pPr marL="0" indent="0">
              <a:buNone/>
            </a:pPr>
            <a:r>
              <a:rPr lang="en-US" sz="1600" dirty="0" err="1" smtClean="0"/>
              <a:t>Pulm</a:t>
            </a:r>
            <a:r>
              <a:rPr lang="en-US" sz="1600" dirty="0" smtClean="0"/>
              <a:t>: Crackles heard at bilateral bases</a:t>
            </a:r>
          </a:p>
          <a:p>
            <a:pPr marL="0" indent="0">
              <a:buNone/>
            </a:pPr>
            <a:r>
              <a:rPr lang="en-US" sz="1600" dirty="0" err="1" smtClean="0"/>
              <a:t>Abd</a:t>
            </a:r>
            <a:r>
              <a:rPr lang="en-US" sz="1600" dirty="0" smtClean="0"/>
              <a:t>: Soft, no tenderness</a:t>
            </a:r>
          </a:p>
          <a:p>
            <a:pPr marL="0" indent="0">
              <a:buNone/>
            </a:pPr>
            <a:r>
              <a:rPr lang="en-US" sz="1600" dirty="0" smtClean="0"/>
              <a:t>Skin: No </a:t>
            </a:r>
            <a:r>
              <a:rPr lang="en-US" sz="1600" dirty="0" err="1" smtClean="0"/>
              <a:t>Janeway</a:t>
            </a:r>
            <a:r>
              <a:rPr lang="en-US" sz="1600" dirty="0" smtClean="0"/>
              <a:t> lesions or Osler nodes appreciated</a:t>
            </a:r>
          </a:p>
          <a:p>
            <a:pPr marL="0" indent="0">
              <a:buNone/>
            </a:pPr>
            <a:endParaRPr lang="en-US" sz="1600" dirty="0"/>
          </a:p>
          <a:p>
            <a:pPr marL="0" indent="0">
              <a:buNone/>
            </a:pPr>
            <a:r>
              <a:rPr lang="en-US" sz="1600" dirty="0" smtClean="0"/>
              <a:t>Notable Labs</a:t>
            </a:r>
          </a:p>
          <a:p>
            <a:pPr marL="0" indent="0">
              <a:buNone/>
            </a:pPr>
            <a:r>
              <a:rPr lang="en-US" sz="1600" dirty="0"/>
              <a:t>	</a:t>
            </a:r>
            <a:r>
              <a:rPr lang="en-US" sz="1600" dirty="0" smtClean="0"/>
              <a:t>WBC: 28.87	BUN/Cr: 27/1.4</a:t>
            </a:r>
          </a:p>
          <a:p>
            <a:pPr marL="0" indent="0">
              <a:buNone/>
            </a:pPr>
            <a:r>
              <a:rPr lang="en-US" sz="1600" dirty="0"/>
              <a:t>	</a:t>
            </a:r>
            <a:r>
              <a:rPr lang="en-US" sz="1600" dirty="0" err="1" smtClean="0"/>
              <a:t>Hgb</a:t>
            </a:r>
            <a:r>
              <a:rPr lang="en-US" sz="1600" dirty="0" smtClean="0"/>
              <a:t>: 8.3		AST/ALT: 38/&lt;6</a:t>
            </a:r>
          </a:p>
          <a:p>
            <a:pPr marL="0" indent="0">
              <a:buNone/>
            </a:pPr>
            <a:r>
              <a:rPr lang="en-US" sz="1600" dirty="0"/>
              <a:t>	</a:t>
            </a:r>
            <a:r>
              <a:rPr lang="en-US" sz="1600" dirty="0" smtClean="0"/>
              <a:t>PLT: 219	</a:t>
            </a:r>
            <a:endParaRPr lang="en-US" sz="1600" dirty="0"/>
          </a:p>
          <a:p>
            <a:pPr marL="0" indent="0">
              <a:buNone/>
            </a:pPr>
            <a:r>
              <a:rPr lang="en-US" sz="1600" dirty="0" smtClean="0"/>
              <a:t>- 7/29, 7/30, 8/8 Blood cultures positive for MSSA	</a:t>
            </a:r>
          </a:p>
          <a:p>
            <a:pPr marL="0" indent="0">
              <a:buNone/>
            </a:pPr>
            <a:endParaRPr lang="en-US" sz="1600" dirty="0" smtClean="0"/>
          </a:p>
          <a:p>
            <a:pPr marL="0" indent="0">
              <a:buNone/>
            </a:pPr>
            <a:endParaRPr lang="en-US" sz="1600" dirty="0"/>
          </a:p>
          <a:p>
            <a:pPr marL="0" indent="0">
              <a:buNone/>
            </a:pPr>
            <a:endParaRPr lang="en-US" sz="1600" dirty="0" smtClean="0"/>
          </a:p>
          <a:p>
            <a:pPr marL="0" indent="0">
              <a:buNone/>
            </a:pPr>
            <a:r>
              <a:rPr lang="en-US" sz="1600" dirty="0" smtClean="0"/>
              <a:t> </a:t>
            </a:r>
            <a:endParaRPr lang="en-US" dirty="0"/>
          </a:p>
        </p:txBody>
      </p:sp>
      <p:sp>
        <p:nvSpPr>
          <p:cNvPr id="5" name="Text Placeholder 4"/>
          <p:cNvSpPr>
            <a:spLocks noGrp="1"/>
          </p:cNvSpPr>
          <p:nvPr>
            <p:ph type="body" sz="quarter" idx="13"/>
          </p:nvPr>
        </p:nvSpPr>
        <p:spPr/>
        <p:txBody>
          <a:bodyPr/>
          <a:lstStyle/>
          <a:p>
            <a:r>
              <a:rPr lang="en-US" dirty="0" smtClean="0"/>
              <a:t>Notable Physical Exam Findings, Labs</a:t>
            </a:r>
            <a:endParaRPr lang="en-US" dirty="0"/>
          </a:p>
        </p:txBody>
      </p:sp>
    </p:spTree>
    <p:extLst>
      <p:ext uri="{BB962C8B-B14F-4D97-AF65-F5344CB8AC3E}">
        <p14:creationId xmlns:p14="http://schemas.microsoft.com/office/powerpoint/2010/main" val="5691843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2"/>
          </p:nvPr>
        </p:nvSpPr>
        <p:spPr>
          <a:xfrm>
            <a:off x="533400" y="2057400"/>
            <a:ext cx="7620000" cy="3733800"/>
          </a:xfrm>
        </p:spPr>
        <p:txBody>
          <a:bodyPr/>
          <a:lstStyle/>
          <a:p>
            <a:r>
              <a:rPr lang="en-US" sz="1600" dirty="0" smtClean="0"/>
              <a:t>TEE (AV </a:t>
            </a:r>
            <a:r>
              <a:rPr lang="en-US" sz="1600" dirty="0" err="1" smtClean="0"/>
              <a:t>vegetations</a:t>
            </a:r>
            <a:r>
              <a:rPr lang="en-US" sz="1600" dirty="0" smtClean="0"/>
              <a:t>, severe AR) </a:t>
            </a:r>
          </a:p>
          <a:p>
            <a:r>
              <a:rPr lang="en-US" sz="1600" dirty="0" smtClean="0"/>
              <a:t>MRI C-Spine, CT </a:t>
            </a:r>
            <a:r>
              <a:rPr lang="en-US" sz="1600" dirty="0" err="1" smtClean="0"/>
              <a:t>Abd</a:t>
            </a:r>
            <a:r>
              <a:rPr lang="en-US" sz="1600" dirty="0" smtClean="0"/>
              <a:t>/Pelvis, CXR all unremarkable</a:t>
            </a:r>
          </a:p>
          <a:p>
            <a:endParaRPr lang="en-US" sz="1600" dirty="0"/>
          </a:p>
          <a:p>
            <a:r>
              <a:rPr lang="en-US" sz="1600" dirty="0" smtClean="0"/>
              <a:t>MRI Brain demonstrated (as follows)</a:t>
            </a:r>
          </a:p>
          <a:p>
            <a:pPr marL="0" indent="0">
              <a:buNone/>
            </a:pPr>
            <a:endParaRPr lang="en-US" sz="1600" dirty="0" smtClean="0"/>
          </a:p>
          <a:p>
            <a:pPr marL="0" indent="0">
              <a:buNone/>
            </a:pPr>
            <a:endParaRPr lang="en-US" sz="1600" dirty="0"/>
          </a:p>
          <a:p>
            <a:pPr marL="0" indent="0">
              <a:buNone/>
            </a:pPr>
            <a:endParaRPr lang="en-US" sz="1600" dirty="0"/>
          </a:p>
        </p:txBody>
      </p:sp>
      <p:sp>
        <p:nvSpPr>
          <p:cNvPr id="5" name="Text Placeholder 4"/>
          <p:cNvSpPr>
            <a:spLocks noGrp="1"/>
          </p:cNvSpPr>
          <p:nvPr>
            <p:ph type="body" sz="quarter" idx="13"/>
          </p:nvPr>
        </p:nvSpPr>
        <p:spPr/>
        <p:txBody>
          <a:bodyPr/>
          <a:lstStyle/>
          <a:p>
            <a:r>
              <a:rPr lang="en-US" dirty="0" smtClean="0"/>
              <a:t>Imaging (performed at OSH)</a:t>
            </a:r>
            <a:endParaRPr lang="en-US" dirty="0"/>
          </a:p>
        </p:txBody>
      </p:sp>
    </p:spTree>
    <p:extLst>
      <p:ext uri="{BB962C8B-B14F-4D97-AF65-F5344CB8AC3E}">
        <p14:creationId xmlns:p14="http://schemas.microsoft.com/office/powerpoint/2010/main" val="13885512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grpSp>
        <p:nvGrpSpPr>
          <p:cNvPr id="4" name="Group 3"/>
          <p:cNvGrpSpPr/>
          <p:nvPr/>
        </p:nvGrpSpPr>
        <p:grpSpPr>
          <a:xfrm>
            <a:off x="228600" y="1219200"/>
            <a:ext cx="8686800" cy="4419600"/>
            <a:chOff x="228600" y="1066800"/>
            <a:chExt cx="8686800" cy="441960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066800"/>
              <a:ext cx="4419600" cy="441960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5800" y="1066800"/>
              <a:ext cx="4419600" cy="4419600"/>
            </a:xfrm>
            <a:prstGeom prst="rect">
              <a:avLst/>
            </a:prstGeom>
          </p:spPr>
        </p:pic>
      </p:grpSp>
      <p:cxnSp>
        <p:nvCxnSpPr>
          <p:cNvPr id="6" name="Straight Arrow Connector 5"/>
          <p:cNvCxnSpPr/>
          <p:nvPr/>
        </p:nvCxnSpPr>
        <p:spPr>
          <a:xfrm>
            <a:off x="1252536" y="3581400"/>
            <a:ext cx="685800" cy="0"/>
          </a:xfrm>
          <a:prstGeom prst="straightConnector1">
            <a:avLst/>
          </a:prstGeom>
          <a:ln>
            <a:solidFill>
              <a:srgbClr val="FF0000"/>
            </a:solidFill>
            <a:tailEnd type="triangle"/>
          </a:ln>
        </p:spPr>
        <p:style>
          <a:lnRef idx="2">
            <a:schemeClr val="accent2"/>
          </a:lnRef>
          <a:fillRef idx="0">
            <a:schemeClr val="accent2"/>
          </a:fillRef>
          <a:effectRef idx="1">
            <a:schemeClr val="accent2"/>
          </a:effectRef>
          <a:fontRef idx="minor">
            <a:schemeClr val="tx1"/>
          </a:fontRef>
        </p:style>
      </p:cxnSp>
      <p:cxnSp>
        <p:nvCxnSpPr>
          <p:cNvPr id="7" name="Straight Arrow Connector 6"/>
          <p:cNvCxnSpPr/>
          <p:nvPr/>
        </p:nvCxnSpPr>
        <p:spPr>
          <a:xfrm>
            <a:off x="1252536" y="4191000"/>
            <a:ext cx="685800" cy="0"/>
          </a:xfrm>
          <a:prstGeom prst="straightConnector1">
            <a:avLst/>
          </a:prstGeom>
          <a:ln>
            <a:solidFill>
              <a:srgbClr val="FF0000"/>
            </a:solidFill>
            <a:tailEnd type="triangle"/>
          </a:ln>
        </p:spPr>
        <p:style>
          <a:lnRef idx="2">
            <a:schemeClr val="accent2"/>
          </a:lnRef>
          <a:fillRef idx="0">
            <a:schemeClr val="accent2"/>
          </a:fillRef>
          <a:effectRef idx="1">
            <a:schemeClr val="accent2"/>
          </a:effectRef>
          <a:fontRef idx="minor">
            <a:schemeClr val="tx1"/>
          </a:fontRef>
        </p:style>
      </p:cxnSp>
      <p:cxnSp>
        <p:nvCxnSpPr>
          <p:cNvPr id="8" name="Straight Arrow Connector 7"/>
          <p:cNvCxnSpPr/>
          <p:nvPr/>
        </p:nvCxnSpPr>
        <p:spPr>
          <a:xfrm>
            <a:off x="5562600" y="3581400"/>
            <a:ext cx="685800" cy="0"/>
          </a:xfrm>
          <a:prstGeom prst="straightConnector1">
            <a:avLst/>
          </a:prstGeom>
          <a:ln>
            <a:solidFill>
              <a:srgbClr val="FF0000"/>
            </a:solidFill>
            <a:tailEnd type="triangle"/>
          </a:ln>
        </p:spPr>
        <p:style>
          <a:lnRef idx="2">
            <a:schemeClr val="accent2"/>
          </a:lnRef>
          <a:fillRef idx="0">
            <a:schemeClr val="accent2"/>
          </a:fillRef>
          <a:effectRef idx="1">
            <a:schemeClr val="accent2"/>
          </a:effectRef>
          <a:fontRef idx="minor">
            <a:schemeClr val="tx1"/>
          </a:fontRef>
        </p:style>
      </p:cxnSp>
      <p:cxnSp>
        <p:nvCxnSpPr>
          <p:cNvPr id="9" name="Straight Arrow Connector 8"/>
          <p:cNvCxnSpPr/>
          <p:nvPr/>
        </p:nvCxnSpPr>
        <p:spPr>
          <a:xfrm>
            <a:off x="5562600" y="4038600"/>
            <a:ext cx="685800" cy="0"/>
          </a:xfrm>
          <a:prstGeom prst="straightConnector1">
            <a:avLst/>
          </a:prstGeom>
          <a:ln>
            <a:solidFill>
              <a:srgbClr val="FF0000"/>
            </a:solidFill>
            <a:tailEnd type="triangle"/>
          </a:ln>
        </p:spPr>
        <p:style>
          <a:lnRef idx="2">
            <a:schemeClr val="accent2"/>
          </a:lnRef>
          <a:fillRef idx="0">
            <a:schemeClr val="accent2"/>
          </a:fillRef>
          <a:effectRef idx="1">
            <a:schemeClr val="accent2"/>
          </a:effectRef>
          <a:fontRef idx="minor">
            <a:schemeClr val="tx1"/>
          </a:fontRef>
        </p:style>
      </p:cxnSp>
      <p:sp>
        <p:nvSpPr>
          <p:cNvPr id="10" name="TextBox 9"/>
          <p:cNvSpPr txBox="1"/>
          <p:nvPr/>
        </p:nvSpPr>
        <p:spPr>
          <a:xfrm>
            <a:off x="1926881" y="5879067"/>
            <a:ext cx="1117614" cy="400110"/>
          </a:xfrm>
          <a:prstGeom prst="rect">
            <a:avLst/>
          </a:prstGeom>
          <a:noFill/>
        </p:spPr>
        <p:txBody>
          <a:bodyPr wrap="none" rtlCol="0">
            <a:spAutoFit/>
          </a:bodyPr>
          <a:lstStyle/>
          <a:p>
            <a:r>
              <a:rPr lang="en-US" sz="2000" smtClean="0">
                <a:solidFill>
                  <a:schemeClr val="bg1"/>
                </a:solidFill>
              </a:rPr>
              <a:t>T2/FLAIR</a:t>
            </a:r>
            <a:endParaRPr lang="en-US" sz="2000">
              <a:solidFill>
                <a:schemeClr val="bg1"/>
              </a:solidFill>
            </a:endParaRPr>
          </a:p>
        </p:txBody>
      </p:sp>
      <p:sp>
        <p:nvSpPr>
          <p:cNvPr id="11" name="TextBox 10"/>
          <p:cNvSpPr txBox="1"/>
          <p:nvPr/>
        </p:nvSpPr>
        <p:spPr>
          <a:xfrm>
            <a:off x="6411192" y="5879067"/>
            <a:ext cx="631968" cy="400110"/>
          </a:xfrm>
          <a:prstGeom prst="rect">
            <a:avLst/>
          </a:prstGeom>
          <a:noFill/>
        </p:spPr>
        <p:txBody>
          <a:bodyPr wrap="none" rtlCol="0">
            <a:spAutoFit/>
          </a:bodyPr>
          <a:lstStyle/>
          <a:p>
            <a:r>
              <a:rPr lang="en-US" sz="2000" dirty="0" smtClean="0">
                <a:solidFill>
                  <a:schemeClr val="bg1"/>
                </a:solidFill>
              </a:rPr>
              <a:t>DWI</a:t>
            </a:r>
            <a:endParaRPr lang="en-US" sz="2000" dirty="0">
              <a:solidFill>
                <a:schemeClr val="bg1"/>
              </a:solidFill>
            </a:endParaRPr>
          </a:p>
        </p:txBody>
      </p:sp>
    </p:spTree>
    <p:extLst>
      <p:ext uri="{BB962C8B-B14F-4D97-AF65-F5344CB8AC3E}">
        <p14:creationId xmlns:p14="http://schemas.microsoft.com/office/powerpoint/2010/main" val="6758819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0220" y="617220"/>
            <a:ext cx="5623560" cy="5623560"/>
          </a:xfrm>
          <a:prstGeom prst="rect">
            <a:avLst/>
          </a:prstGeom>
        </p:spPr>
      </p:pic>
      <p:cxnSp>
        <p:nvCxnSpPr>
          <p:cNvPr id="3" name="Straight Arrow Connector 2"/>
          <p:cNvCxnSpPr/>
          <p:nvPr/>
        </p:nvCxnSpPr>
        <p:spPr>
          <a:xfrm>
            <a:off x="3200400" y="4343400"/>
            <a:ext cx="685800" cy="0"/>
          </a:xfrm>
          <a:prstGeom prst="straightConnector1">
            <a:avLst/>
          </a:prstGeom>
          <a:ln>
            <a:solidFill>
              <a:srgbClr val="FF0000"/>
            </a:solidFill>
            <a:tailEnd type="triangle"/>
          </a:ln>
        </p:spPr>
        <p:style>
          <a:lnRef idx="2">
            <a:schemeClr val="accent2"/>
          </a:lnRef>
          <a:fillRef idx="0">
            <a:schemeClr val="accent2"/>
          </a:fillRef>
          <a:effectRef idx="1">
            <a:schemeClr val="accent2"/>
          </a:effectRef>
          <a:fontRef idx="minor">
            <a:schemeClr val="tx1"/>
          </a:fontRef>
        </p:style>
      </p:cxnSp>
      <p:sp>
        <p:nvSpPr>
          <p:cNvPr id="4" name="TextBox 3"/>
          <p:cNvSpPr txBox="1"/>
          <p:nvPr/>
        </p:nvSpPr>
        <p:spPr>
          <a:xfrm>
            <a:off x="4013193" y="6237922"/>
            <a:ext cx="1117614" cy="400110"/>
          </a:xfrm>
          <a:prstGeom prst="rect">
            <a:avLst/>
          </a:prstGeom>
          <a:noFill/>
        </p:spPr>
        <p:txBody>
          <a:bodyPr wrap="none" rtlCol="0">
            <a:spAutoFit/>
          </a:bodyPr>
          <a:lstStyle/>
          <a:p>
            <a:r>
              <a:rPr lang="en-US" sz="2000" smtClean="0">
                <a:solidFill>
                  <a:schemeClr val="bg1"/>
                </a:solidFill>
              </a:rPr>
              <a:t>T2/FLAIR</a:t>
            </a:r>
            <a:endParaRPr lang="en-US" sz="2000">
              <a:solidFill>
                <a:schemeClr val="bg1"/>
              </a:solidFill>
            </a:endParaRPr>
          </a:p>
        </p:txBody>
      </p:sp>
    </p:spTree>
    <p:extLst>
      <p:ext uri="{BB962C8B-B14F-4D97-AF65-F5344CB8AC3E}">
        <p14:creationId xmlns:p14="http://schemas.microsoft.com/office/powerpoint/2010/main" val="1506487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2"/>
          </p:nvPr>
        </p:nvSpPr>
        <p:spPr>
          <a:xfrm>
            <a:off x="533400" y="1981200"/>
            <a:ext cx="7543800" cy="3733800"/>
          </a:xfrm>
        </p:spPr>
        <p:txBody>
          <a:bodyPr/>
          <a:lstStyle/>
          <a:p>
            <a:r>
              <a:rPr lang="en-US" sz="1600" dirty="0" smtClean="0"/>
              <a:t>Patient was admitted to the ACS service and a multidisciplinary team was consulted for management. A source could not be identified and he continued to spike fevers. The decision was made to schedule him for AV repair. Prior to his surgery, he developed chest pain with dyspnea and ST depressions in V1-V4 concerning for posterior </a:t>
            </a:r>
            <a:r>
              <a:rPr lang="en-US" sz="1600" dirty="0"/>
              <a:t>MI. Anticoagulation was </a:t>
            </a:r>
            <a:r>
              <a:rPr lang="en-US" sz="1600" dirty="0" smtClean="0"/>
              <a:t>withheld due to risk of hemorrhagic conversion of brain lesions. Patient was transferred to the CCU for hemodynamic optimization. Nitroglycerin drip was started with resolution of chest pain. On the night of transfer, his respiratory status worsened requiring intubation and troponins trended upward. He was taken for cardiac catheterization with revascularization of obtuse marginal artery but incomplete aspiration from left circumflex. After this procedure he became progressively hypotensive requiring vasopressors and ultimately went into PEA arrest. </a:t>
            </a:r>
          </a:p>
          <a:p>
            <a:r>
              <a:rPr lang="en-US" sz="1600" dirty="0" smtClean="0"/>
              <a:t>The patient’s cause of death was presumed to be cardiogenic shock due to acute MI from septic emboli into coronary circulation.</a:t>
            </a:r>
          </a:p>
        </p:txBody>
      </p:sp>
      <p:sp>
        <p:nvSpPr>
          <p:cNvPr id="5" name="Text Placeholder 4"/>
          <p:cNvSpPr>
            <a:spLocks noGrp="1"/>
          </p:cNvSpPr>
          <p:nvPr>
            <p:ph type="body" sz="quarter" idx="13"/>
          </p:nvPr>
        </p:nvSpPr>
        <p:spPr/>
        <p:txBody>
          <a:bodyPr/>
          <a:lstStyle/>
          <a:p>
            <a:r>
              <a:rPr lang="en-US" dirty="0" smtClean="0"/>
              <a:t>Hospital Course</a:t>
            </a:r>
            <a:endParaRPr lang="en-US" dirty="0"/>
          </a:p>
        </p:txBody>
      </p:sp>
    </p:spTree>
    <p:extLst>
      <p:ext uri="{BB962C8B-B14F-4D97-AF65-F5344CB8AC3E}">
        <p14:creationId xmlns:p14="http://schemas.microsoft.com/office/powerpoint/2010/main" val="20397206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2"/>
          </p:nvPr>
        </p:nvSpPr>
        <p:spPr/>
        <p:txBody>
          <a:bodyPr/>
          <a:lstStyle/>
          <a:p>
            <a:r>
              <a:rPr lang="en-US" sz="1600" dirty="0" smtClean="0"/>
              <a:t>Diffuse cerebral (cortical, subcortical, and deep white matter) and single right cerebellar foci of increased T2/FLAIR signal and restricted diffusion corresponding to PCA and MCA territories</a:t>
            </a:r>
          </a:p>
          <a:p>
            <a:pPr marL="0" indent="0">
              <a:buNone/>
            </a:pPr>
            <a:endParaRPr lang="en-US" sz="1600" dirty="0" smtClean="0"/>
          </a:p>
          <a:p>
            <a:r>
              <a:rPr lang="en-US" sz="1600" dirty="0" smtClean="0"/>
              <a:t>T2/FLAIR </a:t>
            </a:r>
            <a:r>
              <a:rPr lang="en-US" sz="1600" dirty="0" err="1" smtClean="0"/>
              <a:t>hyperintensity</a:t>
            </a:r>
            <a:r>
              <a:rPr lang="en-US" sz="1600" dirty="0" smtClean="0"/>
              <a:t> differential:</a:t>
            </a:r>
          </a:p>
          <a:p>
            <a:pPr marL="0" indent="0">
              <a:buNone/>
            </a:pPr>
            <a:r>
              <a:rPr lang="en-US" sz="1600" dirty="0"/>
              <a:t>	</a:t>
            </a:r>
            <a:r>
              <a:rPr lang="en-US" sz="1600" dirty="0" smtClean="0"/>
              <a:t>- CNS tumors (primary and metastatic disease)</a:t>
            </a:r>
          </a:p>
          <a:p>
            <a:pPr marL="0" indent="0">
              <a:buNone/>
            </a:pPr>
            <a:r>
              <a:rPr lang="en-US" sz="1600" dirty="0"/>
              <a:t>	</a:t>
            </a:r>
            <a:r>
              <a:rPr lang="en-US" sz="1600" dirty="0" smtClean="0"/>
              <a:t>- Vasculitis (e.g. </a:t>
            </a:r>
            <a:r>
              <a:rPr lang="en-US" sz="1600" dirty="0" err="1" smtClean="0"/>
              <a:t>Behcet’s</a:t>
            </a:r>
            <a:r>
              <a:rPr lang="en-US" sz="1600" dirty="0" smtClean="0"/>
              <a:t> disease) </a:t>
            </a:r>
          </a:p>
          <a:p>
            <a:pPr marL="0" indent="0">
              <a:buNone/>
            </a:pPr>
            <a:r>
              <a:rPr lang="en-US" sz="1600" dirty="0"/>
              <a:t>	</a:t>
            </a:r>
            <a:r>
              <a:rPr lang="en-US" sz="1600" dirty="0" smtClean="0"/>
              <a:t>- Infectious (e.g. </a:t>
            </a:r>
            <a:r>
              <a:rPr lang="en-US" sz="1600" dirty="0" err="1" smtClean="0"/>
              <a:t>abcess</a:t>
            </a:r>
            <a:r>
              <a:rPr lang="en-US" sz="1600" dirty="0" smtClean="0"/>
              <a:t> or embolic disease)</a:t>
            </a:r>
          </a:p>
          <a:p>
            <a:pPr marL="0" indent="0">
              <a:buNone/>
            </a:pPr>
            <a:r>
              <a:rPr lang="en-US" sz="1600" dirty="0"/>
              <a:t>	</a:t>
            </a:r>
            <a:r>
              <a:rPr lang="en-US" sz="1600" dirty="0" smtClean="0"/>
              <a:t>- Demyelinating diseases</a:t>
            </a:r>
          </a:p>
          <a:p>
            <a:pPr marL="0" indent="0">
              <a:buNone/>
            </a:pPr>
            <a:r>
              <a:rPr lang="en-US" sz="1600" dirty="0"/>
              <a:t>	</a:t>
            </a:r>
            <a:r>
              <a:rPr lang="en-US" sz="1600" dirty="0" smtClean="0"/>
              <a:t>- Ischemic pathology </a:t>
            </a:r>
          </a:p>
          <a:p>
            <a:pPr marL="0" indent="0">
              <a:buNone/>
            </a:pPr>
            <a:r>
              <a:rPr lang="en-US" sz="1600" dirty="0"/>
              <a:t>	</a:t>
            </a:r>
            <a:r>
              <a:rPr lang="en-US" sz="1600" dirty="0" smtClean="0"/>
              <a:t>- Traumatic injury</a:t>
            </a:r>
          </a:p>
          <a:p>
            <a:pPr lvl="0"/>
            <a:endParaRPr lang="en-US" sz="1600" dirty="0"/>
          </a:p>
          <a:p>
            <a:pPr lvl="0"/>
            <a:r>
              <a:rPr lang="en-US" sz="1600" dirty="0"/>
              <a:t>Use history and clinical findings to guide this broad differential</a:t>
            </a:r>
          </a:p>
          <a:p>
            <a:pPr marL="0" indent="0">
              <a:buNone/>
            </a:pPr>
            <a:endParaRPr lang="en-US" sz="3600" dirty="0" smtClean="0"/>
          </a:p>
        </p:txBody>
      </p:sp>
      <p:sp>
        <p:nvSpPr>
          <p:cNvPr id="5" name="Text Placeholder 4"/>
          <p:cNvSpPr>
            <a:spLocks noGrp="1"/>
          </p:cNvSpPr>
          <p:nvPr>
            <p:ph type="body" sz="quarter" idx="13"/>
          </p:nvPr>
        </p:nvSpPr>
        <p:spPr/>
        <p:txBody>
          <a:bodyPr/>
          <a:lstStyle/>
          <a:p>
            <a:r>
              <a:rPr lang="en-US" dirty="0" smtClean="0"/>
              <a:t>Radiographic features</a:t>
            </a:r>
            <a:endParaRPr lang="en-US" dirty="0"/>
          </a:p>
        </p:txBody>
      </p:sp>
    </p:spTree>
    <p:extLst>
      <p:ext uri="{BB962C8B-B14F-4D97-AF65-F5344CB8AC3E}">
        <p14:creationId xmlns:p14="http://schemas.microsoft.com/office/powerpoint/2010/main" val="10013753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2"/>
          </p:nvPr>
        </p:nvSpPr>
        <p:spPr/>
        <p:txBody>
          <a:bodyPr/>
          <a:lstStyle/>
          <a:p>
            <a:pPr marL="0" indent="0">
              <a:buNone/>
            </a:pPr>
            <a:r>
              <a:rPr lang="en-US" sz="1600" dirty="0" smtClean="0"/>
              <a:t>1. </a:t>
            </a:r>
            <a:r>
              <a:rPr lang="en-US" sz="1600" dirty="0" err="1" smtClean="0"/>
              <a:t>Hoen</a:t>
            </a:r>
            <a:r>
              <a:rPr lang="en-US" sz="1600" dirty="0" smtClean="0"/>
              <a:t> </a:t>
            </a:r>
            <a:r>
              <a:rPr lang="en-US" sz="1600" dirty="0"/>
              <a:t>B, Duval X. Clinical practice. Infective endocarditis. N </a:t>
            </a:r>
            <a:r>
              <a:rPr lang="en-US" sz="1600" dirty="0" err="1"/>
              <a:t>Engl</a:t>
            </a:r>
            <a:r>
              <a:rPr lang="en-US" sz="1600" dirty="0"/>
              <a:t> J Med. 2013 Apr 11;368(15):1425-33. </a:t>
            </a:r>
            <a:r>
              <a:rPr lang="en-US" sz="1600" dirty="0" err="1"/>
              <a:t>doi</a:t>
            </a:r>
            <a:r>
              <a:rPr lang="en-US" sz="1600" dirty="0"/>
              <a:t>: 10.1056/NEJMcp1206782. Review. Erratum in: N </a:t>
            </a:r>
            <a:r>
              <a:rPr lang="en-US" sz="1600" dirty="0" err="1"/>
              <a:t>Engl</a:t>
            </a:r>
            <a:r>
              <a:rPr lang="en-US" sz="1600" dirty="0"/>
              <a:t> J Med. 2013 Jun 27;368(26):2536. PubMed PMID: 23574121</a:t>
            </a:r>
            <a:r>
              <a:rPr lang="en-US" sz="1600" dirty="0" smtClean="0"/>
              <a:t>.</a:t>
            </a:r>
          </a:p>
          <a:p>
            <a:pPr marL="0" indent="0">
              <a:buNone/>
            </a:pPr>
            <a:r>
              <a:rPr lang="en-US" sz="1600" dirty="0" smtClean="0"/>
              <a:t>2</a:t>
            </a:r>
            <a:r>
              <a:rPr lang="en-US" sz="1600" dirty="0"/>
              <a:t>. </a:t>
            </a:r>
            <a:r>
              <a:rPr lang="en-US" sz="1600" dirty="0" err="1"/>
              <a:t>Guzmán</a:t>
            </a:r>
            <a:r>
              <a:rPr lang="en-US" sz="1600" dirty="0"/>
              <a:t>-De-</a:t>
            </a:r>
            <a:r>
              <a:rPr lang="en-US" sz="1600" dirty="0" err="1"/>
              <a:t>Villoria</a:t>
            </a:r>
            <a:r>
              <a:rPr lang="en-US" sz="1600" dirty="0"/>
              <a:t> JA, </a:t>
            </a:r>
            <a:r>
              <a:rPr lang="en-US" sz="1600" dirty="0" err="1"/>
              <a:t>Ferreiro</a:t>
            </a:r>
            <a:r>
              <a:rPr lang="en-US" sz="1600" dirty="0"/>
              <a:t>-Argüelles C, </a:t>
            </a:r>
            <a:r>
              <a:rPr lang="en-US" sz="1600" dirty="0" err="1"/>
              <a:t>Fernández-García</a:t>
            </a:r>
            <a:r>
              <a:rPr lang="en-US" sz="1600" dirty="0"/>
              <a:t> P. Differential diagnosis of T2 </a:t>
            </a:r>
            <a:r>
              <a:rPr lang="en-US" sz="1600" dirty="0" err="1"/>
              <a:t>hyperintense</a:t>
            </a:r>
            <a:r>
              <a:rPr lang="en-US" sz="1600" dirty="0"/>
              <a:t> brainstem lesions: Part 2. Diffuse lesions. </a:t>
            </a:r>
            <a:r>
              <a:rPr lang="en-US" sz="1600" dirty="0" err="1"/>
              <a:t>Semin</a:t>
            </a:r>
            <a:r>
              <a:rPr lang="en-US" sz="1600" dirty="0"/>
              <a:t> Ultrasound CT MR. 2010 Jun;31(3):260-74. </a:t>
            </a:r>
            <a:r>
              <a:rPr lang="en-US" sz="1600" dirty="0" err="1"/>
              <a:t>doi</a:t>
            </a:r>
            <a:r>
              <a:rPr lang="en-US" sz="1600" dirty="0"/>
              <a:t>: 10.1053/j.sult.2010.03.002. Review. PubMed PMID: 20483393. </a:t>
            </a:r>
            <a:endParaRPr lang="en-US" sz="1600" dirty="0" smtClean="0"/>
          </a:p>
        </p:txBody>
      </p:sp>
      <p:sp>
        <p:nvSpPr>
          <p:cNvPr id="5" name="Text Placeholder 4"/>
          <p:cNvSpPr>
            <a:spLocks noGrp="1"/>
          </p:cNvSpPr>
          <p:nvPr>
            <p:ph type="body" sz="quarter" idx="13"/>
          </p:nvPr>
        </p:nvSpPr>
        <p:spPr/>
        <p:txBody>
          <a:bodyPr/>
          <a:lstStyle/>
          <a:p>
            <a:r>
              <a:rPr lang="en-US" dirty="0" smtClean="0"/>
              <a:t>References</a:t>
            </a:r>
            <a:endParaRPr lang="en-US" dirty="0"/>
          </a:p>
        </p:txBody>
      </p:sp>
    </p:spTree>
    <p:extLst>
      <p:ext uri="{BB962C8B-B14F-4D97-AF65-F5344CB8AC3E}">
        <p14:creationId xmlns:p14="http://schemas.microsoft.com/office/powerpoint/2010/main" val="1548096221"/>
      </p:ext>
    </p:extLst>
  </p:cSld>
  <p:clrMapOvr>
    <a:masterClrMapping/>
  </p:clrMapOvr>
  <p:timing>
    <p:tnLst>
      <p:par>
        <p:cTn id="1" dur="indefinite" restart="never" nodeType="tmRoot"/>
      </p:par>
    </p:tnLst>
  </p:timing>
</p:sld>
</file>

<file path=ppt/theme/theme1.xml><?xml version="1.0" encoding="utf-8"?>
<a:theme xmlns:a="http://schemas.openxmlformats.org/drawingml/2006/main" name="SOM Templat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1276</TotalTime>
  <Words>612</Words>
  <Application>Microsoft Office PowerPoint</Application>
  <PresentationFormat>On-screen Show (4:3)</PresentationFormat>
  <Paragraphs>64</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Verdana</vt:lpstr>
      <vt:lpstr>SOM Templates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Schettler, Adam J *HS</dc:creator>
  <cp:lastModifiedBy>Schettler, Adam J *HS</cp:lastModifiedBy>
  <cp:revision>55</cp:revision>
  <dcterms:created xsi:type="dcterms:W3CDTF">2014-09-25T19:10:03Z</dcterms:created>
  <dcterms:modified xsi:type="dcterms:W3CDTF">2020-03-10T14:10:28Z</dcterms:modified>
</cp:coreProperties>
</file>