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64" r:id="rId4"/>
    <p:sldId id="265" r:id="rId5"/>
    <p:sldId id="266" r:id="rId6"/>
    <p:sldId id="267" r:id="rId7"/>
    <p:sldId id="26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5" d="100"/>
          <a:sy n="125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830A30-51A8-6B4E-86A5-7F53B524CFE7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B34346-47E7-6F44-93C0-651AEBADCE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524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MRN 0734588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09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PMH: Obesity (BMI 35), HTN, </a:t>
            </a:r>
            <a:r>
              <a:rPr lang="en-US" dirty="0" err="1" smtClean="0"/>
              <a:t>nec</a:t>
            </a:r>
            <a:r>
              <a:rPr lang="en-US" dirty="0" smtClean="0"/>
              <a:t> </a:t>
            </a:r>
            <a:r>
              <a:rPr lang="en-US" dirty="0" err="1" smtClean="0"/>
              <a:t>fasc</a:t>
            </a:r>
            <a:r>
              <a:rPr lang="en-US" dirty="0" smtClean="0"/>
              <a:t> of R shoulder c/b A-fib</a:t>
            </a:r>
            <a:r>
              <a:rPr lang="en-US" baseline="0" dirty="0" smtClean="0"/>
              <a:t> </a:t>
            </a:r>
            <a:r>
              <a:rPr lang="en-US" dirty="0" smtClean="0"/>
              <a:t>requiring debridement, </a:t>
            </a:r>
            <a:r>
              <a:rPr lang="en-US" dirty="0" err="1" smtClean="0"/>
              <a:t>trach</a:t>
            </a:r>
            <a:r>
              <a:rPr lang="en-US" dirty="0" smtClean="0"/>
              <a:t>,</a:t>
            </a:r>
            <a:r>
              <a:rPr lang="en-US" baseline="0" dirty="0" smtClean="0"/>
              <a:t> and PEG tube in 2015</a:t>
            </a:r>
          </a:p>
          <a:p>
            <a:endParaRPr lang="en-US" baseline="0" dirty="0" smtClean="0"/>
          </a:p>
          <a:p>
            <a:r>
              <a:rPr lang="en-US" baseline="0" dirty="0" smtClean="0"/>
              <a:t>Day after </a:t>
            </a:r>
            <a:r>
              <a:rPr lang="en-US" baseline="0" dirty="0" err="1" smtClean="0"/>
              <a:t>surg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Hct</a:t>
            </a:r>
            <a:r>
              <a:rPr lang="en-US" baseline="0" dirty="0" smtClean="0"/>
              <a:t> 29.1 </a:t>
            </a:r>
            <a:r>
              <a:rPr lang="en-US" baseline="0" dirty="0" smtClean="0">
                <a:sym typeface="Wingdings"/>
              </a:rPr>
              <a:t> 23.3</a:t>
            </a:r>
          </a:p>
          <a:p>
            <a:r>
              <a:rPr lang="en-US" baseline="0" dirty="0" smtClean="0"/>
              <a:t>31/38 mm invasion on frozen section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Initial PE: R sided basilar crackles, no increased WOB on 4L NC</a:t>
            </a:r>
          </a:p>
          <a:p>
            <a:endParaRPr lang="en-US" baseline="0" dirty="0" smtClean="0"/>
          </a:p>
          <a:p>
            <a:r>
              <a:rPr lang="en-US" baseline="0" dirty="0" smtClean="0"/>
              <a:t>CXR was normal!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57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Left </a:t>
            </a:r>
            <a:r>
              <a:rPr lang="en-US" dirty="0" smtClean="0"/>
              <a:t>pulmonary artery with occlusive thrombus (filling defect)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6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Right </a:t>
            </a:r>
            <a:r>
              <a:rPr lang="en-US" dirty="0" smtClean="0"/>
              <a:t>pulmonary artery with occlusive thrombus (filling defect)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0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Filling defects continue bilaterally </a:t>
            </a:r>
          </a:p>
          <a:p>
            <a:r>
              <a:rPr lang="en-US" b="1" dirty="0" smtClean="0"/>
              <a:t>Evidence of right heart strain on CT with RV:LV</a:t>
            </a:r>
            <a:r>
              <a:rPr lang="en-US" b="1" baseline="0" dirty="0" smtClean="0"/>
              <a:t> ratio of 1.26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301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Right: occlusive thrombus in R superficial</a:t>
            </a:r>
            <a:r>
              <a:rPr lang="en-US" baseline="0" dirty="0" smtClean="0"/>
              <a:t> femoral vein, popliteal vein, and R calf veins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01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Left: occlusive thrombus throughout common femoral</a:t>
            </a:r>
            <a:r>
              <a:rPr lang="en-US" baseline="0" dirty="0" smtClean="0"/>
              <a:t> vein, superficial femoral, </a:t>
            </a:r>
            <a:r>
              <a:rPr lang="en-US" baseline="0" dirty="0" err="1" smtClean="0"/>
              <a:t>profunda</a:t>
            </a:r>
            <a:r>
              <a:rPr lang="en-US" baseline="0" dirty="0" smtClean="0"/>
              <a:t> femoral, popliteal, and calf veins and great saphenous vein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5560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Held home </a:t>
            </a:r>
            <a:r>
              <a:rPr lang="en-US" dirty="0" err="1" smtClean="0"/>
              <a:t>Megace</a:t>
            </a:r>
            <a:r>
              <a:rPr lang="en-US" dirty="0" smtClean="0"/>
              <a:t> (can decrease</a:t>
            </a:r>
            <a:r>
              <a:rPr lang="en-US" baseline="0" dirty="0" smtClean="0"/>
              <a:t> effectiveness of anticoagulation)</a:t>
            </a:r>
          </a:p>
          <a:p>
            <a:r>
              <a:rPr lang="en-US" b="1" baseline="0" dirty="0" smtClean="0"/>
              <a:t>**no </a:t>
            </a:r>
            <a:r>
              <a:rPr lang="en-US" b="1" baseline="0" dirty="0" err="1" smtClean="0"/>
              <a:t>thrombolytics</a:t>
            </a:r>
            <a:r>
              <a:rPr lang="en-US" b="1" baseline="0" dirty="0" smtClean="0"/>
              <a:t> given b/c of recent surgery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B34346-47E7-6F44-93C0-651AEBADCE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77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5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248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41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50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8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520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15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13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73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C7DF6-B82E-E441-BD89-9D41562553E5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B451-E72C-3C47-A217-CE5F19B5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3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+mn-lt"/>
              </a:rPr>
              <a:t>Case Report</a:t>
            </a:r>
            <a:endParaRPr lang="en-US" sz="48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 Knisely, MS4</a:t>
            </a:r>
          </a:p>
          <a:p>
            <a:r>
              <a:rPr lang="en-US" dirty="0" smtClean="0"/>
              <a:t>Diagnostic Radiology elective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8567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Radiographic </a:t>
            </a:r>
            <a:r>
              <a:rPr lang="en-US" dirty="0"/>
              <a:t>F</a:t>
            </a:r>
            <a:r>
              <a:rPr lang="en-US" dirty="0" smtClean="0"/>
              <a:t>eatures and </a:t>
            </a:r>
            <a:r>
              <a:rPr lang="en-US" dirty="0" err="1"/>
              <a:t>D</a:t>
            </a:r>
            <a:r>
              <a:rPr lang="en-US" dirty="0" err="1" smtClean="0"/>
              <a:t>dx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8648"/>
            <a:ext cx="82296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Pulmonary artery intraluminal filling defect(s)</a:t>
            </a:r>
          </a:p>
          <a:p>
            <a:pPr lvl="1"/>
            <a:r>
              <a:rPr lang="en-US" dirty="0" smtClean="0"/>
              <a:t>Thromboembolism</a:t>
            </a:r>
          </a:p>
          <a:p>
            <a:pPr lvl="1"/>
            <a:r>
              <a:rPr lang="en-US" dirty="0" smtClean="0"/>
              <a:t>Mass compression/tumor emboli</a:t>
            </a:r>
          </a:p>
          <a:p>
            <a:pPr lvl="1"/>
            <a:r>
              <a:rPr lang="en-US" dirty="0" smtClean="0"/>
              <a:t>Respiratory motion artifact</a:t>
            </a:r>
          </a:p>
          <a:p>
            <a:pPr lvl="1"/>
            <a:r>
              <a:rPr lang="en-US" dirty="0" smtClean="0"/>
              <a:t>Flow-related artifact/vascular bifurcation</a:t>
            </a:r>
            <a:endParaRPr lang="en-US" dirty="0"/>
          </a:p>
          <a:p>
            <a:pPr lvl="1"/>
            <a:r>
              <a:rPr lang="en-US" dirty="0" smtClean="0"/>
              <a:t>Primary pulmonary artery sarcoma</a:t>
            </a:r>
          </a:p>
          <a:p>
            <a:endParaRPr lang="en-US" dirty="0" smtClean="0"/>
          </a:p>
          <a:p>
            <a:r>
              <a:rPr lang="en-US" dirty="0" smtClean="0"/>
              <a:t>Non-compressible lower extremity vein(s)</a:t>
            </a:r>
          </a:p>
          <a:p>
            <a:pPr lvl="1"/>
            <a:r>
              <a:rPr lang="en-US" dirty="0" smtClean="0"/>
              <a:t>Acute thrombus</a:t>
            </a:r>
          </a:p>
          <a:p>
            <a:pPr lvl="1"/>
            <a:r>
              <a:rPr lang="en-US" dirty="0" smtClean="0"/>
              <a:t>Chronic thrombus</a:t>
            </a:r>
          </a:p>
          <a:p>
            <a:pPr lvl="1"/>
            <a:r>
              <a:rPr lang="en-US" dirty="0" smtClean="0"/>
              <a:t>Proximal obstructions caused by extrinsic masses</a:t>
            </a:r>
          </a:p>
          <a:p>
            <a:pPr lvl="1"/>
            <a:r>
              <a:rPr lang="en-US" dirty="0" smtClean="0"/>
              <a:t>Venous distension 2/2 CHF</a:t>
            </a:r>
          </a:p>
        </p:txBody>
      </p:sp>
    </p:spTree>
    <p:extLst>
      <p:ext uri="{BB962C8B-B14F-4D97-AF65-F5344CB8AC3E}">
        <p14:creationId xmlns:p14="http://schemas.microsoft.com/office/powerpoint/2010/main" val="3682520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Wittram</a:t>
            </a:r>
            <a:r>
              <a:rPr lang="en-US" dirty="0" smtClean="0"/>
              <a:t> C et al. (2004) CT Angiography of Pulmonary Embolism: Diagnostic Criteria and Causes of Misdiagnosis. RSNA </a:t>
            </a:r>
            <a:r>
              <a:rPr lang="en-US" dirty="0" err="1" smtClean="0"/>
              <a:t>RadioGraphics</a:t>
            </a:r>
            <a:r>
              <a:rPr lang="en-US" dirty="0" smtClean="0"/>
              <a:t> 24:5.</a:t>
            </a:r>
          </a:p>
          <a:p>
            <a:r>
              <a:rPr lang="en-US" dirty="0" err="1" smtClean="0"/>
              <a:t>DiVittorio</a:t>
            </a:r>
            <a:r>
              <a:rPr lang="en-US" dirty="0"/>
              <a:t> </a:t>
            </a:r>
            <a:r>
              <a:rPr lang="en-US" dirty="0" smtClean="0"/>
              <a:t>R, </a:t>
            </a:r>
            <a:r>
              <a:rPr lang="en-US" dirty="0" err="1" smtClean="0"/>
              <a:t>Bluth</a:t>
            </a:r>
            <a:r>
              <a:rPr lang="en-US" dirty="0" smtClean="0"/>
              <a:t> E, and Sullivan M. (2002) Deep Vein Thrombosis: Diagnosis of a Common Clinical Problem. </a:t>
            </a:r>
            <a:r>
              <a:rPr lang="en-US" dirty="0" err="1" smtClean="0"/>
              <a:t>Ochsner</a:t>
            </a:r>
            <a:r>
              <a:rPr lang="en-US" dirty="0" smtClean="0"/>
              <a:t> Journal. 4(1):14-17.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499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198"/>
            <a:ext cx="8229600" cy="1143000"/>
          </a:xfrm>
        </p:spPr>
        <p:txBody>
          <a:bodyPr/>
          <a:lstStyle/>
          <a:p>
            <a:r>
              <a:rPr lang="en-US" dirty="0" smtClean="0"/>
              <a:t>SK, 69 </a:t>
            </a:r>
            <a:r>
              <a:rPr lang="en-US" dirty="0" err="1" smtClean="0"/>
              <a:t>y.o</a:t>
            </a:r>
            <a:r>
              <a:rPr lang="en-US" dirty="0" smtClean="0"/>
              <a:t>. 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9208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Initially admitted </a:t>
            </a:r>
            <a:r>
              <a:rPr lang="en-US" dirty="0" smtClean="0"/>
              <a:t>with </a:t>
            </a:r>
            <a:r>
              <a:rPr lang="en-US" dirty="0"/>
              <a:t>heavy vaginal bleeding and severe </a:t>
            </a:r>
            <a:r>
              <a:rPr lang="en-US" dirty="0" smtClean="0"/>
              <a:t>anemia</a:t>
            </a:r>
          </a:p>
          <a:p>
            <a:pPr lvl="1"/>
            <a:r>
              <a:rPr lang="en-US" dirty="0" smtClean="0"/>
              <a:t>Transfused, started on </a:t>
            </a:r>
            <a:r>
              <a:rPr lang="en-US" dirty="0" err="1" smtClean="0"/>
              <a:t>Megace</a:t>
            </a:r>
            <a:r>
              <a:rPr lang="en-US" dirty="0" smtClean="0"/>
              <a:t> (</a:t>
            </a:r>
            <a:r>
              <a:rPr lang="en-US" dirty="0" err="1" smtClean="0"/>
              <a:t>megestrol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5 cm mass on TVUS, grade 1 </a:t>
            </a:r>
            <a:r>
              <a:rPr lang="en-US" dirty="0" err="1" smtClean="0"/>
              <a:t>endometrioid</a:t>
            </a:r>
            <a:r>
              <a:rPr lang="en-US" dirty="0" smtClean="0"/>
              <a:t> adenocarcinoma on </a:t>
            </a:r>
            <a:r>
              <a:rPr lang="en-US" dirty="0" err="1" smtClean="0"/>
              <a:t>EMBx</a:t>
            </a:r>
            <a:endParaRPr lang="en-US" dirty="0" smtClean="0"/>
          </a:p>
          <a:p>
            <a:r>
              <a:rPr lang="en-US" dirty="0" smtClean="0"/>
              <a:t>Readmitted for surgery 1 week later (robotic TLH/BSO, pelvic LND)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equired 1U </a:t>
            </a:r>
            <a:r>
              <a:rPr lang="en-US" dirty="0" err="1" smtClean="0"/>
              <a:t>pRBCs</a:t>
            </a:r>
            <a:r>
              <a:rPr lang="en-US" dirty="0" smtClean="0"/>
              <a:t>, d/</a:t>
            </a:r>
            <a:r>
              <a:rPr lang="en-US" dirty="0" err="1" smtClean="0"/>
              <a:t>c’ed</a:t>
            </a:r>
            <a:r>
              <a:rPr lang="en-US" dirty="0" smtClean="0"/>
              <a:t> on PSD#2 with Foley (removed PSD#11)</a:t>
            </a:r>
          </a:p>
          <a:p>
            <a:r>
              <a:rPr lang="en-US" dirty="0" smtClean="0"/>
              <a:t>Presented to ED on PSD#13 with left leg pain and edema, R-sided </a:t>
            </a:r>
            <a:r>
              <a:rPr lang="en-US" dirty="0" err="1" smtClean="0"/>
              <a:t>pleuritic</a:t>
            </a:r>
            <a:r>
              <a:rPr lang="en-US" dirty="0" smtClean="0"/>
              <a:t> chest pain, mild SOB </a:t>
            </a:r>
            <a:endParaRPr lang="en-US" dirty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CXR, CTPA, </a:t>
            </a:r>
            <a:r>
              <a:rPr lang="en-US" dirty="0" err="1" smtClean="0">
                <a:sym typeface="Wingdings"/>
              </a:rPr>
              <a:t>b/l</a:t>
            </a:r>
            <a:r>
              <a:rPr lang="en-US" dirty="0" smtClean="0">
                <a:sym typeface="Wingdings"/>
              </a:rPr>
              <a:t> LE Doppler US, TTE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02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905" y="18674"/>
            <a:ext cx="6820574" cy="6820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2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421" y="18674"/>
            <a:ext cx="6821381" cy="6821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961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2004" y="37348"/>
            <a:ext cx="6801123" cy="6801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886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585" y="112042"/>
            <a:ext cx="8851234" cy="6638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1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02" y="102723"/>
            <a:ext cx="8882542" cy="666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1360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Hospital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954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TTE: RV severely dilated with reduced EF, evidence of severe pulmonary artery systolic pressure elevation</a:t>
            </a:r>
          </a:p>
          <a:p>
            <a:r>
              <a:rPr lang="en-US" dirty="0" smtClean="0"/>
              <a:t>Troponin peak of 0.03</a:t>
            </a:r>
          </a:p>
          <a:p>
            <a:r>
              <a:rPr lang="en-US" dirty="0" smtClean="0"/>
              <a:t>Admitted to MICU with telemetry monitoring </a:t>
            </a:r>
          </a:p>
          <a:p>
            <a:pPr lvl="1"/>
            <a:r>
              <a:rPr lang="en-US" dirty="0" smtClean="0"/>
              <a:t>Heparin drip </a:t>
            </a:r>
            <a:r>
              <a:rPr lang="en-US" dirty="0" smtClean="0">
                <a:sym typeface="Wingdings"/>
              </a:rPr>
              <a:t> enoxaparin </a:t>
            </a:r>
            <a:endParaRPr lang="en-US" dirty="0" smtClean="0"/>
          </a:p>
          <a:p>
            <a:pPr lvl="1"/>
            <a:r>
              <a:rPr lang="en-US" dirty="0" smtClean="0"/>
              <a:t>IVC filter placed by IR</a:t>
            </a:r>
          </a:p>
          <a:p>
            <a:r>
              <a:rPr lang="en-US" dirty="0" smtClean="0"/>
              <a:t>HDS since admission</a:t>
            </a:r>
          </a:p>
          <a:p>
            <a:r>
              <a:rPr lang="en-US" dirty="0" smtClean="0"/>
              <a:t>ESBL-producing </a:t>
            </a:r>
            <a:r>
              <a:rPr lang="en-US" i="1" dirty="0" smtClean="0"/>
              <a:t>E. coli</a:t>
            </a:r>
            <a:r>
              <a:rPr lang="en-US" dirty="0" smtClean="0"/>
              <a:t> UTI </a:t>
            </a:r>
            <a:r>
              <a:rPr lang="en-US" dirty="0" smtClean="0">
                <a:sym typeface="Wingdings"/>
              </a:rPr>
              <a:t> Bactrim x 7 d.</a:t>
            </a:r>
            <a:endParaRPr lang="en-US" dirty="0" smtClean="0"/>
          </a:p>
          <a:p>
            <a:r>
              <a:rPr lang="en-US" dirty="0" smtClean="0"/>
              <a:t>Discharged on </a:t>
            </a:r>
            <a:r>
              <a:rPr lang="en-US" dirty="0" err="1" smtClean="0"/>
              <a:t>apixaban</a:t>
            </a:r>
            <a:r>
              <a:rPr lang="en-US" dirty="0" smtClean="0"/>
              <a:t> with Vascular medicine f/u in 1 </a:t>
            </a:r>
            <a:r>
              <a:rPr lang="en-US" smtClean="0"/>
              <a:t>mo., </a:t>
            </a:r>
            <a:r>
              <a:rPr lang="en-US" dirty="0" smtClean="0"/>
              <a:t>TTE and IVC filter removal in 3 mo.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98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Submassive</a:t>
            </a:r>
            <a:r>
              <a:rPr lang="en-US" dirty="0" smtClean="0"/>
              <a:t> bilateral PE</a:t>
            </a:r>
          </a:p>
          <a:p>
            <a:pPr lvl="1"/>
            <a:r>
              <a:rPr lang="en-US" dirty="0" smtClean="0"/>
              <a:t>Extensive bilateral pulmonary emboli with evidence of right heart strain (CT with RV:LV ratio of 1.26, TTE)</a:t>
            </a:r>
          </a:p>
          <a:p>
            <a:endParaRPr lang="en-US" dirty="0" smtClean="0"/>
          </a:p>
          <a:p>
            <a:r>
              <a:rPr lang="en-US" dirty="0" smtClean="0"/>
              <a:t>Bilateral lower extremity deep vein thrombi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1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464</Words>
  <Application>Microsoft Office PowerPoint</Application>
  <PresentationFormat>On-screen Show (4:3)</PresentationFormat>
  <Paragraphs>66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Case Report</vt:lpstr>
      <vt:lpstr>SK, 69 y.o. 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Hospital Course</vt:lpstr>
      <vt:lpstr>Diagnosis</vt:lpstr>
      <vt:lpstr>Radiographic Features and Ddx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Knisely</dc:creator>
  <cp:lastModifiedBy>Schettler, Adam J *HS</cp:lastModifiedBy>
  <cp:revision>179</cp:revision>
  <dcterms:created xsi:type="dcterms:W3CDTF">2017-05-16T15:55:42Z</dcterms:created>
  <dcterms:modified xsi:type="dcterms:W3CDTF">2020-03-10T14:08:45Z</dcterms:modified>
</cp:coreProperties>
</file>