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72" r:id="rId4"/>
    <p:sldId id="292" r:id="rId5"/>
    <p:sldId id="293" r:id="rId6"/>
    <p:sldId id="294" r:id="rId7"/>
    <p:sldId id="295" r:id="rId8"/>
    <p:sldId id="298" r:id="rId9"/>
    <p:sldId id="299" r:id="rId10"/>
    <p:sldId id="301" r:id="rId11"/>
    <p:sldId id="302" r:id="rId12"/>
    <p:sldId id="303" r:id="rId13"/>
    <p:sldId id="30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0" autoAdjust="0"/>
    <p:restoredTop sz="94660"/>
  </p:normalViewPr>
  <p:slideViewPr>
    <p:cSldViewPr>
      <p:cViewPr varScale="1">
        <p:scale>
          <a:sx n="125" d="100"/>
          <a:sy n="125" d="100"/>
        </p:scale>
        <p:origin x="112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943D5-8CFA-412C-AA6A-13D4D6BD521C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A688-FADD-439E-A9C6-31778FEC0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13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CF78C-54B7-4198-BF76-C348C25AC25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A27CE-DC0C-4AA1-963B-60CFD5DDB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3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86307-9998-4165-A52F-2E5B03088CA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B9E67-9B32-4270-B733-9D471FA51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20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91EEB-4C57-405D-B59E-55920CAFE697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4495-88E0-4E36-8BBB-C27DBF1BE4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0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980DA-8C8B-441E-BA22-736F0B84BFBC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78EA-0B4F-4868-B230-4D1D04EB65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92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1DF5-6F4B-450C-B2C0-DEC3C27DE568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9BD95-6EC8-4342-8A55-1030FE492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8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6CF2F-4479-4F14-A59D-C3EB8C823664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01824-D21D-4EE0-BE93-4CA844C2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61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7996-0CB7-4DE7-B559-4E9D30C2484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4728-BAAE-44D3-8D96-381DB8244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15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767E7-F9B8-4A7A-B931-D500FC4BE578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B467-10C5-4798-B674-67D6EF055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04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475E9-9E69-42EF-962C-1B69948150C1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DC9A9-F1E2-426E-964D-DA0FC7309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43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BEF9-F1EE-4BCF-AC85-20B6D12FA3F6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91F0A-3A68-450A-8C5C-880EFC5E0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19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3093A9-BAFF-4860-BAC1-7D1BDC0DB258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6BCA4F-8362-4B00-A7E2-EED50EBCD9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75 yo male s/p sinus surgery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Luis </a:t>
            </a:r>
            <a:r>
              <a:rPr lang="en-US" dirty="0" err="1" smtClean="0"/>
              <a:t>Goity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Steps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Often requires surgical decompression, especially if there is significant widening of the interhemispheric space, which indicates more severe pneumocephalus than simple peaking of the frontal lobe tips</a:t>
            </a:r>
          </a:p>
          <a:p>
            <a:pPr eaLnBrk="1" hangingPunct="1"/>
            <a:r>
              <a:rPr lang="en-US" altLang="en-US" smtClean="0"/>
              <a:t>Conservative treatment includes Fowler position, avoiding Valsalva, and osmotic diuretics to encourage absorption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Patient Hospital Course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Did not require surgical decompression due to improvement in symptoms and small size of defect (&lt;1 mm)</a:t>
            </a:r>
          </a:p>
          <a:p>
            <a:pPr eaLnBrk="1" hangingPunct="1"/>
            <a:r>
              <a:rPr lang="en-US" altLang="en-US" smtClean="0"/>
              <a:t>F/u CT 5 days later demonstrated interval decrease in intracranial air and improvement of midline shift</a:t>
            </a:r>
          </a:p>
          <a:p>
            <a:pPr eaLnBrk="1" hangingPunct="1"/>
            <a:r>
              <a:rPr lang="en-US" altLang="en-US" smtClean="0"/>
              <a:t>Discharged with precautions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-42863"/>
            <a:ext cx="6878638" cy="687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Loevner</a:t>
            </a:r>
            <a:r>
              <a:rPr lang="en-US" dirty="0" smtClean="0"/>
              <a:t>, Laurie.  </a:t>
            </a:r>
            <a:r>
              <a:rPr lang="en-US" i="1" dirty="0" smtClean="0"/>
              <a:t>Brain Imaging Case Review Series</a:t>
            </a:r>
            <a:r>
              <a:rPr lang="en-US" dirty="0" smtClean="0"/>
              <a:t>.  Mosby, Philadelphia; 2009.  pp 271, 272.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http://surgicalneurologyint.com/surgicalint-articles/review-of-the-management-of-pneumocephalus/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https://www.jtbgenesis.com/pic/tour/141231Mt.fuji.Mitsutouge.jpg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http://i1119.photobucket.com/albums/k637/jaiteastu/5%20Foot%20Millennium%20Falcon/Underside/ANH%20Underside/5ft%20ANH%20Bottom%20View.jpg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Clinical Scenario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75 yom POD1 from b/l maxillary antrostomy, ethmoidectomy, sphenoidotomy, frontal sinusotomy with balloon dilation at OSH for chronic sinusitis.  He developed HA, motor and sensory deficits in L foot and suffered two ground level falls after attempting to stand from sitting.  Denies dizziness/ lightheadedness preceding the falls.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5088"/>
            <a:ext cx="67818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-17463"/>
            <a:ext cx="6875463" cy="687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63"/>
            <a:ext cx="6858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Findings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Intracranial air representing pneumocephalus, with mass effect on brain parenchyma</a:t>
            </a:r>
          </a:p>
          <a:p>
            <a:pPr eaLnBrk="1" hangingPunct="1"/>
            <a:r>
              <a:rPr lang="en-US" altLang="en-US" smtClean="0"/>
              <a:t>Leftward mild midline shift</a:t>
            </a:r>
          </a:p>
          <a:p>
            <a:pPr eaLnBrk="1" hangingPunct="1"/>
            <a:r>
              <a:rPr lang="en-US" altLang="en-US" smtClean="0"/>
              <a:t>Discontinuous area of bone at right ethmoid roof, likely representing disruption after surgical exploration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Tension Pneumocephalus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Arises from communication between extracranial and intracranial compartments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Ball-valve mechanism leads to trapped intracranial air and increased ICP, leading to mass effect on parenchyma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Must have neurologic symptoms from increased ICP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Most common cause is trauma to frontal and ethmoid sinuses with associated </a:t>
            </a:r>
            <a:r>
              <a:rPr lang="en-US" dirty="0" err="1" smtClean="0"/>
              <a:t>dural</a:t>
            </a:r>
            <a:r>
              <a:rPr lang="en-US" dirty="0" smtClean="0"/>
              <a:t> defect, sinus infection, and ENT procedures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CT gold standard – requires only .55 mL air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Mt. Fuji Sign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5113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2" descr="C:\Users\ldg3m\Desktop\141231Mt_fuji_Mitsutou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4" r="18651"/>
          <a:stretch>
            <a:fillRect/>
          </a:stretch>
        </p:blipFill>
        <p:spPr bwMode="auto">
          <a:xfrm>
            <a:off x="4981575" y="1511300"/>
            <a:ext cx="3079750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 descr="C:\Users\ldg3m\Desktop\5ft%20ANH%20Bottom%20Vie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5" b="6255"/>
          <a:stretch>
            <a:fillRect/>
          </a:stretch>
        </p:blipFill>
        <p:spPr bwMode="auto">
          <a:xfrm>
            <a:off x="4921250" y="1511300"/>
            <a:ext cx="3273425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0" y="6096000"/>
            <a:ext cx="575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… but should probably be called the Millennium Falcon sign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294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75 yo male s/p sinus surgery</vt:lpstr>
      <vt:lpstr>Clinical Scenario</vt:lpstr>
      <vt:lpstr>PowerPoint Presentation</vt:lpstr>
      <vt:lpstr>PowerPoint Presentation</vt:lpstr>
      <vt:lpstr>PowerPoint Presentation</vt:lpstr>
      <vt:lpstr>Findings</vt:lpstr>
      <vt:lpstr>PowerPoint Presentation</vt:lpstr>
      <vt:lpstr>Tension Pneumocephalus</vt:lpstr>
      <vt:lpstr>Mt. Fuji Sign</vt:lpstr>
      <vt:lpstr>Next Steps</vt:lpstr>
      <vt:lpstr>Patient Hospital Course</vt:lpstr>
      <vt:lpstr>PowerPoint Presentation</vt:lpstr>
      <vt:lpstr>Sources</vt:lpstr>
    </vt:vector>
  </TitlesOfParts>
  <Company>UVA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Goity, Luis *HS</dc:creator>
  <cp:lastModifiedBy>Schettler, Adam J *HS</cp:lastModifiedBy>
  <cp:revision>11</cp:revision>
  <dcterms:created xsi:type="dcterms:W3CDTF">2017-05-17T22:09:45Z</dcterms:created>
  <dcterms:modified xsi:type="dcterms:W3CDTF">2020-03-10T14:11:56Z</dcterms:modified>
</cp:coreProperties>
</file>