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7"/>
    <p:restoredTop sz="94624"/>
  </p:normalViewPr>
  <p:slideViewPr>
    <p:cSldViewPr snapToGrid="0" snapToObjects="1">
      <p:cViewPr varScale="1">
        <p:scale>
          <a:sx n="125" d="100"/>
          <a:sy n="125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FDB16-CAFB-8F4B-AF43-E6A4D7B4AD6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B5C2A-0416-114D-A3E0-CFBFB1357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3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0799C-E042-A047-9116-0C6C410D98A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D392-55FF-7742-8D63-D02F5A74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Diagnostic Neuroradiology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Shenghao Fang</a:t>
            </a:r>
          </a:p>
          <a:p>
            <a:r>
              <a:rPr lang="en-US" dirty="0" smtClean="0"/>
              <a:t>Sept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 knife vs. Surgical resection</a:t>
            </a:r>
          </a:p>
          <a:p>
            <a:r>
              <a:rPr lang="en-US" dirty="0" smtClean="0"/>
              <a:t>Decided to proceed w/ left </a:t>
            </a:r>
            <a:r>
              <a:rPr lang="en-US" dirty="0" err="1" smtClean="0"/>
              <a:t>retrosigmoid</a:t>
            </a:r>
            <a:r>
              <a:rPr lang="en-US" dirty="0" smtClean="0"/>
              <a:t> craniotomy and resection of the tumor after consultation </a:t>
            </a:r>
          </a:p>
        </p:txBody>
      </p:sp>
    </p:spTree>
    <p:extLst>
      <p:ext uri="{BB962C8B-B14F-4D97-AF65-F5344CB8AC3E}">
        <p14:creationId xmlns:p14="http://schemas.microsoft.com/office/powerpoint/2010/main" val="157848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Post-</a:t>
            </a:r>
            <a:r>
              <a:rPr lang="en-US" dirty="0" err="1" smtClean="0"/>
              <a:t>surg</a:t>
            </a:r>
            <a:r>
              <a:rPr lang="en-US" dirty="0" smtClean="0"/>
              <a:t> MRI w/wo contrast (T1)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1" y="1530930"/>
            <a:ext cx="4707389" cy="46754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02" y="1530930"/>
            <a:ext cx="4676198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Postsurgical changes </a:t>
            </a:r>
            <a:r>
              <a:rPr lang="en-US" dirty="0" smtClean="0"/>
              <a:t>s/p subtotal </a:t>
            </a:r>
            <a:r>
              <a:rPr lang="en-US" dirty="0"/>
              <a:t>resection of a left vestibular schwannoma with residual viable tumor measuring 10 x 6 </a:t>
            </a:r>
            <a:r>
              <a:rPr lang="en-US" dirty="0" smtClean="0"/>
              <a:t>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5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 knife radiosurgery vs. additional resection vs. observation w/ MRI in 9 </a:t>
            </a:r>
            <a:r>
              <a:rPr lang="en-US" dirty="0" err="1" smtClean="0"/>
              <a:t>mo</a:t>
            </a:r>
            <a:endParaRPr lang="en-US" dirty="0"/>
          </a:p>
          <a:p>
            <a:r>
              <a:rPr lang="en-US" dirty="0" smtClean="0"/>
              <a:t>Decision was made to observe the residual tumor for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6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</a:t>
            </a:r>
            <a:r>
              <a:rPr lang="en-US" dirty="0" err="1" smtClean="0"/>
              <a:t>surg</a:t>
            </a:r>
            <a:r>
              <a:rPr lang="en-US" dirty="0" smtClean="0"/>
              <a:t> (9mo) MRI w/wo contrast (T1)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3" y="1690688"/>
            <a:ext cx="4786661" cy="48518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6" y="1690688"/>
            <a:ext cx="4912373" cy="48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residual left acoustic neuroma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1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reports improved balance, with normal daily activity</a:t>
            </a:r>
          </a:p>
          <a:p>
            <a:r>
              <a:rPr lang="en-US" dirty="0" smtClean="0"/>
              <a:t>No facial weakness</a:t>
            </a:r>
          </a:p>
          <a:p>
            <a:r>
              <a:rPr lang="en-US" dirty="0" smtClean="0"/>
              <a:t>Audiogram shows excellent R ear hearing, L ear is non-functional s/p surgery</a:t>
            </a:r>
          </a:p>
          <a:p>
            <a:r>
              <a:rPr lang="en-US" dirty="0" smtClean="0"/>
              <a:t>Plan is to repeat MRI in a year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40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62 </a:t>
            </a:r>
            <a:r>
              <a:rPr lang="en-US" dirty="0" err="1" smtClean="0"/>
              <a:t>y.o</a:t>
            </a:r>
            <a:r>
              <a:rPr lang="en-US" dirty="0" smtClean="0"/>
              <a:t> female presented with dizziness</a:t>
            </a:r>
          </a:p>
          <a:p>
            <a:r>
              <a:rPr lang="en-US" dirty="0" smtClean="0"/>
              <a:t>Increased imbalance with tendency to drift to the left</a:t>
            </a:r>
          </a:p>
          <a:p>
            <a:r>
              <a:rPr lang="en-US" dirty="0" smtClean="0"/>
              <a:t>Decreased hearing in left ear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 started over the past year, gradually getting worse for the last 2mo</a:t>
            </a:r>
          </a:p>
          <a:p>
            <a:r>
              <a:rPr lang="en-US" dirty="0" smtClean="0"/>
              <a:t>No headaches, no incoordination, no vision changes</a:t>
            </a:r>
          </a:p>
          <a:p>
            <a:r>
              <a:rPr lang="en-US" dirty="0" smtClean="0"/>
              <a:t>PMH/FH non-contributory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 unremarkable</a:t>
            </a:r>
          </a:p>
          <a:p>
            <a:r>
              <a:rPr lang="en-US" dirty="0" smtClean="0"/>
              <a:t>Audiogram: significant asymmetric left sensorineural hearing loss &gt; 20 dB</a:t>
            </a:r>
          </a:p>
          <a:p>
            <a:r>
              <a:rPr lang="en-US" dirty="0" smtClean="0"/>
              <a:t>MRI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7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 w/wo contrast (T1)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2" y="1858149"/>
            <a:ext cx="4343528" cy="434352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7" y="1850339"/>
            <a:ext cx="4375921" cy="4351338"/>
          </a:xfrm>
        </p:spPr>
      </p:pic>
    </p:spTree>
    <p:extLst>
      <p:ext uri="{BB962C8B-B14F-4D97-AF65-F5344CB8AC3E}">
        <p14:creationId xmlns:p14="http://schemas.microsoft.com/office/powerpoint/2010/main" val="59341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internal auditory enhancing mass and extending into the left cerebellopontine angle cistern (22x18x16mm)</a:t>
            </a:r>
          </a:p>
          <a:p>
            <a:r>
              <a:rPr lang="en-US" dirty="0" smtClean="0"/>
              <a:t>Consistent with vestibular schwannoma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6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include </a:t>
            </a:r>
          </a:p>
          <a:p>
            <a:pPr lvl="1"/>
            <a:r>
              <a:rPr lang="en-US" dirty="0" smtClean="0"/>
              <a:t>Observation w/ repeat MRI and audiogram in 6mo</a:t>
            </a:r>
          </a:p>
          <a:p>
            <a:pPr lvl="1"/>
            <a:r>
              <a:rPr lang="en-US" dirty="0" smtClean="0"/>
              <a:t>Gamma knife radiosurgery</a:t>
            </a:r>
          </a:p>
          <a:p>
            <a:pPr lvl="1"/>
            <a:r>
              <a:rPr lang="en-US" dirty="0" smtClean="0"/>
              <a:t>Microsurgical resection</a:t>
            </a:r>
          </a:p>
          <a:p>
            <a:pPr lvl="1"/>
            <a:r>
              <a:rPr lang="en-US" dirty="0" smtClean="0"/>
              <a:t>Surgical </a:t>
            </a:r>
            <a:r>
              <a:rPr lang="en-US" dirty="0" err="1" smtClean="0"/>
              <a:t>debulking</a:t>
            </a:r>
            <a:r>
              <a:rPr lang="en-US" dirty="0"/>
              <a:t> </a:t>
            </a:r>
            <a:r>
              <a:rPr lang="en-US" dirty="0" smtClean="0"/>
              <a:t>+ gamma knife</a:t>
            </a:r>
          </a:p>
          <a:p>
            <a:r>
              <a:rPr lang="en-US" dirty="0" smtClean="0"/>
              <a:t>Decision was made to re-evaluate in 6mo</a:t>
            </a:r>
          </a:p>
        </p:txBody>
      </p:sp>
    </p:spTree>
    <p:extLst>
      <p:ext uri="{BB962C8B-B14F-4D97-AF65-F5344CB8AC3E}">
        <p14:creationId xmlns:p14="http://schemas.microsoft.com/office/powerpoint/2010/main" val="110988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months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ersistent baseline imbalance + left-sided hearing loss</a:t>
            </a:r>
          </a:p>
          <a:p>
            <a:r>
              <a:rPr lang="en-US" dirty="0"/>
              <a:t>E</a:t>
            </a:r>
            <a:r>
              <a:rPr lang="en-US" dirty="0" smtClean="0"/>
              <a:t>ndorsed left-sided tinnitus</a:t>
            </a:r>
          </a:p>
          <a:p>
            <a:r>
              <a:rPr lang="en-US" dirty="0" smtClean="0"/>
              <a:t>Also left V2 hypoesthesia</a:t>
            </a:r>
          </a:p>
          <a:p>
            <a:r>
              <a:rPr lang="en-US" dirty="0" smtClean="0"/>
              <a:t>Audiogram worsened</a:t>
            </a:r>
          </a:p>
          <a:p>
            <a:r>
              <a:rPr lang="en-US" dirty="0" smtClean="0"/>
              <a:t>Repeat 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9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 w/wo contrast (T1)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1" y="1456307"/>
            <a:ext cx="5115697" cy="50985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22" y="1485106"/>
            <a:ext cx="508904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2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/>
              <a:t>size </a:t>
            </a:r>
            <a:r>
              <a:rPr lang="en-US" dirty="0" smtClean="0"/>
              <a:t>(21x24x18mm vs. 17x21x15mm) of </a:t>
            </a:r>
            <a:r>
              <a:rPr lang="en-US" dirty="0"/>
              <a:t>the left cerebellopontine angle mass lesion with increased mass effect upon the left middle cerebellar </a:t>
            </a:r>
            <a:r>
              <a:rPr lang="en-US" dirty="0" smtClean="0"/>
              <a:t>peduncle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309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Diagnostic Neuroradiology Case</vt:lpstr>
      <vt:lpstr>Initial Presentation </vt:lpstr>
      <vt:lpstr>Exams</vt:lpstr>
      <vt:lpstr>MRI Brain w/wo contrast (T1)</vt:lpstr>
      <vt:lpstr>Impression</vt:lpstr>
      <vt:lpstr>Plan</vt:lpstr>
      <vt:lpstr>6 months later</vt:lpstr>
      <vt:lpstr>MRI Brain w/wo contrast (T1)</vt:lpstr>
      <vt:lpstr>Impression</vt:lpstr>
      <vt:lpstr>Plan</vt:lpstr>
      <vt:lpstr>Immediate Post-surg MRI w/wo contrast (T1)</vt:lpstr>
      <vt:lpstr>Impression</vt:lpstr>
      <vt:lpstr>Plan</vt:lpstr>
      <vt:lpstr>Post-surg (9mo) MRI w/wo contrast (T1)</vt:lpstr>
      <vt:lpstr>Impression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Neuroradiology Case</dc:title>
  <dc:creator>Shenghao Fang</dc:creator>
  <cp:lastModifiedBy>Schettler, Adam J *HS</cp:lastModifiedBy>
  <cp:revision>7</cp:revision>
  <dcterms:created xsi:type="dcterms:W3CDTF">2017-09-11T00:00:27Z</dcterms:created>
  <dcterms:modified xsi:type="dcterms:W3CDTF">2020-03-10T13:48:11Z</dcterms:modified>
</cp:coreProperties>
</file>