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1" r:id="rId4"/>
  </p:sldMasterIdLst>
  <p:notesMasterIdLst>
    <p:notesMasterId r:id="rId20"/>
  </p:notesMasterIdLst>
  <p:handoutMasterIdLst>
    <p:handoutMasterId r:id="rId21"/>
  </p:handoutMasterIdLst>
  <p:sldIdLst>
    <p:sldId id="256" r:id="rId5"/>
    <p:sldId id="277" r:id="rId6"/>
    <p:sldId id="258" r:id="rId7"/>
    <p:sldId id="290" r:id="rId8"/>
    <p:sldId id="297" r:id="rId9"/>
    <p:sldId id="293" r:id="rId10"/>
    <p:sldId id="294" r:id="rId11"/>
    <p:sldId id="264" r:id="rId12"/>
    <p:sldId id="268" r:id="rId13"/>
    <p:sldId id="286" r:id="rId14"/>
    <p:sldId id="291" r:id="rId15"/>
    <p:sldId id="262" r:id="rId16"/>
    <p:sldId id="279" r:id="rId17"/>
    <p:sldId id="276" r:id="rId18"/>
    <p:sldId id="29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3204" autoAdjust="0"/>
  </p:normalViewPr>
  <p:slideViewPr>
    <p:cSldViewPr snapToGrid="0">
      <p:cViewPr>
        <p:scale>
          <a:sx n="68" d="100"/>
          <a:sy n="68" d="100"/>
        </p:scale>
        <p:origin x="1128" y="379"/>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F418D-5EC4-4D4E-8FDD-AF6AC53EE0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A99ACB6-0CC8-44DD-BD58-14467089A881}">
      <dgm:prSet/>
      <dgm:spPr/>
      <dgm:t>
        <a:bodyPr/>
        <a:lstStyle/>
        <a:p>
          <a:r>
            <a:rPr lang="en-US"/>
            <a:t>I am Justine and this is Lacey we are both co-heads of the urology service line.</a:t>
          </a:r>
        </a:p>
      </dgm:t>
    </dgm:pt>
    <dgm:pt modelId="{365F8F96-5518-436F-A02A-5559F456AF24}" type="parTrans" cxnId="{23F998A7-3A3B-4FC5-883F-BBC3DD3ABB3E}">
      <dgm:prSet/>
      <dgm:spPr/>
      <dgm:t>
        <a:bodyPr/>
        <a:lstStyle/>
        <a:p>
          <a:endParaRPr lang="en-US"/>
        </a:p>
      </dgm:t>
    </dgm:pt>
    <dgm:pt modelId="{436F86BE-D864-4DBA-90CB-8223C3B7DA80}" type="sibTrans" cxnId="{23F998A7-3A3B-4FC5-883F-BBC3DD3ABB3E}">
      <dgm:prSet/>
      <dgm:spPr/>
      <dgm:t>
        <a:bodyPr/>
        <a:lstStyle/>
        <a:p>
          <a:endParaRPr lang="en-US"/>
        </a:p>
      </dgm:t>
    </dgm:pt>
    <dgm:pt modelId="{DEAC6BF4-C786-4DFB-AB33-172F8F264AA5}">
      <dgm:prSet/>
      <dgm:spPr/>
      <dgm:t>
        <a:bodyPr/>
        <a:lstStyle/>
        <a:p>
          <a:r>
            <a:rPr lang="en-US"/>
            <a:t>We have a 90 day proposal pilot for the future of UVA Urology at the Main OR to ensure the stability, growth of success in the Urology Department. </a:t>
          </a:r>
        </a:p>
      </dgm:t>
    </dgm:pt>
    <dgm:pt modelId="{22142D0F-1015-4B12-9333-2087E793E583}" type="parTrans" cxnId="{BBEE67BF-B24C-4E80-AF60-6A3E52D0EC0A}">
      <dgm:prSet/>
      <dgm:spPr/>
      <dgm:t>
        <a:bodyPr/>
        <a:lstStyle/>
        <a:p>
          <a:endParaRPr lang="en-US"/>
        </a:p>
      </dgm:t>
    </dgm:pt>
    <dgm:pt modelId="{DA1E01BB-F6B7-4BF8-802F-E4C177193D7D}" type="sibTrans" cxnId="{BBEE67BF-B24C-4E80-AF60-6A3E52D0EC0A}">
      <dgm:prSet/>
      <dgm:spPr/>
      <dgm:t>
        <a:bodyPr/>
        <a:lstStyle/>
        <a:p>
          <a:endParaRPr lang="en-US"/>
        </a:p>
      </dgm:t>
    </dgm:pt>
    <dgm:pt modelId="{0E492E22-A7CA-401B-8C25-92FCF9FC1923}" type="pres">
      <dgm:prSet presAssocID="{6DEF418D-5EC4-4D4E-8FDD-AF6AC53EE053}" presName="linear" presStyleCnt="0">
        <dgm:presLayoutVars>
          <dgm:animLvl val="lvl"/>
          <dgm:resizeHandles val="exact"/>
        </dgm:presLayoutVars>
      </dgm:prSet>
      <dgm:spPr/>
    </dgm:pt>
    <dgm:pt modelId="{0621F67E-E32E-48EF-8397-7F7B5C3A708C}" type="pres">
      <dgm:prSet presAssocID="{CA99ACB6-0CC8-44DD-BD58-14467089A881}" presName="parentText" presStyleLbl="node1" presStyleIdx="0" presStyleCnt="2">
        <dgm:presLayoutVars>
          <dgm:chMax val="0"/>
          <dgm:bulletEnabled val="1"/>
        </dgm:presLayoutVars>
      </dgm:prSet>
      <dgm:spPr/>
    </dgm:pt>
    <dgm:pt modelId="{DDF1D162-7125-4A34-ADEA-B9966CD69209}" type="pres">
      <dgm:prSet presAssocID="{436F86BE-D864-4DBA-90CB-8223C3B7DA80}" presName="spacer" presStyleCnt="0"/>
      <dgm:spPr/>
    </dgm:pt>
    <dgm:pt modelId="{98CB638F-4029-41C2-8775-55BCF47B0609}" type="pres">
      <dgm:prSet presAssocID="{DEAC6BF4-C786-4DFB-AB33-172F8F264AA5}" presName="parentText" presStyleLbl="node1" presStyleIdx="1" presStyleCnt="2">
        <dgm:presLayoutVars>
          <dgm:chMax val="0"/>
          <dgm:bulletEnabled val="1"/>
        </dgm:presLayoutVars>
      </dgm:prSet>
      <dgm:spPr/>
    </dgm:pt>
  </dgm:ptLst>
  <dgm:cxnLst>
    <dgm:cxn modelId="{7882261D-431D-40D7-8EFD-A2C97D0B9343}" type="presOf" srcId="{6DEF418D-5EC4-4D4E-8FDD-AF6AC53EE053}" destId="{0E492E22-A7CA-401B-8C25-92FCF9FC1923}" srcOrd="0" destOrd="0" presId="urn:microsoft.com/office/officeart/2005/8/layout/vList2"/>
    <dgm:cxn modelId="{80A74E59-C0BC-4842-9ED3-11C2B9AEEE34}" type="presOf" srcId="{CA99ACB6-0CC8-44DD-BD58-14467089A881}" destId="{0621F67E-E32E-48EF-8397-7F7B5C3A708C}" srcOrd="0" destOrd="0" presId="urn:microsoft.com/office/officeart/2005/8/layout/vList2"/>
    <dgm:cxn modelId="{23F998A7-3A3B-4FC5-883F-BBC3DD3ABB3E}" srcId="{6DEF418D-5EC4-4D4E-8FDD-AF6AC53EE053}" destId="{CA99ACB6-0CC8-44DD-BD58-14467089A881}" srcOrd="0" destOrd="0" parTransId="{365F8F96-5518-436F-A02A-5559F456AF24}" sibTransId="{436F86BE-D864-4DBA-90CB-8223C3B7DA80}"/>
    <dgm:cxn modelId="{BBEE67BF-B24C-4E80-AF60-6A3E52D0EC0A}" srcId="{6DEF418D-5EC4-4D4E-8FDD-AF6AC53EE053}" destId="{DEAC6BF4-C786-4DFB-AB33-172F8F264AA5}" srcOrd="1" destOrd="0" parTransId="{22142D0F-1015-4B12-9333-2087E793E583}" sibTransId="{DA1E01BB-F6B7-4BF8-802F-E4C177193D7D}"/>
    <dgm:cxn modelId="{FC93EEC1-CBC3-4E77-9E3A-0851505B7869}" type="presOf" srcId="{DEAC6BF4-C786-4DFB-AB33-172F8F264AA5}" destId="{98CB638F-4029-41C2-8775-55BCF47B0609}" srcOrd="0" destOrd="0" presId="urn:microsoft.com/office/officeart/2005/8/layout/vList2"/>
    <dgm:cxn modelId="{AF8F04D2-3E81-469D-8D21-20FA8F2686E5}" type="presParOf" srcId="{0E492E22-A7CA-401B-8C25-92FCF9FC1923}" destId="{0621F67E-E32E-48EF-8397-7F7B5C3A708C}" srcOrd="0" destOrd="0" presId="urn:microsoft.com/office/officeart/2005/8/layout/vList2"/>
    <dgm:cxn modelId="{0A825C20-0EF8-4725-B6B2-8F0DE927CCA1}" type="presParOf" srcId="{0E492E22-A7CA-401B-8C25-92FCF9FC1923}" destId="{DDF1D162-7125-4A34-ADEA-B9966CD69209}" srcOrd="1" destOrd="0" presId="urn:microsoft.com/office/officeart/2005/8/layout/vList2"/>
    <dgm:cxn modelId="{05D0F916-42EC-4C07-BE30-780B1245668B}" type="presParOf" srcId="{0E492E22-A7CA-401B-8C25-92FCF9FC1923}" destId="{98CB638F-4029-41C2-8775-55BCF47B0609}"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62D935-AEC7-44DB-B7CD-1D553ACC348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A4FA778-B33C-45F8-9B96-6D81097E9931}">
      <dgm:prSet/>
      <dgm:spPr/>
      <dgm:t>
        <a:bodyPr/>
        <a:lstStyle/>
        <a:p>
          <a:pPr>
            <a:lnSpc>
              <a:spcPct val="100000"/>
            </a:lnSpc>
          </a:pPr>
          <a:r>
            <a:rPr lang="en-US" dirty="0"/>
            <a:t>Having the cases setup up properly is a key role in success for our safety outcomes for the patient by ensuring proper checklists are managed to decrease “Be Safes”. </a:t>
          </a:r>
        </a:p>
      </dgm:t>
    </dgm:pt>
    <dgm:pt modelId="{589FCB0A-AD94-4EEC-A514-CEB820ED26B8}" type="parTrans" cxnId="{A70A6B24-287A-40DA-B54A-C86FD687DF5D}">
      <dgm:prSet/>
      <dgm:spPr/>
      <dgm:t>
        <a:bodyPr/>
        <a:lstStyle/>
        <a:p>
          <a:endParaRPr lang="en-US"/>
        </a:p>
      </dgm:t>
    </dgm:pt>
    <dgm:pt modelId="{C5813664-C9D9-476D-B4C3-10FE777E833B}" type="sibTrans" cxnId="{A70A6B24-287A-40DA-B54A-C86FD687DF5D}">
      <dgm:prSet/>
      <dgm:spPr/>
      <dgm:t>
        <a:bodyPr/>
        <a:lstStyle/>
        <a:p>
          <a:endParaRPr lang="en-US"/>
        </a:p>
      </dgm:t>
    </dgm:pt>
    <dgm:pt modelId="{EA26F0EA-22EC-4C10-9EFC-015FCFC14996}">
      <dgm:prSet/>
      <dgm:spPr/>
      <dgm:t>
        <a:bodyPr/>
        <a:lstStyle/>
        <a:p>
          <a:pPr>
            <a:lnSpc>
              <a:spcPct val="100000"/>
            </a:lnSpc>
          </a:pPr>
          <a:r>
            <a:rPr lang="en-US"/>
            <a:t>These staff members would be solely responsible for Urology endo and robotic cases, in addition to add on / Urgent emergency cases requiring utilization of visual instrumentation.</a:t>
          </a:r>
        </a:p>
      </dgm:t>
    </dgm:pt>
    <dgm:pt modelId="{C06FCE68-FB16-4263-8446-92CD115BC66C}" type="parTrans" cxnId="{561E10E5-DBB1-4388-A238-A368B9F4C1D2}">
      <dgm:prSet/>
      <dgm:spPr/>
      <dgm:t>
        <a:bodyPr/>
        <a:lstStyle/>
        <a:p>
          <a:endParaRPr lang="en-US"/>
        </a:p>
      </dgm:t>
    </dgm:pt>
    <dgm:pt modelId="{F46CD21E-E13B-40C6-9430-35221F31969E}" type="sibTrans" cxnId="{561E10E5-DBB1-4388-A238-A368B9F4C1D2}">
      <dgm:prSet/>
      <dgm:spPr/>
      <dgm:t>
        <a:bodyPr/>
        <a:lstStyle/>
        <a:p>
          <a:endParaRPr lang="en-US"/>
        </a:p>
      </dgm:t>
    </dgm:pt>
    <dgm:pt modelId="{FEFB44B4-6069-4CBF-AF29-675698AE8015}">
      <dgm:prSet/>
      <dgm:spPr/>
      <dgm:t>
        <a:bodyPr/>
        <a:lstStyle/>
        <a:p>
          <a:pPr>
            <a:lnSpc>
              <a:spcPct val="100000"/>
            </a:lnSpc>
          </a:pPr>
          <a:r>
            <a:rPr lang="en-US"/>
            <a:t>This will ultimately provide support to new oncoming staff to ensure that they are  feeling efficient and successful in these cases.</a:t>
          </a:r>
        </a:p>
      </dgm:t>
    </dgm:pt>
    <dgm:pt modelId="{55D67DF8-C01D-4711-B4DC-2A1E719A1370}" type="parTrans" cxnId="{3071C6FF-0118-443D-A69D-958EC965D3E7}">
      <dgm:prSet/>
      <dgm:spPr/>
      <dgm:t>
        <a:bodyPr/>
        <a:lstStyle/>
        <a:p>
          <a:endParaRPr lang="en-US"/>
        </a:p>
      </dgm:t>
    </dgm:pt>
    <dgm:pt modelId="{106CEF15-5054-49B6-8EDE-05FA707A94F9}" type="sibTrans" cxnId="{3071C6FF-0118-443D-A69D-958EC965D3E7}">
      <dgm:prSet/>
      <dgm:spPr/>
      <dgm:t>
        <a:bodyPr/>
        <a:lstStyle/>
        <a:p>
          <a:endParaRPr lang="en-US"/>
        </a:p>
      </dgm:t>
    </dgm:pt>
    <dgm:pt modelId="{1B0ED78A-7282-4518-B3AD-AA1E191B9B00}" type="pres">
      <dgm:prSet presAssocID="{9B62D935-AEC7-44DB-B7CD-1D553ACC3489}" presName="root" presStyleCnt="0">
        <dgm:presLayoutVars>
          <dgm:dir/>
          <dgm:resizeHandles val="exact"/>
        </dgm:presLayoutVars>
      </dgm:prSet>
      <dgm:spPr/>
    </dgm:pt>
    <dgm:pt modelId="{CF1CFD13-648C-4C35-8A69-5CEEB99BAC0B}" type="pres">
      <dgm:prSet presAssocID="{0A4FA778-B33C-45F8-9B96-6D81097E9931}" presName="compNode" presStyleCnt="0"/>
      <dgm:spPr/>
    </dgm:pt>
    <dgm:pt modelId="{15C814CF-F841-43E1-9AAC-FDFC03F5F1EB}" type="pres">
      <dgm:prSet presAssocID="{0A4FA778-B33C-45F8-9B96-6D81097E9931}" presName="bgRect" presStyleLbl="bgShp" presStyleIdx="0" presStyleCnt="3"/>
      <dgm:spPr/>
    </dgm:pt>
    <dgm:pt modelId="{BBF81DAE-EBFB-405A-B197-7F235F423815}" type="pres">
      <dgm:prSet presAssocID="{0A4FA778-B33C-45F8-9B96-6D81097E99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4B0DEDED-F374-4015-BB26-B0C025F7CC4D}" type="pres">
      <dgm:prSet presAssocID="{0A4FA778-B33C-45F8-9B96-6D81097E9931}" presName="spaceRect" presStyleCnt="0"/>
      <dgm:spPr/>
    </dgm:pt>
    <dgm:pt modelId="{DD4A430D-AA69-4818-9746-286A6B2E12B3}" type="pres">
      <dgm:prSet presAssocID="{0A4FA778-B33C-45F8-9B96-6D81097E9931}" presName="parTx" presStyleLbl="revTx" presStyleIdx="0" presStyleCnt="3">
        <dgm:presLayoutVars>
          <dgm:chMax val="0"/>
          <dgm:chPref val="0"/>
        </dgm:presLayoutVars>
      </dgm:prSet>
      <dgm:spPr/>
    </dgm:pt>
    <dgm:pt modelId="{B5C6764A-600C-4998-8164-4FBB33176D02}" type="pres">
      <dgm:prSet presAssocID="{C5813664-C9D9-476D-B4C3-10FE777E833B}" presName="sibTrans" presStyleCnt="0"/>
      <dgm:spPr/>
    </dgm:pt>
    <dgm:pt modelId="{C4C08913-8407-489D-8F02-B153DBFAF95F}" type="pres">
      <dgm:prSet presAssocID="{EA26F0EA-22EC-4C10-9EFC-015FCFC14996}" presName="compNode" presStyleCnt="0"/>
      <dgm:spPr/>
    </dgm:pt>
    <dgm:pt modelId="{C36AA8EB-4C52-4D58-A53D-2BC1A75240FB}" type="pres">
      <dgm:prSet presAssocID="{EA26F0EA-22EC-4C10-9EFC-015FCFC14996}" presName="bgRect" presStyleLbl="bgShp" presStyleIdx="1" presStyleCnt="3"/>
      <dgm:spPr/>
    </dgm:pt>
    <dgm:pt modelId="{423EA165-E652-4E30-9F08-3A1C4A7B8D7D}" type="pres">
      <dgm:prSet presAssocID="{EA26F0EA-22EC-4C10-9EFC-015FCFC149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3CBF7D87-A820-4623-9D2C-3E7A20D758A6}" type="pres">
      <dgm:prSet presAssocID="{EA26F0EA-22EC-4C10-9EFC-015FCFC14996}" presName="spaceRect" presStyleCnt="0"/>
      <dgm:spPr/>
    </dgm:pt>
    <dgm:pt modelId="{1E62D32C-4E1C-453F-979F-4681620D0A30}" type="pres">
      <dgm:prSet presAssocID="{EA26F0EA-22EC-4C10-9EFC-015FCFC14996}" presName="parTx" presStyleLbl="revTx" presStyleIdx="1" presStyleCnt="3">
        <dgm:presLayoutVars>
          <dgm:chMax val="0"/>
          <dgm:chPref val="0"/>
        </dgm:presLayoutVars>
      </dgm:prSet>
      <dgm:spPr/>
    </dgm:pt>
    <dgm:pt modelId="{29317E53-FA8F-4B26-A79E-E91F2AAD0F98}" type="pres">
      <dgm:prSet presAssocID="{F46CD21E-E13B-40C6-9430-35221F31969E}" presName="sibTrans" presStyleCnt="0"/>
      <dgm:spPr/>
    </dgm:pt>
    <dgm:pt modelId="{AF04F368-85F8-45A0-8F77-5AEE4F9B996F}" type="pres">
      <dgm:prSet presAssocID="{FEFB44B4-6069-4CBF-AF29-675698AE8015}" presName="compNode" presStyleCnt="0"/>
      <dgm:spPr/>
    </dgm:pt>
    <dgm:pt modelId="{2EA4BF3A-6074-4E6E-B4F3-89E64B912844}" type="pres">
      <dgm:prSet presAssocID="{FEFB44B4-6069-4CBF-AF29-675698AE8015}" presName="bgRect" presStyleLbl="bgShp" presStyleIdx="2" presStyleCnt="3"/>
      <dgm:spPr/>
    </dgm:pt>
    <dgm:pt modelId="{44CFC1AF-750C-4306-BB2C-6510D984867D}" type="pres">
      <dgm:prSet presAssocID="{FEFB44B4-6069-4CBF-AF29-675698AE80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2100722F-5DE6-4B44-9B56-E8AAD614198F}" type="pres">
      <dgm:prSet presAssocID="{FEFB44B4-6069-4CBF-AF29-675698AE8015}" presName="spaceRect" presStyleCnt="0"/>
      <dgm:spPr/>
    </dgm:pt>
    <dgm:pt modelId="{D9794E7C-459A-4FAF-9CB7-5FB8887F0859}" type="pres">
      <dgm:prSet presAssocID="{FEFB44B4-6069-4CBF-AF29-675698AE8015}" presName="parTx" presStyleLbl="revTx" presStyleIdx="2" presStyleCnt="3">
        <dgm:presLayoutVars>
          <dgm:chMax val="0"/>
          <dgm:chPref val="0"/>
        </dgm:presLayoutVars>
      </dgm:prSet>
      <dgm:spPr/>
    </dgm:pt>
  </dgm:ptLst>
  <dgm:cxnLst>
    <dgm:cxn modelId="{A70A6B24-287A-40DA-B54A-C86FD687DF5D}" srcId="{9B62D935-AEC7-44DB-B7CD-1D553ACC3489}" destId="{0A4FA778-B33C-45F8-9B96-6D81097E9931}" srcOrd="0" destOrd="0" parTransId="{589FCB0A-AD94-4EEC-A514-CEB820ED26B8}" sibTransId="{C5813664-C9D9-476D-B4C3-10FE777E833B}"/>
    <dgm:cxn modelId="{C85C7E2F-505D-4545-B6F3-35EC8BF0FA09}" type="presOf" srcId="{FEFB44B4-6069-4CBF-AF29-675698AE8015}" destId="{D9794E7C-459A-4FAF-9CB7-5FB8887F0859}" srcOrd="0" destOrd="0" presId="urn:microsoft.com/office/officeart/2018/2/layout/IconVerticalSolidList"/>
    <dgm:cxn modelId="{A415B0B2-ED0B-4A26-BDB5-B19C16821F0F}" type="presOf" srcId="{EA26F0EA-22EC-4C10-9EFC-015FCFC14996}" destId="{1E62D32C-4E1C-453F-979F-4681620D0A30}" srcOrd="0" destOrd="0" presId="urn:microsoft.com/office/officeart/2018/2/layout/IconVerticalSolidList"/>
    <dgm:cxn modelId="{3BD7F5CA-21C7-400F-BAD0-123364AE0E2F}" type="presOf" srcId="{0A4FA778-B33C-45F8-9B96-6D81097E9931}" destId="{DD4A430D-AA69-4818-9746-286A6B2E12B3}" srcOrd="0" destOrd="0" presId="urn:microsoft.com/office/officeart/2018/2/layout/IconVerticalSolidList"/>
    <dgm:cxn modelId="{3ACCEADE-9FAD-417A-9114-CC2ED5C156F4}" type="presOf" srcId="{9B62D935-AEC7-44DB-B7CD-1D553ACC3489}" destId="{1B0ED78A-7282-4518-B3AD-AA1E191B9B00}" srcOrd="0" destOrd="0" presId="urn:microsoft.com/office/officeart/2018/2/layout/IconVerticalSolidList"/>
    <dgm:cxn modelId="{561E10E5-DBB1-4388-A238-A368B9F4C1D2}" srcId="{9B62D935-AEC7-44DB-B7CD-1D553ACC3489}" destId="{EA26F0EA-22EC-4C10-9EFC-015FCFC14996}" srcOrd="1" destOrd="0" parTransId="{C06FCE68-FB16-4263-8446-92CD115BC66C}" sibTransId="{F46CD21E-E13B-40C6-9430-35221F31969E}"/>
    <dgm:cxn modelId="{3071C6FF-0118-443D-A69D-958EC965D3E7}" srcId="{9B62D935-AEC7-44DB-B7CD-1D553ACC3489}" destId="{FEFB44B4-6069-4CBF-AF29-675698AE8015}" srcOrd="2" destOrd="0" parTransId="{55D67DF8-C01D-4711-B4DC-2A1E719A1370}" sibTransId="{106CEF15-5054-49B6-8EDE-05FA707A94F9}"/>
    <dgm:cxn modelId="{A7584478-2AF7-4CE2-AA99-248F40055D88}" type="presParOf" srcId="{1B0ED78A-7282-4518-B3AD-AA1E191B9B00}" destId="{CF1CFD13-648C-4C35-8A69-5CEEB99BAC0B}" srcOrd="0" destOrd="0" presId="urn:microsoft.com/office/officeart/2018/2/layout/IconVerticalSolidList"/>
    <dgm:cxn modelId="{98D5A62C-E17C-4200-BE78-AE4F2846962D}" type="presParOf" srcId="{CF1CFD13-648C-4C35-8A69-5CEEB99BAC0B}" destId="{15C814CF-F841-43E1-9AAC-FDFC03F5F1EB}" srcOrd="0" destOrd="0" presId="urn:microsoft.com/office/officeart/2018/2/layout/IconVerticalSolidList"/>
    <dgm:cxn modelId="{1AAEA266-0492-4203-B62C-0C0D2E596586}" type="presParOf" srcId="{CF1CFD13-648C-4C35-8A69-5CEEB99BAC0B}" destId="{BBF81DAE-EBFB-405A-B197-7F235F423815}" srcOrd="1" destOrd="0" presId="urn:microsoft.com/office/officeart/2018/2/layout/IconVerticalSolidList"/>
    <dgm:cxn modelId="{446A23C4-E641-407C-8804-A07976618F70}" type="presParOf" srcId="{CF1CFD13-648C-4C35-8A69-5CEEB99BAC0B}" destId="{4B0DEDED-F374-4015-BB26-B0C025F7CC4D}" srcOrd="2" destOrd="0" presId="urn:microsoft.com/office/officeart/2018/2/layout/IconVerticalSolidList"/>
    <dgm:cxn modelId="{6432BCBB-2B33-48E9-B30A-EF254933072E}" type="presParOf" srcId="{CF1CFD13-648C-4C35-8A69-5CEEB99BAC0B}" destId="{DD4A430D-AA69-4818-9746-286A6B2E12B3}" srcOrd="3" destOrd="0" presId="urn:microsoft.com/office/officeart/2018/2/layout/IconVerticalSolidList"/>
    <dgm:cxn modelId="{4694332D-7CB5-4769-A0CA-9C6F91B3F4D7}" type="presParOf" srcId="{1B0ED78A-7282-4518-B3AD-AA1E191B9B00}" destId="{B5C6764A-600C-4998-8164-4FBB33176D02}" srcOrd="1" destOrd="0" presId="urn:microsoft.com/office/officeart/2018/2/layout/IconVerticalSolidList"/>
    <dgm:cxn modelId="{52ADB4EF-826D-4239-B0CB-C43308CA4E8D}" type="presParOf" srcId="{1B0ED78A-7282-4518-B3AD-AA1E191B9B00}" destId="{C4C08913-8407-489D-8F02-B153DBFAF95F}" srcOrd="2" destOrd="0" presId="urn:microsoft.com/office/officeart/2018/2/layout/IconVerticalSolidList"/>
    <dgm:cxn modelId="{7F773D16-DB4A-407D-88C7-A6DFF7267C4F}" type="presParOf" srcId="{C4C08913-8407-489D-8F02-B153DBFAF95F}" destId="{C36AA8EB-4C52-4D58-A53D-2BC1A75240FB}" srcOrd="0" destOrd="0" presId="urn:microsoft.com/office/officeart/2018/2/layout/IconVerticalSolidList"/>
    <dgm:cxn modelId="{B202631E-9231-423A-9750-F6077BA223E0}" type="presParOf" srcId="{C4C08913-8407-489D-8F02-B153DBFAF95F}" destId="{423EA165-E652-4E30-9F08-3A1C4A7B8D7D}" srcOrd="1" destOrd="0" presId="urn:microsoft.com/office/officeart/2018/2/layout/IconVerticalSolidList"/>
    <dgm:cxn modelId="{99747B31-0047-4596-AE0B-1C5A590681E8}" type="presParOf" srcId="{C4C08913-8407-489D-8F02-B153DBFAF95F}" destId="{3CBF7D87-A820-4623-9D2C-3E7A20D758A6}" srcOrd="2" destOrd="0" presId="urn:microsoft.com/office/officeart/2018/2/layout/IconVerticalSolidList"/>
    <dgm:cxn modelId="{BC432196-800D-4FFA-85A4-6D04719C7838}" type="presParOf" srcId="{C4C08913-8407-489D-8F02-B153DBFAF95F}" destId="{1E62D32C-4E1C-453F-979F-4681620D0A30}" srcOrd="3" destOrd="0" presId="urn:microsoft.com/office/officeart/2018/2/layout/IconVerticalSolidList"/>
    <dgm:cxn modelId="{7EF34889-1E06-4A4B-9D71-D4009A2E765A}" type="presParOf" srcId="{1B0ED78A-7282-4518-B3AD-AA1E191B9B00}" destId="{29317E53-FA8F-4B26-A79E-E91F2AAD0F98}" srcOrd="3" destOrd="0" presId="urn:microsoft.com/office/officeart/2018/2/layout/IconVerticalSolidList"/>
    <dgm:cxn modelId="{63A49BF3-581C-47DD-B6F6-605312EBEFDD}" type="presParOf" srcId="{1B0ED78A-7282-4518-B3AD-AA1E191B9B00}" destId="{AF04F368-85F8-45A0-8F77-5AEE4F9B996F}" srcOrd="4" destOrd="0" presId="urn:microsoft.com/office/officeart/2018/2/layout/IconVerticalSolidList"/>
    <dgm:cxn modelId="{7B5BEA04-C9D5-4DD0-94B7-CB60AD8F0A8B}" type="presParOf" srcId="{AF04F368-85F8-45A0-8F77-5AEE4F9B996F}" destId="{2EA4BF3A-6074-4E6E-B4F3-89E64B912844}" srcOrd="0" destOrd="0" presId="urn:microsoft.com/office/officeart/2018/2/layout/IconVerticalSolidList"/>
    <dgm:cxn modelId="{FCBA43EE-586A-4EE7-9823-C792D144123C}" type="presParOf" srcId="{AF04F368-85F8-45A0-8F77-5AEE4F9B996F}" destId="{44CFC1AF-750C-4306-BB2C-6510D984867D}" srcOrd="1" destOrd="0" presId="urn:microsoft.com/office/officeart/2018/2/layout/IconVerticalSolidList"/>
    <dgm:cxn modelId="{C8CF5868-324A-43AC-AC63-64050120AF19}" type="presParOf" srcId="{AF04F368-85F8-45A0-8F77-5AEE4F9B996F}" destId="{2100722F-5DE6-4B44-9B56-E8AAD614198F}" srcOrd="2" destOrd="0" presId="urn:microsoft.com/office/officeart/2018/2/layout/IconVerticalSolidList"/>
    <dgm:cxn modelId="{D6BB62D4-7137-4DAE-AC35-72CEA121E295}" type="presParOf" srcId="{AF04F368-85F8-45A0-8F77-5AEE4F9B996F}" destId="{D9794E7C-459A-4FAF-9CB7-5FB8887F0859}" srcOrd="3" destOrd="0" presId="urn:microsoft.com/office/officeart/2018/2/layout/IconVerticalSoli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A3E4EC-8D4E-46FE-B201-B475796C8AE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A323A65-F7C4-4EA5-B557-A3394714E849}">
      <dgm:prSet/>
      <dgm:spPr/>
      <dgm:t>
        <a:bodyPr/>
        <a:lstStyle/>
        <a:p>
          <a:r>
            <a:rPr lang="en-US" b="0" i="0"/>
            <a:t>Forse, R., Bramble, J., &amp; McQuillan, R. (2011). Team training can improve operating room performance . </a:t>
          </a:r>
          <a:r>
            <a:rPr lang="en-US" b="0" i="1"/>
            <a:t>Clinical Key</a:t>
          </a:r>
          <a:r>
            <a:rPr lang="en-US" b="0" i="0"/>
            <a:t>, 771-778.</a:t>
          </a:r>
          <a:endParaRPr lang="en-US"/>
        </a:p>
      </dgm:t>
    </dgm:pt>
    <dgm:pt modelId="{138F017C-070E-4DD0-A8FC-3C1F63CEE3BC}" type="parTrans" cxnId="{0F150597-5821-4F23-A55A-F064FA992C5E}">
      <dgm:prSet/>
      <dgm:spPr/>
      <dgm:t>
        <a:bodyPr/>
        <a:lstStyle/>
        <a:p>
          <a:endParaRPr lang="en-US"/>
        </a:p>
      </dgm:t>
    </dgm:pt>
    <dgm:pt modelId="{4B630BC4-B6C8-4A49-89F0-FF67129D07C4}" type="sibTrans" cxnId="{0F150597-5821-4F23-A55A-F064FA992C5E}">
      <dgm:prSet/>
      <dgm:spPr/>
      <dgm:t>
        <a:bodyPr/>
        <a:lstStyle/>
        <a:p>
          <a:endParaRPr lang="en-US"/>
        </a:p>
      </dgm:t>
    </dgm:pt>
    <dgm:pt modelId="{32662877-6307-496B-B5E9-D13B2ED6B963}">
      <dgm:prSet/>
      <dgm:spPr/>
      <dgm:t>
        <a:bodyPr/>
        <a:lstStyle/>
        <a:p>
          <a:r>
            <a:rPr lang="en-US" b="0" i="0"/>
            <a:t>Lentz, C. M., Wijngaarden, R., Willeboordse, F., Hooft, L., &amp; van der Laan, M. (2022). Dedicated teams to optimize quality and safety of surgery: A systematic review . </a:t>
          </a:r>
          <a:r>
            <a:rPr lang="en-US" b="0" i="1"/>
            <a:t>International Journal for Quality in Health Care </a:t>
          </a:r>
          <a:r>
            <a:rPr lang="en-US" b="0" i="0"/>
            <a:t>, 34(4).</a:t>
          </a:r>
          <a:endParaRPr lang="en-US"/>
        </a:p>
      </dgm:t>
    </dgm:pt>
    <dgm:pt modelId="{E8D03DBF-7783-4879-9A02-B3858F4B5EF4}" type="parTrans" cxnId="{CFD4A0D4-5FAC-4DAD-B76A-B976C97762B2}">
      <dgm:prSet/>
      <dgm:spPr/>
      <dgm:t>
        <a:bodyPr/>
        <a:lstStyle/>
        <a:p>
          <a:endParaRPr lang="en-US"/>
        </a:p>
      </dgm:t>
    </dgm:pt>
    <dgm:pt modelId="{8A0AB818-FFD8-4CDD-A99A-222527BF2F16}" type="sibTrans" cxnId="{CFD4A0D4-5FAC-4DAD-B76A-B976C97762B2}">
      <dgm:prSet/>
      <dgm:spPr/>
      <dgm:t>
        <a:bodyPr/>
        <a:lstStyle/>
        <a:p>
          <a:endParaRPr lang="en-US"/>
        </a:p>
      </dgm:t>
    </dgm:pt>
    <dgm:pt modelId="{1C6E0F9B-0EFF-4644-A087-DE7FD22EDA7C}">
      <dgm:prSet/>
      <dgm:spPr/>
      <dgm:t>
        <a:bodyPr/>
        <a:lstStyle/>
        <a:p>
          <a:r>
            <a:rPr lang="en-US" b="0" i="0"/>
            <a:t>Teunissen, C., Burrell, B., &amp; Maskill, V. (2020). Effective Surgical Teams: An intergrated literature review . </a:t>
          </a:r>
          <a:r>
            <a:rPr lang="en-US" b="0" i="1"/>
            <a:t>Sage Journals</a:t>
          </a:r>
          <a:r>
            <a:rPr lang="en-US" b="0" i="0"/>
            <a:t>.</a:t>
          </a:r>
          <a:endParaRPr lang="en-US"/>
        </a:p>
      </dgm:t>
    </dgm:pt>
    <dgm:pt modelId="{798D7632-8DA8-4748-90B5-99E882CD2E89}" type="parTrans" cxnId="{76287C2C-C2D4-4728-99C5-2E996A0437F7}">
      <dgm:prSet/>
      <dgm:spPr/>
      <dgm:t>
        <a:bodyPr/>
        <a:lstStyle/>
        <a:p>
          <a:endParaRPr lang="en-US"/>
        </a:p>
      </dgm:t>
    </dgm:pt>
    <dgm:pt modelId="{15C12DAE-6F9D-4DA8-B384-6E86B5C1F98B}" type="sibTrans" cxnId="{76287C2C-C2D4-4728-99C5-2E996A0437F7}">
      <dgm:prSet/>
      <dgm:spPr/>
      <dgm:t>
        <a:bodyPr/>
        <a:lstStyle/>
        <a:p>
          <a:endParaRPr lang="en-US"/>
        </a:p>
      </dgm:t>
    </dgm:pt>
    <dgm:pt modelId="{D5082C2E-9075-4FE1-943C-A435B8DD12CE}" type="pres">
      <dgm:prSet presAssocID="{87A3E4EC-8D4E-46FE-B201-B475796C8AE2}" presName="linear" presStyleCnt="0">
        <dgm:presLayoutVars>
          <dgm:animLvl val="lvl"/>
          <dgm:resizeHandles val="exact"/>
        </dgm:presLayoutVars>
      </dgm:prSet>
      <dgm:spPr/>
    </dgm:pt>
    <dgm:pt modelId="{1B53E59A-AC64-451F-8709-7562DA854BB3}" type="pres">
      <dgm:prSet presAssocID="{7A323A65-F7C4-4EA5-B557-A3394714E849}" presName="parentText" presStyleLbl="node1" presStyleIdx="0" presStyleCnt="3">
        <dgm:presLayoutVars>
          <dgm:chMax val="0"/>
          <dgm:bulletEnabled val="1"/>
        </dgm:presLayoutVars>
      </dgm:prSet>
      <dgm:spPr/>
    </dgm:pt>
    <dgm:pt modelId="{6667779D-314D-4A62-8CB2-FCA3C4DCA506}" type="pres">
      <dgm:prSet presAssocID="{4B630BC4-B6C8-4A49-89F0-FF67129D07C4}" presName="spacer" presStyleCnt="0"/>
      <dgm:spPr/>
    </dgm:pt>
    <dgm:pt modelId="{90851422-D087-4C6F-AC40-5C644E00FF15}" type="pres">
      <dgm:prSet presAssocID="{32662877-6307-496B-B5E9-D13B2ED6B963}" presName="parentText" presStyleLbl="node1" presStyleIdx="1" presStyleCnt="3">
        <dgm:presLayoutVars>
          <dgm:chMax val="0"/>
          <dgm:bulletEnabled val="1"/>
        </dgm:presLayoutVars>
      </dgm:prSet>
      <dgm:spPr/>
    </dgm:pt>
    <dgm:pt modelId="{8733C192-B8F7-4DF2-B6A6-0D75FB5E0F22}" type="pres">
      <dgm:prSet presAssocID="{8A0AB818-FFD8-4CDD-A99A-222527BF2F16}" presName="spacer" presStyleCnt="0"/>
      <dgm:spPr/>
    </dgm:pt>
    <dgm:pt modelId="{A26E8551-646D-4AE8-91FE-CC2354E3C7FF}" type="pres">
      <dgm:prSet presAssocID="{1C6E0F9B-0EFF-4644-A087-DE7FD22EDA7C}" presName="parentText" presStyleLbl="node1" presStyleIdx="2" presStyleCnt="3">
        <dgm:presLayoutVars>
          <dgm:chMax val="0"/>
          <dgm:bulletEnabled val="1"/>
        </dgm:presLayoutVars>
      </dgm:prSet>
      <dgm:spPr/>
    </dgm:pt>
  </dgm:ptLst>
  <dgm:cxnLst>
    <dgm:cxn modelId="{76287C2C-C2D4-4728-99C5-2E996A0437F7}" srcId="{87A3E4EC-8D4E-46FE-B201-B475796C8AE2}" destId="{1C6E0F9B-0EFF-4644-A087-DE7FD22EDA7C}" srcOrd="2" destOrd="0" parTransId="{798D7632-8DA8-4748-90B5-99E882CD2E89}" sibTransId="{15C12DAE-6F9D-4DA8-B384-6E86B5C1F98B}"/>
    <dgm:cxn modelId="{52449392-34EE-4337-8495-232431A59D03}" type="presOf" srcId="{7A323A65-F7C4-4EA5-B557-A3394714E849}" destId="{1B53E59A-AC64-451F-8709-7562DA854BB3}" srcOrd="0" destOrd="0" presId="urn:microsoft.com/office/officeart/2005/8/layout/vList2"/>
    <dgm:cxn modelId="{0F150597-5821-4F23-A55A-F064FA992C5E}" srcId="{87A3E4EC-8D4E-46FE-B201-B475796C8AE2}" destId="{7A323A65-F7C4-4EA5-B557-A3394714E849}" srcOrd="0" destOrd="0" parTransId="{138F017C-070E-4DD0-A8FC-3C1F63CEE3BC}" sibTransId="{4B630BC4-B6C8-4A49-89F0-FF67129D07C4}"/>
    <dgm:cxn modelId="{066E2C99-8021-49FC-95AB-AE5D81173021}" type="presOf" srcId="{1C6E0F9B-0EFF-4644-A087-DE7FD22EDA7C}" destId="{A26E8551-646D-4AE8-91FE-CC2354E3C7FF}" srcOrd="0" destOrd="0" presId="urn:microsoft.com/office/officeart/2005/8/layout/vList2"/>
    <dgm:cxn modelId="{6F0AC5C9-CEDA-4C8C-8395-F5E95AE477B6}" type="presOf" srcId="{32662877-6307-496B-B5E9-D13B2ED6B963}" destId="{90851422-D087-4C6F-AC40-5C644E00FF15}" srcOrd="0" destOrd="0" presId="urn:microsoft.com/office/officeart/2005/8/layout/vList2"/>
    <dgm:cxn modelId="{07D5FFD2-3D60-4734-B8AF-86A9E0BC9510}" type="presOf" srcId="{87A3E4EC-8D4E-46FE-B201-B475796C8AE2}" destId="{D5082C2E-9075-4FE1-943C-A435B8DD12CE}" srcOrd="0" destOrd="0" presId="urn:microsoft.com/office/officeart/2005/8/layout/vList2"/>
    <dgm:cxn modelId="{CFD4A0D4-5FAC-4DAD-B76A-B976C97762B2}" srcId="{87A3E4EC-8D4E-46FE-B201-B475796C8AE2}" destId="{32662877-6307-496B-B5E9-D13B2ED6B963}" srcOrd="1" destOrd="0" parTransId="{E8D03DBF-7783-4879-9A02-B3858F4B5EF4}" sibTransId="{8A0AB818-FFD8-4CDD-A99A-222527BF2F16}"/>
    <dgm:cxn modelId="{D98225E4-0BF5-42EC-BC8E-A129D3C85B44}" type="presParOf" srcId="{D5082C2E-9075-4FE1-943C-A435B8DD12CE}" destId="{1B53E59A-AC64-451F-8709-7562DA854BB3}" srcOrd="0" destOrd="0" presId="urn:microsoft.com/office/officeart/2005/8/layout/vList2"/>
    <dgm:cxn modelId="{16001279-E2D4-46D5-84E6-8A48ADCB4DED}" type="presParOf" srcId="{D5082C2E-9075-4FE1-943C-A435B8DD12CE}" destId="{6667779D-314D-4A62-8CB2-FCA3C4DCA506}" srcOrd="1" destOrd="0" presId="urn:microsoft.com/office/officeart/2005/8/layout/vList2"/>
    <dgm:cxn modelId="{856C1CD3-84CA-418D-9BBF-E177CF4AC28F}" type="presParOf" srcId="{D5082C2E-9075-4FE1-943C-A435B8DD12CE}" destId="{90851422-D087-4C6F-AC40-5C644E00FF15}" srcOrd="2" destOrd="0" presId="urn:microsoft.com/office/officeart/2005/8/layout/vList2"/>
    <dgm:cxn modelId="{A3A74E17-0E5C-4517-A55B-14D704A7C5B8}" type="presParOf" srcId="{D5082C2E-9075-4FE1-943C-A435B8DD12CE}" destId="{8733C192-B8F7-4DF2-B6A6-0D75FB5E0F22}" srcOrd="3" destOrd="0" presId="urn:microsoft.com/office/officeart/2005/8/layout/vList2"/>
    <dgm:cxn modelId="{46B89C74-C64D-48F1-8A83-C9F7945A37F7}" type="presParOf" srcId="{D5082C2E-9075-4FE1-943C-A435B8DD12CE}" destId="{A26E8551-646D-4AE8-91FE-CC2354E3C7FF}"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1F67E-E32E-48EF-8397-7F7B5C3A708C}">
      <dsp:nvSpPr>
        <dsp:cNvPr id="0" name=""/>
        <dsp:cNvSpPr/>
      </dsp:nvSpPr>
      <dsp:spPr>
        <a:xfrm>
          <a:off x="0" y="54283"/>
          <a:ext cx="6743845" cy="19307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 am Justine and this is Lacey we are both co-heads of the urology service line.</a:t>
          </a:r>
        </a:p>
      </dsp:txBody>
      <dsp:txXfrm>
        <a:off x="94253" y="148536"/>
        <a:ext cx="6555339" cy="1742286"/>
      </dsp:txXfrm>
    </dsp:sp>
    <dsp:sp modelId="{98CB638F-4029-41C2-8775-55BCF47B0609}">
      <dsp:nvSpPr>
        <dsp:cNvPr id="0" name=""/>
        <dsp:cNvSpPr/>
      </dsp:nvSpPr>
      <dsp:spPr>
        <a:xfrm>
          <a:off x="0" y="2065716"/>
          <a:ext cx="6743845" cy="19307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We have a 90 day proposal pilot for the future of UVA Urology at the Main OR to ensure the stability, growth of success in the Urology Department. </a:t>
          </a:r>
        </a:p>
      </dsp:txBody>
      <dsp:txXfrm>
        <a:off x="94253" y="2159969"/>
        <a:ext cx="6555339" cy="1742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814CF-F841-43E1-9AAC-FDFC03F5F1EB}">
      <dsp:nvSpPr>
        <dsp:cNvPr id="0" name=""/>
        <dsp:cNvSpPr/>
      </dsp:nvSpPr>
      <dsp:spPr>
        <a:xfrm>
          <a:off x="0" y="660"/>
          <a:ext cx="5141912" cy="15444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81DAE-EBFB-405A-B197-7F235F423815}">
      <dsp:nvSpPr>
        <dsp:cNvPr id="0" name=""/>
        <dsp:cNvSpPr/>
      </dsp:nvSpPr>
      <dsp:spPr>
        <a:xfrm>
          <a:off x="467207" y="348169"/>
          <a:ext cx="849467" cy="8494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4A430D-AA69-4818-9746-286A6B2E12B3}">
      <dsp:nvSpPr>
        <dsp:cNvPr id="0" name=""/>
        <dsp:cNvSpPr/>
      </dsp:nvSpPr>
      <dsp:spPr>
        <a:xfrm>
          <a:off x="1783882" y="660"/>
          <a:ext cx="3358029" cy="154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458" tIns="163458" rIns="163458" bIns="163458" numCol="1" spcCol="1270" anchor="ctr" anchorCtr="0">
          <a:noAutofit/>
        </a:bodyPr>
        <a:lstStyle/>
        <a:p>
          <a:pPr marL="0" lvl="0" indent="0" algn="l" defTabSz="622300">
            <a:lnSpc>
              <a:spcPct val="100000"/>
            </a:lnSpc>
            <a:spcBef>
              <a:spcPct val="0"/>
            </a:spcBef>
            <a:spcAft>
              <a:spcPct val="35000"/>
            </a:spcAft>
            <a:buNone/>
          </a:pPr>
          <a:r>
            <a:rPr lang="en-US" sz="1400" kern="1200" dirty="0"/>
            <a:t>Having the cases setup up properly is a key role in success for our safety outcomes for the patient by ensuring proper checklists are managed to decrease “Be Safes”. </a:t>
          </a:r>
        </a:p>
      </dsp:txBody>
      <dsp:txXfrm>
        <a:off x="1783882" y="660"/>
        <a:ext cx="3358029" cy="1544487"/>
      </dsp:txXfrm>
    </dsp:sp>
    <dsp:sp modelId="{C36AA8EB-4C52-4D58-A53D-2BC1A75240FB}">
      <dsp:nvSpPr>
        <dsp:cNvPr id="0" name=""/>
        <dsp:cNvSpPr/>
      </dsp:nvSpPr>
      <dsp:spPr>
        <a:xfrm>
          <a:off x="0" y="1931268"/>
          <a:ext cx="5141912" cy="15444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EA165-E652-4E30-9F08-3A1C4A7B8D7D}">
      <dsp:nvSpPr>
        <dsp:cNvPr id="0" name=""/>
        <dsp:cNvSpPr/>
      </dsp:nvSpPr>
      <dsp:spPr>
        <a:xfrm>
          <a:off x="467207" y="2278778"/>
          <a:ext cx="849467" cy="8494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62D32C-4E1C-453F-979F-4681620D0A30}">
      <dsp:nvSpPr>
        <dsp:cNvPr id="0" name=""/>
        <dsp:cNvSpPr/>
      </dsp:nvSpPr>
      <dsp:spPr>
        <a:xfrm>
          <a:off x="1783882" y="1931268"/>
          <a:ext cx="3358029" cy="154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458" tIns="163458" rIns="163458" bIns="163458" numCol="1" spcCol="1270" anchor="ctr" anchorCtr="0">
          <a:noAutofit/>
        </a:bodyPr>
        <a:lstStyle/>
        <a:p>
          <a:pPr marL="0" lvl="0" indent="0" algn="l" defTabSz="622300">
            <a:lnSpc>
              <a:spcPct val="100000"/>
            </a:lnSpc>
            <a:spcBef>
              <a:spcPct val="0"/>
            </a:spcBef>
            <a:spcAft>
              <a:spcPct val="35000"/>
            </a:spcAft>
            <a:buNone/>
          </a:pPr>
          <a:r>
            <a:rPr lang="en-US" sz="1400" kern="1200"/>
            <a:t>These staff members would be solely responsible for Urology endo and robotic cases, in addition to add on / Urgent emergency cases requiring utilization of visual instrumentation.</a:t>
          </a:r>
        </a:p>
      </dsp:txBody>
      <dsp:txXfrm>
        <a:off x="1783882" y="1931268"/>
        <a:ext cx="3358029" cy="1544487"/>
      </dsp:txXfrm>
    </dsp:sp>
    <dsp:sp modelId="{2EA4BF3A-6074-4E6E-B4F3-89E64B912844}">
      <dsp:nvSpPr>
        <dsp:cNvPr id="0" name=""/>
        <dsp:cNvSpPr/>
      </dsp:nvSpPr>
      <dsp:spPr>
        <a:xfrm>
          <a:off x="0" y="3861877"/>
          <a:ext cx="5141912" cy="15444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CFC1AF-750C-4306-BB2C-6510D984867D}">
      <dsp:nvSpPr>
        <dsp:cNvPr id="0" name=""/>
        <dsp:cNvSpPr/>
      </dsp:nvSpPr>
      <dsp:spPr>
        <a:xfrm>
          <a:off x="467207" y="4209387"/>
          <a:ext cx="849467" cy="8494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794E7C-459A-4FAF-9CB7-5FB8887F0859}">
      <dsp:nvSpPr>
        <dsp:cNvPr id="0" name=""/>
        <dsp:cNvSpPr/>
      </dsp:nvSpPr>
      <dsp:spPr>
        <a:xfrm>
          <a:off x="1783882" y="3861877"/>
          <a:ext cx="3358029" cy="154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458" tIns="163458" rIns="163458" bIns="163458" numCol="1" spcCol="1270" anchor="ctr" anchorCtr="0">
          <a:noAutofit/>
        </a:bodyPr>
        <a:lstStyle/>
        <a:p>
          <a:pPr marL="0" lvl="0" indent="0" algn="l" defTabSz="622300">
            <a:lnSpc>
              <a:spcPct val="100000"/>
            </a:lnSpc>
            <a:spcBef>
              <a:spcPct val="0"/>
            </a:spcBef>
            <a:spcAft>
              <a:spcPct val="35000"/>
            </a:spcAft>
            <a:buNone/>
          </a:pPr>
          <a:r>
            <a:rPr lang="en-US" sz="1400" kern="1200"/>
            <a:t>This will ultimately provide support to new oncoming staff to ensure that they are  feeling efficient and successful in these cases.</a:t>
          </a:r>
        </a:p>
      </dsp:txBody>
      <dsp:txXfrm>
        <a:off x="1783882" y="3861877"/>
        <a:ext cx="3358029" cy="1544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3E59A-AC64-451F-8709-7562DA854BB3}">
      <dsp:nvSpPr>
        <dsp:cNvPr id="0" name=""/>
        <dsp:cNvSpPr/>
      </dsp:nvSpPr>
      <dsp:spPr>
        <a:xfrm>
          <a:off x="0" y="28091"/>
          <a:ext cx="10058399" cy="12210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Forse, R., Bramble, J., &amp; McQuillan, R. (2011). Team training can improve operating room performance . </a:t>
          </a:r>
          <a:r>
            <a:rPr lang="en-US" sz="2300" b="0" i="1" kern="1200"/>
            <a:t>Clinical Key</a:t>
          </a:r>
          <a:r>
            <a:rPr lang="en-US" sz="2300" b="0" i="0" kern="1200"/>
            <a:t>, 771-778.</a:t>
          </a:r>
          <a:endParaRPr lang="en-US" sz="2300" kern="1200"/>
        </a:p>
      </dsp:txBody>
      <dsp:txXfrm>
        <a:off x="59606" y="87697"/>
        <a:ext cx="9939187" cy="1101829"/>
      </dsp:txXfrm>
    </dsp:sp>
    <dsp:sp modelId="{90851422-D087-4C6F-AC40-5C644E00FF15}">
      <dsp:nvSpPr>
        <dsp:cNvPr id="0" name=""/>
        <dsp:cNvSpPr/>
      </dsp:nvSpPr>
      <dsp:spPr>
        <a:xfrm>
          <a:off x="0" y="1315372"/>
          <a:ext cx="10058399" cy="12210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Lentz, C. M., Wijngaarden, R., Willeboordse, F., Hooft, L., &amp; van der Laan, M. (2022). Dedicated teams to optimize quality and safety of surgery: A systematic review . </a:t>
          </a:r>
          <a:r>
            <a:rPr lang="en-US" sz="2300" b="0" i="1" kern="1200"/>
            <a:t>International Journal for Quality in Health Care </a:t>
          </a:r>
          <a:r>
            <a:rPr lang="en-US" sz="2300" b="0" i="0" kern="1200"/>
            <a:t>, 34(4).</a:t>
          </a:r>
          <a:endParaRPr lang="en-US" sz="2300" kern="1200"/>
        </a:p>
      </dsp:txBody>
      <dsp:txXfrm>
        <a:off x="59606" y="1374978"/>
        <a:ext cx="9939187" cy="1101829"/>
      </dsp:txXfrm>
    </dsp:sp>
    <dsp:sp modelId="{A26E8551-646D-4AE8-91FE-CC2354E3C7FF}">
      <dsp:nvSpPr>
        <dsp:cNvPr id="0" name=""/>
        <dsp:cNvSpPr/>
      </dsp:nvSpPr>
      <dsp:spPr>
        <a:xfrm>
          <a:off x="0" y="2602654"/>
          <a:ext cx="10058399" cy="12210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Teunissen, C., Burrell, B., &amp; Maskill, V. (2020). Effective Surgical Teams: An intergrated literature review . </a:t>
          </a:r>
          <a:r>
            <a:rPr lang="en-US" sz="2300" b="0" i="1" kern="1200"/>
            <a:t>Sage Journals</a:t>
          </a:r>
          <a:r>
            <a:rPr lang="en-US" sz="2300" b="0" i="0" kern="1200"/>
            <a:t>.</a:t>
          </a:r>
          <a:endParaRPr lang="en-US" sz="2300" kern="1200"/>
        </a:p>
      </dsp:txBody>
      <dsp:txXfrm>
        <a:off x="59606" y="2662260"/>
        <a:ext cx="9939187" cy="11018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3/19/2024</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3/19/2024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13</a:t>
            </a:fld>
            <a:endParaRPr lang="en-US" dirty="0"/>
          </a:p>
        </p:txBody>
      </p:sp>
    </p:spTree>
    <p:extLst>
      <p:ext uri="{BB962C8B-B14F-4D97-AF65-F5344CB8AC3E}">
        <p14:creationId xmlns:p14="http://schemas.microsoft.com/office/powerpoint/2010/main" val="164829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14</a:t>
            </a:fld>
            <a:endParaRPr lang="en-US" dirty="0"/>
          </a:p>
        </p:txBody>
      </p:sp>
    </p:spTree>
    <p:extLst>
      <p:ext uri="{BB962C8B-B14F-4D97-AF65-F5344CB8AC3E}">
        <p14:creationId xmlns:p14="http://schemas.microsoft.com/office/powerpoint/2010/main" val="360712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245643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248261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276956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51022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290966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110103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12</a:t>
            </a:fld>
            <a:endParaRPr lang="en-US" dirty="0"/>
          </a:p>
        </p:txBody>
      </p:sp>
    </p:spTree>
    <p:extLst>
      <p:ext uri="{BB962C8B-B14F-4D97-AF65-F5344CB8AC3E}">
        <p14:creationId xmlns:p14="http://schemas.microsoft.com/office/powerpoint/2010/main" val="130633308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sv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9.svg"/><Relationship Id="rId10" Type="http://schemas.openxmlformats.org/officeDocument/2006/relationships/image" Target="../media/image9.png"/><Relationship Id="rId4" Type="http://schemas.openxmlformats.org/officeDocument/2006/relationships/image" Target="../media/image28.png"/><Relationship Id="rId9"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62991918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2190500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044822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3346987163"/>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2688110961"/>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877713839"/>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24190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2482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1397980"/>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44398686"/>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13926870"/>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52643179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6644405"/>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96418263"/>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r>
              <a:rPr lang="en-US"/>
              <a:t>12/11/2023</a:t>
            </a:r>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Presentation title</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653623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5009070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12/11/2023</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25074943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3/19/2024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grpSp>
        <p:nvGrpSpPr>
          <p:cNvPr id="2" name="Group 1">
            <a:extLst>
              <a:ext uri="{FF2B5EF4-FFF2-40B4-BE49-F238E27FC236}">
                <a16:creationId xmlns:a16="http://schemas.microsoft.com/office/drawing/2014/main" id="{EE9CEFDB-0079-BDA1-F302-BE39B739133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7" name="Rectangle 6">
              <a:extLst>
                <a:ext uri="{FF2B5EF4-FFF2-40B4-BE49-F238E27FC236}">
                  <a16:creationId xmlns:a16="http://schemas.microsoft.com/office/drawing/2014/main" id="{602A92B7-88DA-AE13-978C-923FDB977D22}"/>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9">
              <a:extLst>
                <a:ext uri="{FF2B5EF4-FFF2-40B4-BE49-F238E27FC236}">
                  <a16:creationId xmlns:a16="http://schemas.microsoft.com/office/drawing/2014/main" id="{F880FCCF-F2C6-E898-032C-4F107CD96C01}"/>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7B83E41-7987-3409-3050-46E1D4320A71}"/>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9653667-D5DB-05FB-4568-8DAF3231C0E2}"/>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9">
              <a:extLst>
                <a:ext uri="{FF2B5EF4-FFF2-40B4-BE49-F238E27FC236}">
                  <a16:creationId xmlns:a16="http://schemas.microsoft.com/office/drawing/2014/main" id="{4705F7CD-6EC4-60B8-8249-4DAB71C809C5}"/>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CF4DFB6-A905-C194-2ED0-FC2FBF7C61F4}"/>
                </a:ext>
              </a:extLst>
            </p:cNvPr>
            <p:cNvGrpSpPr/>
            <p:nvPr userDrawn="1"/>
          </p:nvGrpSpPr>
          <p:grpSpPr>
            <a:xfrm>
              <a:off x="23853" y="2101527"/>
              <a:ext cx="1920240" cy="1920240"/>
              <a:chOff x="5361924" y="7472790"/>
              <a:chExt cx="1828800" cy="1828800"/>
            </a:xfrm>
          </p:grpSpPr>
          <p:grpSp>
            <p:nvGrpSpPr>
              <p:cNvPr id="20" name="Group 19">
                <a:extLst>
                  <a:ext uri="{FF2B5EF4-FFF2-40B4-BE49-F238E27FC236}">
                    <a16:creationId xmlns:a16="http://schemas.microsoft.com/office/drawing/2014/main" id="{9EAD15BB-12A7-794B-1B0C-2153AB348797}"/>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6C27C648-4E4B-8602-81CA-9603D8227654}"/>
                    </a:ext>
                  </a:extLst>
                </p:cNvPr>
                <p:cNvGrpSpPr/>
                <p:nvPr userDrawn="1"/>
              </p:nvGrpSpPr>
              <p:grpSpPr>
                <a:xfrm>
                  <a:off x="5361924" y="7472790"/>
                  <a:ext cx="1828800" cy="1828800"/>
                  <a:chOff x="5388428" y="7173291"/>
                  <a:chExt cx="1828800" cy="1828800"/>
                </a:xfrm>
              </p:grpSpPr>
              <p:grpSp>
                <p:nvGrpSpPr>
                  <p:cNvPr id="28" name="Group 27">
                    <a:extLst>
                      <a:ext uri="{FF2B5EF4-FFF2-40B4-BE49-F238E27FC236}">
                        <a16:creationId xmlns:a16="http://schemas.microsoft.com/office/drawing/2014/main" id="{63204EB0-8556-7587-9D35-0BC5C85312BC}"/>
                      </a:ext>
                    </a:extLst>
                  </p:cNvPr>
                  <p:cNvGrpSpPr/>
                  <p:nvPr userDrawn="1"/>
                </p:nvGrpSpPr>
                <p:grpSpPr>
                  <a:xfrm>
                    <a:off x="5388428" y="7173291"/>
                    <a:ext cx="1828800" cy="1828800"/>
                    <a:chOff x="5388428" y="7173291"/>
                    <a:chExt cx="1828800" cy="1828800"/>
                  </a:xfrm>
                </p:grpSpPr>
                <p:grpSp>
                  <p:nvGrpSpPr>
                    <p:cNvPr id="30" name="Group 29">
                      <a:extLst>
                        <a:ext uri="{FF2B5EF4-FFF2-40B4-BE49-F238E27FC236}">
                          <a16:creationId xmlns:a16="http://schemas.microsoft.com/office/drawing/2014/main" id="{05B26548-7C57-E28B-F33E-0F395E079182}"/>
                        </a:ext>
                      </a:extLst>
                    </p:cNvPr>
                    <p:cNvGrpSpPr/>
                    <p:nvPr userDrawn="1"/>
                  </p:nvGrpSpPr>
                  <p:grpSpPr>
                    <a:xfrm>
                      <a:off x="5388428" y="7173291"/>
                      <a:ext cx="1828800" cy="1828800"/>
                      <a:chOff x="5579044" y="7049770"/>
                      <a:chExt cx="1828800" cy="1828800"/>
                    </a:xfrm>
                  </p:grpSpPr>
                  <p:grpSp>
                    <p:nvGrpSpPr>
                      <p:cNvPr id="32" name="Group 31">
                        <a:extLst>
                          <a:ext uri="{FF2B5EF4-FFF2-40B4-BE49-F238E27FC236}">
                            <a16:creationId xmlns:a16="http://schemas.microsoft.com/office/drawing/2014/main" id="{147B215B-4029-E8F0-2F36-91165824FFDF}"/>
                          </a:ext>
                        </a:extLst>
                      </p:cNvPr>
                      <p:cNvGrpSpPr/>
                      <p:nvPr userDrawn="1"/>
                    </p:nvGrpSpPr>
                    <p:grpSpPr>
                      <a:xfrm>
                        <a:off x="5579044" y="7049770"/>
                        <a:ext cx="1828800" cy="1828800"/>
                        <a:chOff x="5579044" y="7049770"/>
                        <a:chExt cx="1828800" cy="1828800"/>
                      </a:xfrm>
                    </p:grpSpPr>
                    <p:grpSp>
                      <p:nvGrpSpPr>
                        <p:cNvPr id="34" name="Group 33">
                          <a:extLst>
                            <a:ext uri="{FF2B5EF4-FFF2-40B4-BE49-F238E27FC236}">
                              <a16:creationId xmlns:a16="http://schemas.microsoft.com/office/drawing/2014/main" id="{1B163398-5870-32C4-6004-5D0D4C0919C0}"/>
                            </a:ext>
                          </a:extLst>
                        </p:cNvPr>
                        <p:cNvGrpSpPr/>
                        <p:nvPr userDrawn="1"/>
                      </p:nvGrpSpPr>
                      <p:grpSpPr>
                        <a:xfrm>
                          <a:off x="5579044" y="7049770"/>
                          <a:ext cx="1828800" cy="1828800"/>
                          <a:chOff x="5579044" y="7049770"/>
                          <a:chExt cx="1828800" cy="1828800"/>
                        </a:xfrm>
                      </p:grpSpPr>
                      <p:grpSp>
                        <p:nvGrpSpPr>
                          <p:cNvPr id="36" name="Group 35">
                            <a:extLst>
                              <a:ext uri="{FF2B5EF4-FFF2-40B4-BE49-F238E27FC236}">
                                <a16:creationId xmlns:a16="http://schemas.microsoft.com/office/drawing/2014/main" id="{BF5188FD-55B3-EFD6-F286-D65DBABA2E2C}"/>
                              </a:ext>
                            </a:extLst>
                          </p:cNvPr>
                          <p:cNvGrpSpPr/>
                          <p:nvPr userDrawn="1"/>
                        </p:nvGrpSpPr>
                        <p:grpSpPr>
                          <a:xfrm>
                            <a:off x="5579044" y="7049770"/>
                            <a:ext cx="1828800" cy="1828800"/>
                            <a:chOff x="5579044" y="7049770"/>
                            <a:chExt cx="1828800" cy="1828800"/>
                          </a:xfrm>
                        </p:grpSpPr>
                        <p:sp>
                          <p:nvSpPr>
                            <p:cNvPr id="38" name="Oval 37">
                              <a:extLst>
                                <a:ext uri="{FF2B5EF4-FFF2-40B4-BE49-F238E27FC236}">
                                  <a16:creationId xmlns:a16="http://schemas.microsoft.com/office/drawing/2014/main" id="{92F81FD4-4B2D-AFED-31CA-DEE9E95FC9E0}"/>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9" name="Oval 38">
                              <a:extLst>
                                <a:ext uri="{FF2B5EF4-FFF2-40B4-BE49-F238E27FC236}">
                                  <a16:creationId xmlns:a16="http://schemas.microsoft.com/office/drawing/2014/main" id="{AA740151-CB82-AA18-D379-96311BF64AE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7" name="Oval 36">
                            <a:extLst>
                              <a:ext uri="{FF2B5EF4-FFF2-40B4-BE49-F238E27FC236}">
                                <a16:creationId xmlns:a16="http://schemas.microsoft.com/office/drawing/2014/main" id="{0E1E2CF8-62D0-D779-024F-C38C92FBD3D8}"/>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5" name="Oval 34">
                          <a:extLst>
                            <a:ext uri="{FF2B5EF4-FFF2-40B4-BE49-F238E27FC236}">
                              <a16:creationId xmlns:a16="http://schemas.microsoft.com/office/drawing/2014/main" id="{D321B979-E1B1-40DE-6B86-B8BFC69E1EB9}"/>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3" name="Oval 32">
                        <a:extLst>
                          <a:ext uri="{FF2B5EF4-FFF2-40B4-BE49-F238E27FC236}">
                            <a16:creationId xmlns:a16="http://schemas.microsoft.com/office/drawing/2014/main" id="{C57E62EC-086E-0CBD-275C-B08932217D14}"/>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1" name="Oval 30">
                      <a:extLst>
                        <a:ext uri="{FF2B5EF4-FFF2-40B4-BE49-F238E27FC236}">
                          <a16:creationId xmlns:a16="http://schemas.microsoft.com/office/drawing/2014/main" id="{54B8CDCC-2E89-B4DD-85CE-F4EA50219ED3}"/>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9" name="Oval 28">
                    <a:extLst>
                      <a:ext uri="{FF2B5EF4-FFF2-40B4-BE49-F238E27FC236}">
                        <a16:creationId xmlns:a16="http://schemas.microsoft.com/office/drawing/2014/main" id="{083CB85D-B67E-074D-80C0-E47841C75CEA}"/>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Oval 22">
                  <a:extLst>
                    <a:ext uri="{FF2B5EF4-FFF2-40B4-BE49-F238E27FC236}">
                      <a16:creationId xmlns:a16="http://schemas.microsoft.com/office/drawing/2014/main" id="{17F9E009-0649-402C-6822-8D685C38C4ED}"/>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Oval 23">
                  <a:extLst>
                    <a:ext uri="{FF2B5EF4-FFF2-40B4-BE49-F238E27FC236}">
                      <a16:creationId xmlns:a16="http://schemas.microsoft.com/office/drawing/2014/main" id="{917AC1E8-E6A1-B146-011C-05376AAA3F1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7864E049-40BF-3390-B9F9-039EE855ECE6}"/>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BC0E9950-2A34-E0DA-506A-FD43AA4E362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8D43CC79-B9FB-10D8-DCA2-875F4F7DC786}"/>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301A7FE3-A6F3-78D4-9FE3-958043FADCF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3" name="Freeform: Shape 12">
              <a:extLst>
                <a:ext uri="{FF2B5EF4-FFF2-40B4-BE49-F238E27FC236}">
                  <a16:creationId xmlns:a16="http://schemas.microsoft.com/office/drawing/2014/main" id="{4DE9C4F7-C056-C6DB-04F7-53BE4C0926D0}"/>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9">
              <a:extLst>
                <a:ext uri="{FF2B5EF4-FFF2-40B4-BE49-F238E27FC236}">
                  <a16:creationId xmlns:a16="http://schemas.microsoft.com/office/drawing/2014/main" id="{E743E729-FE94-8EC6-1FF6-B89612279357}"/>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56B25E-BE44-3C4E-D0FC-3AFB3058CE1F}"/>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2D13A7-68AE-F3F7-ACA7-7F6C14EF66F1}"/>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980D31F5-AF60-2C01-7688-94279E352B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18" name="Graphic 17">
              <a:extLst>
                <a:ext uri="{FF2B5EF4-FFF2-40B4-BE49-F238E27FC236}">
                  <a16:creationId xmlns:a16="http://schemas.microsoft.com/office/drawing/2014/main" id="{65BA4F7A-ACE8-314E-1D5C-4B6D8CDB4E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9" name="Straight Connector 18">
              <a:extLst>
                <a:ext uri="{FF2B5EF4-FFF2-40B4-BE49-F238E27FC236}">
                  <a16:creationId xmlns:a16="http://schemas.microsoft.com/office/drawing/2014/main" id="{4353C259-E8E5-0AF2-BAD2-EED5D687D59A}"/>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136746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12/11/2023</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6135522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0640504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4271435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r>
              <a:rPr lang="en-US"/>
              <a:t>12/11/2023</a:t>
            </a:r>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Presentation title</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24">
                <a:duotone>
                  <a:schemeClr val="accent1">
                    <a:shade val="45000"/>
                    <a:satMod val="135000"/>
                  </a:schemeClr>
                  <a:prstClr val="white"/>
                </a:duotone>
                <a:extLst>
                  <a:ext uri="{BEBA8EAE-BF5A-486C-A8C5-ECC9F3942E4B}">
                    <a14:imgProps xmlns:a14="http://schemas.microsoft.com/office/drawing/2010/main">
                      <a14:imgLayer r:embed="rId2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0879847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700" r:id="rId22"/>
  </p:sldLayoutIdLst>
  <p:hf hdr="0" ftr="0" dt="0"/>
  <p:txStyles>
    <p:titleStyle>
      <a:lvl1pPr algn="l" defTabSz="914400" rtl="0" eaLnBrk="1" latinLnBrk="0" hangingPunct="1">
        <a:lnSpc>
          <a:spcPct val="90000"/>
        </a:lnSpc>
        <a:spcBef>
          <a:spcPct val="0"/>
        </a:spcBef>
        <a:buNone/>
        <a:defRPr sz="5400" kern="1200" cap="all" baseline="0">
          <a:blipFill>
            <a:blip r:embed="rId2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3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3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microsoft.com/office/2007/relationships/hdphoto" Target="../media/hdphoto1.wdp"/><Relationship Id="rId7" Type="http://schemas.openxmlformats.org/officeDocument/2006/relationships/diagramData" Target="../diagrams/data3.xml"/><Relationship Id="rId12"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3.png"/><Relationship Id="rId11" Type="http://schemas.microsoft.com/office/2007/relationships/diagramDrawing" Target="../diagrams/drawing3.xml"/><Relationship Id="rId5" Type="http://schemas.microsoft.com/office/2007/relationships/hdphoto" Target="../media/hdphoto2.wdp"/><Relationship Id="rId10" Type="http://schemas.openxmlformats.org/officeDocument/2006/relationships/diagramColors" Target="../diagrams/colors3.xml"/><Relationship Id="rId4" Type="http://schemas.openxmlformats.org/officeDocument/2006/relationships/image" Target="../media/image4.png"/><Relationship Id="rId9"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pn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diagramColors" Target="../diagrams/colors1.xml"/><Relationship Id="rId5" Type="http://schemas.openxmlformats.org/officeDocument/2006/relationships/image" Target="../media/image4.png"/><Relationship Id="rId10" Type="http://schemas.openxmlformats.org/officeDocument/2006/relationships/diagramQuickStyle" Target="../diagrams/quickStyle1.xml"/><Relationship Id="rId4" Type="http://schemas.microsoft.com/office/2007/relationships/hdphoto" Target="../media/hdphoto1.wdp"/><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microsoft.com/office/2007/relationships/hdphoto" Target="../media/hdphoto3.wdp"/><Relationship Id="rId11" Type="http://schemas.openxmlformats.org/officeDocument/2006/relationships/diagramQuickStyle" Target="../diagrams/quickStyle2.xml"/><Relationship Id="rId5" Type="http://schemas.openxmlformats.org/officeDocument/2006/relationships/image" Target="../media/image36.png"/><Relationship Id="rId10" Type="http://schemas.openxmlformats.org/officeDocument/2006/relationships/diagramLayout" Target="../diagrams/layout2.xml"/><Relationship Id="rId4" Type="http://schemas.microsoft.com/office/2007/relationships/hdphoto" Target="../media/hdphoto1.wdp"/><Relationship Id="rId9" Type="http://schemas.openxmlformats.org/officeDocument/2006/relationships/diagramData" Target="../diagrams/data2.xml"/><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5" name="Group 3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6" name="Oval 3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7" name="Oval 3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pic>
        <p:nvPicPr>
          <p:cNvPr id="25" name="Picture 24">
            <a:extLst>
              <a:ext uri="{FF2B5EF4-FFF2-40B4-BE49-F238E27FC236}">
                <a16:creationId xmlns:a16="http://schemas.microsoft.com/office/drawing/2014/main" id="{C2149FC6-E765-3178-2E79-F83DDF7703AF}"/>
              </a:ext>
            </a:extLst>
          </p:cNvPr>
          <p:cNvPicPr>
            <a:picLocks noChangeAspect="1"/>
          </p:cNvPicPr>
          <p:nvPr/>
        </p:nvPicPr>
        <p:blipFill>
          <a:blip r:embed="rId7"/>
          <a:srcRect l="9242" r="9242"/>
          <a:stretch/>
        </p:blipFill>
        <p:spPr>
          <a:xfrm>
            <a:off x="-1" y="10"/>
            <a:ext cx="12191999" cy="6857990"/>
          </a:xfrm>
          <a:prstGeom prst="rect">
            <a:avLst/>
          </a:prstGeom>
        </p:spPr>
      </p:pic>
      <p:sp>
        <p:nvSpPr>
          <p:cNvPr id="39" name="Rectangle 38">
            <a:extLst>
              <a:ext uri="{FF2B5EF4-FFF2-40B4-BE49-F238E27FC236}">
                <a16:creationId xmlns:a16="http://schemas.microsoft.com/office/drawing/2014/main" id="{CD60390C-0E4C-4682-8246-AFA2E4985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CEBA87F4-FB8A-4D91-B3F3-DFA78E0CC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title"/>
          </p:nvPr>
        </p:nvSpPr>
        <p:spPr>
          <a:xfrm>
            <a:off x="1173480" y="4277802"/>
            <a:ext cx="6022449" cy="1622451"/>
          </a:xfrm>
        </p:spPr>
        <p:txBody>
          <a:bodyPr vert="horz" lIns="91440" tIns="45720" rIns="91440" bIns="45720" rtlCol="0" anchor="ctr">
            <a:normAutofit/>
          </a:bodyPr>
          <a:lstStyle/>
          <a:p>
            <a:pPr algn="r">
              <a:lnSpc>
                <a:spcPct val="80000"/>
              </a:lnSpc>
            </a:pPr>
            <a:r>
              <a:rPr lang="en-US" sz="5100">
                <a:blipFill dpi="0" rotWithShape="1">
                  <a:blip r:embed="rId5"/>
                  <a:srcRect/>
                  <a:tile tx="6350" ty="-127000" sx="65000" sy="64000" flip="none" algn="tl"/>
                </a:blipFill>
              </a:rPr>
              <a:t>Urology specialty team</a:t>
            </a:r>
            <a:br>
              <a:rPr lang="en-US" sz="5100">
                <a:blipFill dpi="0" rotWithShape="1">
                  <a:blip r:embed="rId5"/>
                  <a:srcRect/>
                  <a:tile tx="6350" ty="-127000" sx="65000" sy="64000" flip="none" algn="tl"/>
                </a:blipFill>
              </a:rPr>
            </a:br>
            <a:r>
              <a:rPr lang="en-US" sz="5100">
                <a:blipFill dpi="0" rotWithShape="1">
                  <a:blip r:embed="rId5"/>
                  <a:srcRect/>
                  <a:tile tx="6350" ty="-127000" sx="65000" sy="64000" flip="none" algn="tl"/>
                </a:blipFill>
              </a:rPr>
              <a:t>pilot </a:t>
            </a:r>
          </a:p>
        </p:txBody>
      </p:sp>
      <p:sp>
        <p:nvSpPr>
          <p:cNvPr id="54" name="Rectangle 53">
            <a:extLst>
              <a:ext uri="{FF2B5EF4-FFF2-40B4-BE49-F238E27FC236}">
                <a16:creationId xmlns:a16="http://schemas.microsoft.com/office/drawing/2014/main" id="{D012A90F-45C2-4C9B-BAF6-9CE1F546C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4242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4" name="Oval 1033">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035" name="Oval 1034">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037" name="Rectangle 1036">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1069848" y="4846002"/>
            <a:ext cx="10058400" cy="1522993"/>
          </a:xfrm>
        </p:spPr>
        <p:txBody>
          <a:bodyPr vert="horz" lIns="91440" tIns="45720" rIns="91440" bIns="45720" rtlCol="0" anchor="ctr">
            <a:normAutofit/>
          </a:bodyPr>
          <a:lstStyle/>
          <a:p>
            <a:r>
              <a:rPr lang="en-US" sz="6000">
                <a:blipFill>
                  <a:blip r:embed="rId7">
                    <a:extLst>
                      <a:ext uri="{28A0092B-C50C-407E-A947-70E740481C1C}">
                        <a14:useLocalDpi xmlns:a14="http://schemas.microsoft.com/office/drawing/2010/main" val="0"/>
                      </a:ext>
                    </a:extLst>
                  </a:blip>
                  <a:tile tx="6350" ty="-127000" sx="65000" sy="64000" flip="none" algn="tl"/>
                </a:blipFill>
              </a:rPr>
              <a:t>Central supply staff</a:t>
            </a:r>
          </a:p>
        </p:txBody>
      </p:sp>
      <p:grpSp>
        <p:nvGrpSpPr>
          <p:cNvPr id="1041" name="Group 1040">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42" name="Oval 1041">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043" name="Oval 1042">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2" name="Text Placeholder 11">
            <a:extLst>
              <a:ext uri="{FF2B5EF4-FFF2-40B4-BE49-F238E27FC236}">
                <a16:creationId xmlns:a16="http://schemas.microsoft.com/office/drawing/2014/main" id="{D3251268-42B4-3B45-A59B-740E2DB97A00}"/>
              </a:ext>
            </a:extLst>
          </p:cNvPr>
          <p:cNvSpPr>
            <a:spLocks/>
          </p:cNvSpPr>
          <p:nvPr/>
        </p:nvSpPr>
        <p:spPr>
          <a:xfrm>
            <a:off x="3958937" y="571500"/>
            <a:ext cx="3605645" cy="3123622"/>
          </a:xfrm>
          <a:prstGeom prst="rect">
            <a:avLst/>
          </a:prstGeom>
        </p:spPr>
        <p:txBody>
          <a:bodyPr>
            <a:normAutofit/>
          </a:bodyPr>
          <a:lstStyle/>
          <a:p>
            <a:pPr defTabSz="233172">
              <a:spcAft>
                <a:spcPts val="600"/>
              </a:spcAft>
            </a:pPr>
            <a:r>
              <a:rPr lang="en-US" sz="1700" kern="1200" dirty="0" err="1">
                <a:solidFill>
                  <a:srgbClr val="9A3200"/>
                </a:solidFill>
                <a:latin typeface="+mn-lt"/>
                <a:ea typeface="+mn-ea"/>
                <a:cs typeface="+mn-cs"/>
              </a:rPr>
              <a:t>Tayvis</a:t>
            </a:r>
            <a:r>
              <a:rPr lang="en-US" sz="1700" kern="1200" dirty="0">
                <a:solidFill>
                  <a:srgbClr val="9A3200"/>
                </a:solidFill>
                <a:latin typeface="+mn-lt"/>
                <a:ea typeface="+mn-ea"/>
                <a:cs typeface="+mn-cs"/>
              </a:rPr>
              <a:t> </a:t>
            </a:r>
            <a:r>
              <a:rPr lang="en-US" sz="1700" kern="1200" dirty="0" err="1">
                <a:solidFill>
                  <a:srgbClr val="9A3200"/>
                </a:solidFill>
                <a:latin typeface="+mn-lt"/>
                <a:ea typeface="+mn-ea"/>
                <a:cs typeface="+mn-cs"/>
              </a:rPr>
              <a:t>Velasques</a:t>
            </a:r>
            <a:r>
              <a:rPr lang="en-US" sz="1700" kern="1200" dirty="0">
                <a:solidFill>
                  <a:srgbClr val="9A3200"/>
                </a:solidFill>
                <a:latin typeface="+mn-lt"/>
                <a:ea typeface="+mn-ea"/>
                <a:cs typeface="+mn-cs"/>
              </a:rPr>
              <a:t> would be the point person over all Urology supplies and ensure instrumentation is correctly pulled. She has over excelled in prepping us for cases in the evenings, goes the extra mile, and will have ordering capability to be able to track status of supplies. </a:t>
            </a:r>
            <a:endParaRPr lang="en-US" sz="1700" dirty="0">
              <a:solidFill>
                <a:schemeClr val="accent1">
                  <a:lumMod val="60000"/>
                  <a:lumOff val="40000"/>
                </a:schemeClr>
              </a:solidFill>
            </a:endParaRPr>
          </a:p>
        </p:txBody>
      </p:sp>
      <p:sp>
        <p:nvSpPr>
          <p:cNvPr id="7" name="Text Placeholder 6">
            <a:extLst>
              <a:ext uri="{FF2B5EF4-FFF2-40B4-BE49-F238E27FC236}">
                <a16:creationId xmlns:a16="http://schemas.microsoft.com/office/drawing/2014/main" id="{02492136-277B-808E-9D1B-0527359207DB}"/>
              </a:ext>
            </a:extLst>
          </p:cNvPr>
          <p:cNvSpPr>
            <a:spLocks/>
          </p:cNvSpPr>
          <p:nvPr/>
        </p:nvSpPr>
        <p:spPr>
          <a:xfrm>
            <a:off x="7990609" y="789709"/>
            <a:ext cx="2899063" cy="2902691"/>
          </a:xfrm>
          <a:prstGeom prst="rect">
            <a:avLst/>
          </a:prstGeom>
        </p:spPr>
        <p:txBody>
          <a:bodyPr>
            <a:noAutofit/>
          </a:bodyPr>
          <a:lstStyle/>
          <a:p>
            <a:pPr defTabSz="233172">
              <a:spcAft>
                <a:spcPts val="600"/>
              </a:spcAft>
            </a:pPr>
            <a:r>
              <a:rPr lang="en-US" sz="2000" kern="1200" dirty="0">
                <a:solidFill>
                  <a:srgbClr val="9A3200"/>
                </a:solidFill>
                <a:latin typeface="+mn-lt"/>
                <a:ea typeface="+mn-ea"/>
                <a:cs typeface="+mn-cs"/>
              </a:rPr>
              <a:t>She will work aside Keith Smith and Brittany Brennon to ensure that supply par levels are managed, instrumentation </a:t>
            </a:r>
            <a:r>
              <a:rPr lang="en-US" sz="2000" kern="1200" dirty="0" err="1">
                <a:solidFill>
                  <a:srgbClr val="9A3200"/>
                </a:solidFill>
                <a:latin typeface="+mn-lt"/>
                <a:ea typeface="+mn-ea"/>
                <a:cs typeface="+mn-cs"/>
              </a:rPr>
              <a:t>p.o.’s</a:t>
            </a:r>
            <a:r>
              <a:rPr lang="en-US" sz="2000" kern="1200" dirty="0">
                <a:solidFill>
                  <a:srgbClr val="9A3200"/>
                </a:solidFill>
                <a:latin typeface="+mn-lt"/>
                <a:ea typeface="+mn-ea"/>
                <a:cs typeface="+mn-cs"/>
              </a:rPr>
              <a:t> are followed, and communicate effectively with the heads of service. </a:t>
            </a:r>
            <a:endParaRPr lang="en-US" sz="2000" dirty="0">
              <a:solidFill>
                <a:schemeClr val="accent1">
                  <a:lumMod val="60000"/>
                  <a:lumOff val="40000"/>
                </a:schemeClr>
              </a:solidFill>
            </a:endParaRPr>
          </a:p>
        </p:txBody>
      </p:sp>
      <p:sp>
        <p:nvSpPr>
          <p:cNvPr id="14" name="Slide Number Placeholder 13">
            <a:extLst>
              <a:ext uri="{FF2B5EF4-FFF2-40B4-BE49-F238E27FC236}">
                <a16:creationId xmlns:a16="http://schemas.microsoft.com/office/drawing/2014/main" id="{F3DE1AA4-0AE6-C6D5-E252-BBD5ED259E32}"/>
              </a:ext>
            </a:extLst>
          </p:cNvPr>
          <p:cNvSpPr>
            <a:spLocks/>
          </p:cNvSpPr>
          <p:nvPr/>
        </p:nvSpPr>
        <p:spPr>
          <a:xfrm>
            <a:off x="8622189" y="3741592"/>
            <a:ext cx="234085" cy="186943"/>
          </a:xfrm>
          <a:prstGeom prst="rect">
            <a:avLst/>
          </a:prstGeom>
        </p:spPr>
        <p:txBody>
          <a:bodyPr/>
          <a:lstStyle/>
          <a:p>
            <a:pPr defTabSz="233172">
              <a:spcAft>
                <a:spcPts val="600"/>
              </a:spcAft>
            </a:pPr>
            <a:fld id="{B5CEABB6-07DC-46E8-9B57-56EC44A396E5}" type="slidenum">
              <a:rPr lang="en-US" sz="918" kern="1200">
                <a:solidFill>
                  <a:schemeClr val="tx1"/>
                </a:solidFill>
                <a:latin typeface="+mn-lt"/>
                <a:ea typeface="+mn-ea"/>
                <a:cs typeface="+mn-cs"/>
              </a:rPr>
              <a:pPr defTabSz="233172">
                <a:spcAft>
                  <a:spcPts val="600"/>
                </a:spcAft>
              </a:pPr>
              <a:t>10</a:t>
            </a:fld>
            <a:endParaRPr lang="en-US"/>
          </a:p>
        </p:txBody>
      </p:sp>
      <p:pic>
        <p:nvPicPr>
          <p:cNvPr id="1028" name="Picture 4">
            <a:extLst>
              <a:ext uri="{FF2B5EF4-FFF2-40B4-BE49-F238E27FC236}">
                <a16:creationId xmlns:a16="http://schemas.microsoft.com/office/drawing/2014/main" id="{29F0C5E2-50A0-04B7-7028-B1B96A1039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317" y="571500"/>
            <a:ext cx="2805765" cy="280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89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3" name="Rectangle 12">
            <a:extLst>
              <a:ext uri="{FF2B5EF4-FFF2-40B4-BE49-F238E27FC236}">
                <a16:creationId xmlns:a16="http://schemas.microsoft.com/office/drawing/2014/main" id="{9D2AEDCB-3859-4EAD-AA65-4BDD2802A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2AA709-28A2-4289-A11E-FD3AA53F0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Rectangle 16">
            <a:extLst>
              <a:ext uri="{FF2B5EF4-FFF2-40B4-BE49-F238E27FC236}">
                <a16:creationId xmlns:a16="http://schemas.microsoft.com/office/drawing/2014/main" id="{1608D5D4-689C-423B-9974-4733A30A4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1947672" y="1060704"/>
            <a:ext cx="3630168" cy="4736592"/>
          </a:xfrm>
        </p:spPr>
        <p:txBody>
          <a:bodyPr vert="horz" lIns="91440" tIns="45720" rIns="91440" bIns="45720" rtlCol="0" anchor="ctr">
            <a:normAutofit/>
          </a:bodyPr>
          <a:lstStyle/>
          <a:p>
            <a:r>
              <a:rPr lang="en-US" sz="3600">
                <a:solidFill>
                  <a:schemeClr val="bg1"/>
                </a:solidFill>
              </a:rPr>
              <a:t>SST Facilitators</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548284" y="1060704"/>
            <a:ext cx="5093110" cy="4736592"/>
          </a:xfrm>
        </p:spPr>
        <p:txBody>
          <a:bodyPr vert="horz" lIns="91440" tIns="45720" rIns="91440" bIns="45720" rtlCol="0" anchor="ctr">
            <a:normAutofit/>
          </a:bodyPr>
          <a:lstStyle/>
          <a:p>
            <a:pPr indent="-182880">
              <a:lnSpc>
                <a:spcPct val="90000"/>
              </a:lnSpc>
              <a:spcAft>
                <a:spcPts val="600"/>
              </a:spcAft>
              <a:buFont typeface="Wingdings" pitchFamily="2" charset="2"/>
              <a:buChar char="§"/>
            </a:pPr>
            <a:r>
              <a:rPr lang="en-US" sz="1800">
                <a:solidFill>
                  <a:schemeClr val="tx1"/>
                </a:solidFill>
              </a:rPr>
              <a:t>These team members will be educated on all urology equipment; where it is located, and proper equipment needs per case.  </a:t>
            </a:r>
          </a:p>
          <a:p>
            <a:pPr indent="-182880">
              <a:lnSpc>
                <a:spcPct val="90000"/>
              </a:lnSpc>
              <a:spcAft>
                <a:spcPts val="600"/>
              </a:spcAft>
              <a:buFont typeface="Wingdings" pitchFamily="2" charset="2"/>
              <a:buChar char="§"/>
            </a:pPr>
            <a:r>
              <a:rPr lang="en-US" sz="1800">
                <a:solidFill>
                  <a:schemeClr val="tx1"/>
                </a:solidFill>
              </a:rPr>
              <a:t>Knowledge to trouble shoot equipment after proper in-services. </a:t>
            </a:r>
          </a:p>
          <a:p>
            <a:pPr indent="-182880">
              <a:lnSpc>
                <a:spcPct val="90000"/>
              </a:lnSpc>
              <a:spcAft>
                <a:spcPts val="600"/>
              </a:spcAft>
              <a:buFont typeface="Wingdings" pitchFamily="2" charset="2"/>
              <a:buChar char="§"/>
            </a:pPr>
            <a:r>
              <a:rPr lang="en-US" sz="1800">
                <a:solidFill>
                  <a:schemeClr val="tx1"/>
                </a:solidFill>
              </a:rPr>
              <a:t>Educated to be supply runners for any needs that may  be found on the urology cart supply for cases.</a:t>
            </a:r>
          </a:p>
          <a:p>
            <a:pPr indent="-182880">
              <a:lnSpc>
                <a:spcPct val="90000"/>
              </a:lnSpc>
              <a:spcAft>
                <a:spcPts val="600"/>
              </a:spcAft>
              <a:buFont typeface="Wingdings" pitchFamily="2" charset="2"/>
              <a:buChar char="§"/>
            </a:pPr>
            <a:r>
              <a:rPr lang="en-US" sz="1800">
                <a:solidFill>
                  <a:schemeClr val="tx1"/>
                </a:solidFill>
              </a:rPr>
              <a:t>Communication with clinical engineering and head of services when equipment is out of service. </a:t>
            </a:r>
          </a:p>
          <a:p>
            <a:pPr indent="-182880">
              <a:lnSpc>
                <a:spcPct val="90000"/>
              </a:lnSpc>
              <a:spcAft>
                <a:spcPts val="600"/>
              </a:spcAft>
              <a:buFont typeface="Wingdings" pitchFamily="2" charset="2"/>
              <a:buChar char="§"/>
            </a:pPr>
            <a:r>
              <a:rPr lang="en-US" sz="1800">
                <a:solidFill>
                  <a:schemeClr val="tx1"/>
                </a:solidFill>
              </a:rPr>
              <a:t>Manage the flow of equipment use per case load. </a:t>
            </a:r>
          </a:p>
          <a:p>
            <a:pPr indent="-182880">
              <a:lnSpc>
                <a:spcPct val="90000"/>
              </a:lnSpc>
              <a:spcAft>
                <a:spcPts val="600"/>
              </a:spcAft>
              <a:buFont typeface="Wingdings" pitchFamily="2" charset="2"/>
              <a:buChar char="§"/>
            </a:pPr>
            <a:endParaRPr lang="en-US" sz="1800">
              <a:solidFill>
                <a:schemeClr val="tx1"/>
              </a:solidFill>
            </a:endParaRPr>
          </a:p>
        </p:txBody>
      </p:sp>
      <p:sp>
        <p:nvSpPr>
          <p:cNvPr id="4" name="Slide Number Placeholder 3">
            <a:extLst>
              <a:ext uri="{FF2B5EF4-FFF2-40B4-BE49-F238E27FC236}">
                <a16:creationId xmlns:a16="http://schemas.microsoft.com/office/drawing/2014/main" id="{58D8D8EF-09F7-2BAC-3EC4-6E8F40515A5D}"/>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B5CEABB6-07DC-46E8-9B57-56EC44A396E5}" type="slidenum">
              <a:rPr lang="en-US" b="1" kern="1200">
                <a:solidFill>
                  <a:schemeClr val="tx2"/>
                </a:solidFill>
                <a:latin typeface="+mj-lt"/>
                <a:ea typeface="+mn-ea"/>
                <a:cs typeface="+mn-cs"/>
              </a:rPr>
              <a:pPr>
                <a:spcAft>
                  <a:spcPts val="600"/>
                </a:spcAft>
              </a:pPr>
              <a:t>11</a:t>
            </a:fld>
            <a:endParaRPr lang="en-US" b="1" kern="1200">
              <a:solidFill>
                <a:schemeClr val="tx2"/>
              </a:solidFill>
              <a:latin typeface="+mj-lt"/>
              <a:ea typeface="+mn-ea"/>
              <a:cs typeface="+mn-cs"/>
            </a:endParaRPr>
          </a:p>
        </p:txBody>
      </p:sp>
      <p:sp>
        <p:nvSpPr>
          <p:cNvPr id="19" name="Oval 18">
            <a:extLst>
              <a:ext uri="{FF2B5EF4-FFF2-40B4-BE49-F238E27FC236}">
                <a16:creationId xmlns:a16="http://schemas.microsoft.com/office/drawing/2014/main" id="{4A8673E8-250A-46DB-9A53-00144B5AB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CE0C64D4-C927-E8B8-82EF-4B25252CAB5D}"/>
              </a:ext>
            </a:extLst>
          </p:cNvPr>
          <p:cNvPicPr>
            <a:picLocks noChangeAspect="1"/>
          </p:cNvPicPr>
          <p:nvPr/>
        </p:nvPicPr>
        <p:blipFill>
          <a:blip r:embed="rId5"/>
          <a:stretch>
            <a:fillRect/>
          </a:stretch>
        </p:blipFill>
        <p:spPr>
          <a:xfrm>
            <a:off x="150025" y="6299518"/>
            <a:ext cx="1112616" cy="358171"/>
          </a:xfrm>
          <a:prstGeom prst="rect">
            <a:avLst/>
          </a:prstGeom>
        </p:spPr>
      </p:pic>
    </p:spTree>
    <p:extLst>
      <p:ext uri="{BB962C8B-B14F-4D97-AF65-F5344CB8AC3E}">
        <p14:creationId xmlns:p14="http://schemas.microsoft.com/office/powerpoint/2010/main" val="300325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5" name="Oval 84">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86" name="Oval 85">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88" name="Rectangle 8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286934" y="1465790"/>
            <a:ext cx="3860798" cy="3941345"/>
          </a:xfrm>
        </p:spPr>
        <p:txBody>
          <a:bodyPr vert="horz" lIns="91440" tIns="45720" rIns="91440" bIns="45720" rtlCol="0" anchor="ctr">
            <a:normAutofit/>
          </a:bodyPr>
          <a:lstStyle/>
          <a:p>
            <a:r>
              <a:rPr lang="en-US" sz="6000" dirty="0">
                <a:blipFill>
                  <a:blip r:embed="rId7">
                    <a:extLst>
                      <a:ext uri="{28A0092B-C50C-407E-A947-70E740481C1C}">
                        <a14:useLocalDpi xmlns:a14="http://schemas.microsoft.com/office/drawing/2010/main" val="0"/>
                      </a:ext>
                    </a:extLst>
                  </a:blip>
                  <a:tile tx="6350" ty="-127000" sx="65000" sy="64000" flip="none" algn="tl"/>
                </a:blipFill>
              </a:rPr>
              <a:t>Pilot outcomes</a:t>
            </a:r>
          </a:p>
        </p:txBody>
      </p:sp>
      <p:sp>
        <p:nvSpPr>
          <p:cNvPr id="8" name="Text Placeholder 7">
            <a:extLst>
              <a:ext uri="{FF2B5EF4-FFF2-40B4-BE49-F238E27FC236}">
                <a16:creationId xmlns:a16="http://schemas.microsoft.com/office/drawing/2014/main" id="{87441910-6501-5C60-C05A-BAFF34C25798}"/>
              </a:ext>
            </a:extLst>
          </p:cNvPr>
          <p:cNvSpPr>
            <a:spLocks/>
          </p:cNvSpPr>
          <p:nvPr/>
        </p:nvSpPr>
        <p:spPr>
          <a:xfrm>
            <a:off x="6417733" y="1359090"/>
            <a:ext cx="5132665" cy="4048046"/>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1700"/>
              <a:t>Decrease cost waste – proper picked cases. </a:t>
            </a:r>
          </a:p>
          <a:p>
            <a:pPr indent="-182880" defTabSz="914400">
              <a:lnSpc>
                <a:spcPct val="90000"/>
              </a:lnSpc>
              <a:spcAft>
                <a:spcPts val="600"/>
              </a:spcAft>
              <a:buClr>
                <a:schemeClr val="accent1">
                  <a:lumMod val="75000"/>
                </a:schemeClr>
              </a:buClr>
              <a:buSzPct val="85000"/>
              <a:buFont typeface="Wingdings" pitchFamily="2" charset="2"/>
              <a:buChar char="§"/>
            </a:pPr>
            <a:r>
              <a:rPr lang="en-US" sz="1700"/>
              <a:t>Increase patient safety- proper equipment is provided with knowledge of use. </a:t>
            </a:r>
          </a:p>
          <a:p>
            <a:pPr indent="-182880" defTabSz="914400">
              <a:lnSpc>
                <a:spcPct val="90000"/>
              </a:lnSpc>
              <a:spcAft>
                <a:spcPts val="600"/>
              </a:spcAft>
              <a:buClr>
                <a:schemeClr val="accent1">
                  <a:lumMod val="75000"/>
                </a:schemeClr>
              </a:buClr>
              <a:buSzPct val="85000"/>
              <a:buFont typeface="Wingdings" pitchFamily="2" charset="2"/>
              <a:buChar char="§"/>
            </a:pPr>
            <a:r>
              <a:rPr lang="en-US" sz="1700"/>
              <a:t>Increase in teamwork moral- well supported by many different departmental staff</a:t>
            </a:r>
          </a:p>
          <a:p>
            <a:pPr indent="-182880" defTabSz="914400">
              <a:lnSpc>
                <a:spcPct val="90000"/>
              </a:lnSpc>
              <a:spcAft>
                <a:spcPts val="600"/>
              </a:spcAft>
              <a:buClr>
                <a:schemeClr val="accent1">
                  <a:lumMod val="75000"/>
                </a:schemeClr>
              </a:buClr>
              <a:buSzPct val="85000"/>
              <a:buFont typeface="Wingdings" pitchFamily="2" charset="2"/>
              <a:buChar char="§"/>
            </a:pPr>
            <a:r>
              <a:rPr lang="en-US" sz="1700"/>
              <a:t>Decrease travel staff members- increase team building with permanent staff</a:t>
            </a:r>
          </a:p>
          <a:p>
            <a:pPr indent="-182880" defTabSz="914400">
              <a:lnSpc>
                <a:spcPct val="90000"/>
              </a:lnSpc>
              <a:spcAft>
                <a:spcPts val="600"/>
              </a:spcAft>
              <a:buClr>
                <a:schemeClr val="accent1">
                  <a:lumMod val="75000"/>
                </a:schemeClr>
              </a:buClr>
              <a:buSzPct val="85000"/>
              <a:buFont typeface="Wingdings" pitchFamily="2" charset="2"/>
              <a:buChar char="§"/>
            </a:pPr>
            <a:r>
              <a:rPr lang="en-US" sz="1700"/>
              <a:t>Decrease turnover time- well working staff communication</a:t>
            </a:r>
          </a:p>
          <a:p>
            <a:pPr indent="-182880" defTabSz="914400">
              <a:lnSpc>
                <a:spcPct val="90000"/>
              </a:lnSpc>
              <a:spcAft>
                <a:spcPts val="600"/>
              </a:spcAft>
              <a:buClr>
                <a:schemeClr val="accent1">
                  <a:lumMod val="75000"/>
                </a:schemeClr>
              </a:buClr>
              <a:buSzPct val="85000"/>
              <a:buFont typeface="Wingdings" pitchFamily="2" charset="2"/>
              <a:buChar char="§"/>
            </a:pPr>
            <a:r>
              <a:rPr lang="en-US" sz="1700"/>
              <a:t>Creating a well skilled dedicated team. </a:t>
            </a:r>
          </a:p>
          <a:p>
            <a:pPr indent="-182880" defTabSz="914400">
              <a:lnSpc>
                <a:spcPct val="90000"/>
              </a:lnSpc>
              <a:spcAft>
                <a:spcPts val="600"/>
              </a:spcAft>
              <a:buClr>
                <a:schemeClr val="accent1">
                  <a:lumMod val="75000"/>
                </a:schemeClr>
              </a:buClr>
              <a:buSzPct val="85000"/>
              <a:buFont typeface="Wingdings" pitchFamily="2" charset="2"/>
              <a:buChar char="§"/>
            </a:pPr>
            <a:r>
              <a:rPr lang="en-US" sz="1700"/>
              <a:t>Eliminating unnecessary equipment/supplies in rooms</a:t>
            </a:r>
          </a:p>
          <a:p>
            <a:pPr indent="-182880" defTabSz="914400">
              <a:lnSpc>
                <a:spcPct val="90000"/>
              </a:lnSpc>
              <a:spcAft>
                <a:spcPts val="600"/>
              </a:spcAft>
              <a:buClr>
                <a:schemeClr val="accent1">
                  <a:lumMod val="75000"/>
                </a:schemeClr>
              </a:buClr>
              <a:buSzPct val="85000"/>
              <a:buFont typeface="Wingdings" pitchFamily="2" charset="2"/>
              <a:buChar char="§"/>
            </a:pPr>
            <a:r>
              <a:rPr lang="en-US" sz="1700"/>
              <a:t>Setting a positive model of consistence commitment of teamwork. </a:t>
            </a:r>
          </a:p>
          <a:p>
            <a:pPr marL="0" indent="-182880" defTabSz="914400">
              <a:lnSpc>
                <a:spcPct val="90000"/>
              </a:lnSpc>
              <a:spcAft>
                <a:spcPts val="600"/>
              </a:spcAft>
              <a:buClr>
                <a:schemeClr val="accent1">
                  <a:lumMod val="75000"/>
                </a:schemeClr>
              </a:buClr>
              <a:buSzPct val="85000"/>
              <a:buFont typeface="Wingdings" pitchFamily="2" charset="2"/>
              <a:buChar char="§"/>
            </a:pPr>
            <a:endParaRPr lang="en-US" sz="1700"/>
          </a:p>
        </p:txBody>
      </p:sp>
      <p:sp>
        <p:nvSpPr>
          <p:cNvPr id="94" name="Rectangle 9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92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2" name="Oval 41">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43" name="Oval 42">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45" name="Rectangle 44">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643468" y="643466"/>
            <a:ext cx="3686312" cy="5528734"/>
          </a:xfrm>
        </p:spPr>
        <p:txBody>
          <a:bodyPr vert="horz" lIns="91440" tIns="45720" rIns="91440" bIns="45720" rtlCol="0" anchor="ctr">
            <a:normAutofit/>
          </a:bodyPr>
          <a:lstStyle/>
          <a:p>
            <a:pPr algn="r"/>
            <a:r>
              <a:rPr lang="en-US" sz="4800">
                <a:solidFill>
                  <a:srgbClr val="FFFFFF"/>
                </a:solidFill>
              </a:rPr>
              <a:t>Pilot review</a:t>
            </a:r>
          </a:p>
        </p:txBody>
      </p:sp>
      <p:sp>
        <p:nvSpPr>
          <p:cNvPr id="7" name="Text Placeholder 6">
            <a:extLst>
              <a:ext uri="{FF2B5EF4-FFF2-40B4-BE49-F238E27FC236}">
                <a16:creationId xmlns:a16="http://schemas.microsoft.com/office/drawing/2014/main" id="{3FF2D739-E475-54F8-C832-F04A983D0F24}"/>
              </a:ext>
            </a:extLst>
          </p:cNvPr>
          <p:cNvSpPr>
            <a:spLocks/>
          </p:cNvSpPr>
          <p:nvPr/>
        </p:nvSpPr>
        <p:spPr>
          <a:xfrm>
            <a:off x="5053780" y="599768"/>
            <a:ext cx="6074467" cy="5572432"/>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dirty="0"/>
              <a:t>-Monthly Survey to attendings to reflect on performance. </a:t>
            </a:r>
          </a:p>
          <a:p>
            <a:pPr indent="-182880" defTabSz="914400">
              <a:lnSpc>
                <a:spcPct val="90000"/>
              </a:lnSpc>
              <a:spcAft>
                <a:spcPts val="600"/>
              </a:spcAft>
              <a:buClr>
                <a:schemeClr val="accent1">
                  <a:lumMod val="75000"/>
                </a:schemeClr>
              </a:buClr>
              <a:buSzPct val="85000"/>
              <a:buFont typeface="Wingdings" pitchFamily="2" charset="2"/>
              <a:buChar char="§"/>
            </a:pPr>
            <a:r>
              <a:rPr lang="en-US" dirty="0"/>
              <a:t>- Monitor “Be Safe” specifically to Urology monthly. </a:t>
            </a:r>
          </a:p>
          <a:p>
            <a:pPr marL="185738" indent="-182880" defTabSz="914400">
              <a:lnSpc>
                <a:spcPct val="90000"/>
              </a:lnSpc>
              <a:spcAft>
                <a:spcPts val="600"/>
              </a:spcAft>
              <a:buClr>
                <a:schemeClr val="accent1">
                  <a:lumMod val="75000"/>
                </a:schemeClr>
              </a:buClr>
              <a:buSzPct val="85000"/>
              <a:buFont typeface="Wingdings" pitchFamily="2" charset="2"/>
              <a:buChar char="§"/>
            </a:pPr>
            <a:r>
              <a:rPr lang="en-US" dirty="0"/>
              <a:t>Huddle weekly with UROLOGY team members on self performance/debrief. </a:t>
            </a:r>
          </a:p>
          <a:p>
            <a:pPr marL="185738" indent="-182880" defTabSz="914400">
              <a:lnSpc>
                <a:spcPct val="90000"/>
              </a:lnSpc>
              <a:spcAft>
                <a:spcPts val="600"/>
              </a:spcAft>
              <a:buClr>
                <a:schemeClr val="accent1">
                  <a:lumMod val="75000"/>
                </a:schemeClr>
              </a:buClr>
              <a:buSzPct val="85000"/>
              <a:buFont typeface="Wingdings" pitchFamily="2" charset="2"/>
              <a:buChar char="§"/>
            </a:pPr>
            <a:r>
              <a:rPr lang="en-US" dirty="0"/>
              <a:t>Cost savings before and after pilot launch.</a:t>
            </a:r>
          </a:p>
          <a:p>
            <a:pPr indent="-182880" defTabSz="914400">
              <a:lnSpc>
                <a:spcPct val="90000"/>
              </a:lnSpc>
              <a:spcAft>
                <a:spcPts val="600"/>
              </a:spcAft>
              <a:buClr>
                <a:schemeClr val="accent1">
                  <a:lumMod val="75000"/>
                </a:schemeClr>
              </a:buClr>
              <a:buSzPct val="85000"/>
              <a:buFont typeface="Wingdings" pitchFamily="2" charset="2"/>
              <a:buChar char="§"/>
            </a:pPr>
            <a:endParaRPr lang="en-US" dirty="0"/>
          </a:p>
          <a:p>
            <a:pPr indent="-182880" defTabSz="914400">
              <a:lnSpc>
                <a:spcPct val="90000"/>
              </a:lnSpc>
              <a:spcAft>
                <a:spcPts val="600"/>
              </a:spcAft>
              <a:buClr>
                <a:schemeClr val="accent1">
                  <a:lumMod val="75000"/>
                </a:schemeClr>
              </a:buClr>
              <a:buSzPct val="85000"/>
              <a:buFont typeface="Wingdings" pitchFamily="2" charset="2"/>
              <a:buChar char="§"/>
            </a:pPr>
            <a:r>
              <a:rPr lang="en-US" dirty="0"/>
              <a:t>At the end of the 90 day pilot, data will be collected and presented. </a:t>
            </a:r>
          </a:p>
          <a:p>
            <a:pPr indent="-182880" defTabSz="914400">
              <a:lnSpc>
                <a:spcPct val="90000"/>
              </a:lnSpc>
              <a:spcAft>
                <a:spcPts val="600"/>
              </a:spcAft>
              <a:buClr>
                <a:schemeClr val="accent1">
                  <a:lumMod val="75000"/>
                </a:schemeClr>
              </a:buClr>
              <a:buSzPct val="85000"/>
              <a:buFont typeface="Wingdings" pitchFamily="2" charset="2"/>
              <a:buChar char="§"/>
            </a:pPr>
            <a:endParaRPr lang="en-US" dirty="0"/>
          </a:p>
        </p:txBody>
      </p:sp>
      <p:sp>
        <p:nvSpPr>
          <p:cNvPr id="49" name="Oval 48">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1" name="Oval 50">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A6EBC60-DA63-6ED9-5B19-8DC9677C4483}"/>
              </a:ext>
            </a:extLst>
          </p:cNvPr>
          <p:cNvPicPr>
            <a:picLocks noChangeAspect="1"/>
          </p:cNvPicPr>
          <p:nvPr/>
        </p:nvPicPr>
        <p:blipFill>
          <a:blip r:embed="rId7"/>
          <a:stretch>
            <a:fillRect/>
          </a:stretch>
        </p:blipFill>
        <p:spPr>
          <a:xfrm>
            <a:off x="172562" y="6336014"/>
            <a:ext cx="1112616" cy="358171"/>
          </a:xfrm>
          <a:prstGeom prst="rect">
            <a:avLst/>
          </a:prstGeom>
        </p:spPr>
      </p:pic>
    </p:spTree>
    <p:extLst>
      <p:ext uri="{BB962C8B-B14F-4D97-AF65-F5344CB8AC3E}">
        <p14:creationId xmlns:p14="http://schemas.microsoft.com/office/powerpoint/2010/main" val="4252466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4" name="Oval 33">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35" name="Oval 34">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30" name="Rectangle 2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CCAEE93-8585-46D4-A7EC-F184E317CB2E}"/>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a:blipFill>
                  <a:blip r:embed="rId7">
                    <a:extLst>
                      <a:ext uri="{28A0092B-C50C-407E-A947-70E740481C1C}">
                        <a14:useLocalDpi xmlns:a14="http://schemas.microsoft.com/office/drawing/2010/main" val="0"/>
                      </a:ext>
                    </a:extLst>
                  </a:blip>
                  <a:tile tx="6350" ty="-127000" sx="65000" sy="64000" flip="none" algn="tl"/>
                </a:blipFill>
              </a:rPr>
              <a:t>THANK YOU</a:t>
            </a:r>
          </a:p>
        </p:txBody>
      </p:sp>
      <p:sp>
        <p:nvSpPr>
          <p:cNvPr id="13" name="Content Placeholder 2">
            <a:extLst>
              <a:ext uri="{FF2B5EF4-FFF2-40B4-BE49-F238E27FC236}">
                <a16:creationId xmlns:a16="http://schemas.microsoft.com/office/drawing/2014/main" id="{24AFFC60-19C3-4901-93F7-7AAF4C09F8C6}"/>
              </a:ext>
            </a:extLst>
          </p:cNvPr>
          <p:cNvSpPr>
            <a:spLocks/>
          </p:cNvSpPr>
          <p:nvPr/>
        </p:nvSpPr>
        <p:spPr>
          <a:xfrm>
            <a:off x="1010250" y="2562775"/>
            <a:ext cx="10058400" cy="3851787"/>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b="1"/>
              <a:t>Justine Watson</a:t>
            </a:r>
          </a:p>
          <a:p>
            <a:pPr indent="-182880" defTabSz="914400">
              <a:lnSpc>
                <a:spcPct val="90000"/>
              </a:lnSpc>
              <a:spcAft>
                <a:spcPts val="600"/>
              </a:spcAft>
              <a:buClr>
                <a:schemeClr val="accent1">
                  <a:lumMod val="75000"/>
                </a:schemeClr>
              </a:buClr>
              <a:buSzPct val="85000"/>
              <a:buFont typeface="Wingdings" pitchFamily="2" charset="2"/>
              <a:buChar char="§"/>
            </a:pPr>
            <a:r>
              <a:rPr lang="en-US"/>
              <a:t>jw3er@uvahealth.org</a:t>
            </a:r>
          </a:p>
          <a:p>
            <a:pPr indent="-182880" defTabSz="914400">
              <a:lnSpc>
                <a:spcPct val="90000"/>
              </a:lnSpc>
              <a:spcAft>
                <a:spcPts val="600"/>
              </a:spcAft>
              <a:buClr>
                <a:schemeClr val="accent1">
                  <a:lumMod val="75000"/>
                </a:schemeClr>
              </a:buClr>
              <a:buSzPct val="85000"/>
              <a:buFont typeface="Wingdings" pitchFamily="2" charset="2"/>
              <a:buChar char="§"/>
            </a:pPr>
            <a:r>
              <a:rPr lang="en-US" b="1"/>
              <a:t>Lacey Pulley</a:t>
            </a:r>
          </a:p>
          <a:p>
            <a:pPr indent="-182880" defTabSz="914400">
              <a:lnSpc>
                <a:spcPct val="90000"/>
              </a:lnSpc>
              <a:spcAft>
                <a:spcPts val="600"/>
              </a:spcAft>
              <a:buClr>
                <a:schemeClr val="accent1">
                  <a:lumMod val="75000"/>
                </a:schemeClr>
              </a:buClr>
              <a:buSzPct val="85000"/>
              <a:buFont typeface="Wingdings" pitchFamily="2" charset="2"/>
              <a:buChar char="§"/>
            </a:pPr>
            <a:r>
              <a:rPr lang="en-US"/>
              <a:t>fdu5wk@uvahealth.org</a:t>
            </a:r>
          </a:p>
        </p:txBody>
      </p:sp>
      <p:sp>
        <p:nvSpPr>
          <p:cNvPr id="45" name="Oval 44">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6C0FFA2-054A-52EF-850C-2CE7507903BE}"/>
              </a:ext>
            </a:extLst>
          </p:cNvPr>
          <p:cNvPicPr>
            <a:picLocks noChangeAspect="1"/>
          </p:cNvPicPr>
          <p:nvPr/>
        </p:nvPicPr>
        <p:blipFill>
          <a:blip r:embed="rId8"/>
          <a:stretch>
            <a:fillRect/>
          </a:stretch>
        </p:blipFill>
        <p:spPr>
          <a:xfrm>
            <a:off x="287405" y="6269443"/>
            <a:ext cx="1112616" cy="358171"/>
          </a:xfrm>
          <a:prstGeom prst="rect">
            <a:avLst/>
          </a:prstGeom>
        </p:spPr>
      </p:pic>
    </p:spTree>
    <p:extLst>
      <p:ext uri="{BB962C8B-B14F-4D97-AF65-F5344CB8AC3E}">
        <p14:creationId xmlns:p14="http://schemas.microsoft.com/office/powerpoint/2010/main" val="243649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9" name="Oval 18">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21" name="Rectangle 2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Title 1">
            <a:extLst>
              <a:ext uri="{FF2B5EF4-FFF2-40B4-BE49-F238E27FC236}">
                <a16:creationId xmlns:a16="http://schemas.microsoft.com/office/drawing/2014/main" id="{C642499E-02ED-2E21-BC9D-324957486E63}"/>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a:blipFill>
                  <a:blip r:embed="rId6">
                    <a:extLst>
                      <a:ext uri="{28A0092B-C50C-407E-A947-70E740481C1C}">
                        <a14:useLocalDpi xmlns:a14="http://schemas.microsoft.com/office/drawing/2010/main" val="0"/>
                      </a:ext>
                    </a:extLst>
                  </a:blip>
                  <a:tile tx="6350" ty="-127000" sx="65000" sy="64000" flip="none" algn="tl"/>
                </a:blipFill>
              </a:rPr>
              <a:t>References</a:t>
            </a:r>
          </a:p>
        </p:txBody>
      </p:sp>
      <p:graphicFrame>
        <p:nvGraphicFramePr>
          <p:cNvPr id="33" name="Content Placeholder 3">
            <a:extLst>
              <a:ext uri="{FF2B5EF4-FFF2-40B4-BE49-F238E27FC236}">
                <a16:creationId xmlns:a16="http://schemas.microsoft.com/office/drawing/2014/main" id="{39928041-5199-0926-6C4E-B48DFB7C6600}"/>
              </a:ext>
            </a:extLst>
          </p:cNvPr>
          <p:cNvGraphicFramePr>
            <a:graphicFrameLocks noGrp="1"/>
          </p:cNvGraphicFramePr>
          <p:nvPr>
            <p:ph sz="half" idx="14"/>
            <p:extLst>
              <p:ext uri="{D42A27DB-BD31-4B8C-83A1-F6EECF244321}">
                <p14:modId xmlns:p14="http://schemas.microsoft.com/office/powerpoint/2010/main" val="2888699406"/>
              </p:ext>
            </p:extLst>
          </p:nvPr>
        </p:nvGraphicFramePr>
        <p:xfrm>
          <a:off x="1069848" y="2320412"/>
          <a:ext cx="10058400" cy="38517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Oval 2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59BDC9A-A875-5DB6-93B4-2777C5857F96}"/>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endParaRPr lang="en-US" b="1" kern="1200" dirty="0">
              <a:solidFill>
                <a:srgbClr val="FFFFFF"/>
              </a:solidFill>
              <a:latin typeface="+mj-lt"/>
              <a:ea typeface="+mn-ea"/>
              <a:cs typeface="+mn-cs"/>
            </a:endParaRPr>
          </a:p>
        </p:txBody>
      </p:sp>
      <p:pic>
        <p:nvPicPr>
          <p:cNvPr id="3" name="Picture 2">
            <a:extLst>
              <a:ext uri="{FF2B5EF4-FFF2-40B4-BE49-F238E27FC236}">
                <a16:creationId xmlns:a16="http://schemas.microsoft.com/office/drawing/2014/main" id="{B9274834-C3A1-33D8-CB51-71C8CC8BB44B}"/>
              </a:ext>
            </a:extLst>
          </p:cNvPr>
          <p:cNvPicPr>
            <a:picLocks noChangeAspect="1"/>
          </p:cNvPicPr>
          <p:nvPr/>
        </p:nvPicPr>
        <p:blipFill>
          <a:blip r:embed="rId12"/>
          <a:stretch>
            <a:fillRect/>
          </a:stretch>
        </p:blipFill>
        <p:spPr>
          <a:xfrm>
            <a:off x="240792" y="6421281"/>
            <a:ext cx="1112616" cy="358171"/>
          </a:xfrm>
          <a:prstGeom prst="rect">
            <a:avLst/>
          </a:prstGeom>
        </p:spPr>
      </p:pic>
    </p:spTree>
    <p:extLst>
      <p:ext uri="{BB962C8B-B14F-4D97-AF65-F5344CB8AC3E}">
        <p14:creationId xmlns:p14="http://schemas.microsoft.com/office/powerpoint/2010/main" val="191483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4" name="Oval 13">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6" name="Rectangle 15">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382280" y="484632"/>
            <a:ext cx="6743844" cy="1609344"/>
          </a:xfrm>
        </p:spPr>
        <p:txBody>
          <a:bodyPr vert="horz" lIns="91440" tIns="45720" rIns="91440" bIns="45720" rtlCol="0" anchor="ctr">
            <a:normAutofit/>
          </a:bodyPr>
          <a:lstStyle/>
          <a:p>
            <a:r>
              <a:rPr lang="en-US" sz="4800">
                <a:blipFill>
                  <a:blip r:embed="rId7">
                    <a:extLst>
                      <a:ext uri="{28A0092B-C50C-407E-A947-70E740481C1C}">
                        <a14:useLocalDpi xmlns:a14="http://schemas.microsoft.com/office/drawing/2010/main" val="0"/>
                      </a:ext>
                    </a:extLst>
                  </a:blip>
                  <a:tile tx="6350" ty="-127000" sx="65000" sy="64000" flip="none" algn="tl"/>
                </a:blipFill>
              </a:rPr>
              <a:t>introduction</a:t>
            </a:r>
          </a:p>
        </p:txBody>
      </p:sp>
      <p:graphicFrame>
        <p:nvGraphicFramePr>
          <p:cNvPr id="22" name="Subtitle 2">
            <a:extLst>
              <a:ext uri="{FF2B5EF4-FFF2-40B4-BE49-F238E27FC236}">
                <a16:creationId xmlns:a16="http://schemas.microsoft.com/office/drawing/2014/main" id="{C1CEE99B-65A1-F7E2-B924-E1F774852FB3}"/>
              </a:ext>
            </a:extLst>
          </p:cNvPr>
          <p:cNvGraphicFramePr>
            <a:graphicFrameLocks noGrp="1"/>
          </p:cNvGraphicFramePr>
          <p:nvPr>
            <p:ph sz="half" idx="14"/>
          </p:nvPr>
        </p:nvGraphicFramePr>
        <p:xfrm>
          <a:off x="382279" y="2121408"/>
          <a:ext cx="6743845" cy="40507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8" name="Group 17">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endParaRPr lang="en-US" dirty="0">
              <a:solidFill>
                <a:srgbClr val="FFFFFF"/>
              </a:solidFill>
            </a:endParaRPr>
          </a:p>
        </p:txBody>
      </p:sp>
      <p:pic>
        <p:nvPicPr>
          <p:cNvPr id="5" name="Picture 4">
            <a:extLst>
              <a:ext uri="{FF2B5EF4-FFF2-40B4-BE49-F238E27FC236}">
                <a16:creationId xmlns:a16="http://schemas.microsoft.com/office/drawing/2014/main" id="{F5F5B85A-B5C5-C61D-E48D-519FEAC68F8E}"/>
              </a:ext>
            </a:extLst>
          </p:cNvPr>
          <p:cNvPicPr>
            <a:picLocks noChangeAspect="1"/>
          </p:cNvPicPr>
          <p:nvPr/>
        </p:nvPicPr>
        <p:blipFill>
          <a:blip r:embed="rId13"/>
          <a:stretch>
            <a:fillRect/>
          </a:stretch>
        </p:blipFill>
        <p:spPr>
          <a:xfrm>
            <a:off x="9956034" y="6328710"/>
            <a:ext cx="1112616" cy="358171"/>
          </a:xfrm>
          <a:prstGeom prst="rect">
            <a:avLst/>
          </a:prstGeom>
        </p:spPr>
      </p:pic>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540B160-342F-AE48-472B-CDAEB7F0AE7E}"/>
              </a:ext>
            </a:extLst>
          </p:cNvPr>
          <p:cNvSpPr>
            <a:spLocks noGrp="1"/>
          </p:cNvSpPr>
          <p:nvPr>
            <p:ph idx="1"/>
          </p:nvPr>
        </p:nvSpPr>
        <p:spPr/>
        <p:txBody>
          <a:bodyPr/>
          <a:lstStyle/>
          <a:p>
            <a:pPr marL="0" indent="0">
              <a:buNone/>
            </a:pPr>
            <a:r>
              <a:rPr lang="en-US" sz="2000" dirty="0">
                <a:blipFill>
                  <a:blip r:embed="rId3">
                    <a:extLst>
                      <a:ext uri="{28A0092B-C50C-407E-A947-70E740481C1C}">
                        <a14:useLocalDpi xmlns:a14="http://schemas.microsoft.com/office/drawing/2010/main" val="0"/>
                      </a:ext>
                    </a:extLst>
                  </a:blip>
                  <a:tile tx="6350" ty="-127000" sx="65000" sy="64000" flip="none" algn="tl"/>
                </a:blipFill>
              </a:rPr>
              <a:t>With the growth of the urology department, increase of surgical utilization up by 40%. </a:t>
            </a:r>
            <a:br>
              <a:rPr lang="en-US" sz="2000" dirty="0">
                <a:blipFill>
                  <a:blip r:embed="rId3">
                    <a:extLst>
                      <a:ext uri="{28A0092B-C50C-407E-A947-70E740481C1C}">
                        <a14:useLocalDpi xmlns:a14="http://schemas.microsoft.com/office/drawing/2010/main" val="0"/>
                      </a:ext>
                    </a:extLst>
                  </a:blip>
                  <a:tile tx="6350" ty="-127000" sx="65000" sy="64000" flip="none" algn="tl"/>
                </a:blipFill>
              </a:rPr>
            </a:br>
            <a:br>
              <a:rPr lang="en-US" sz="2000" dirty="0">
                <a:blipFill>
                  <a:blip r:embed="rId3">
                    <a:extLst>
                      <a:ext uri="{28A0092B-C50C-407E-A947-70E740481C1C}">
                        <a14:useLocalDpi xmlns:a14="http://schemas.microsoft.com/office/drawing/2010/main" val="0"/>
                      </a:ext>
                    </a:extLst>
                  </a:blip>
                  <a:tile tx="6350" ty="-127000" sx="65000" sy="64000" flip="none" algn="tl"/>
                </a:blipFill>
              </a:rPr>
            </a:br>
            <a:r>
              <a:rPr lang="en-US" sz="2000" dirty="0">
                <a:blipFill>
                  <a:blip r:embed="rId3">
                    <a:extLst>
                      <a:ext uri="{28A0092B-C50C-407E-A947-70E740481C1C}">
                        <a14:useLocalDpi xmlns:a14="http://schemas.microsoft.com/office/drawing/2010/main" val="0"/>
                      </a:ext>
                    </a:extLst>
                  </a:blip>
                  <a:tile tx="6350" ty="-127000" sx="65000" sy="64000" flip="none" algn="tl"/>
                </a:blipFill>
              </a:rPr>
              <a:t>This has led to the primary goal of having a dedicated, specialized urology team for the main operating room. </a:t>
            </a:r>
            <a:br>
              <a:rPr lang="en-US" sz="2000" dirty="0">
                <a:blipFill>
                  <a:blip r:embed="rId3">
                    <a:extLst>
                      <a:ext uri="{28A0092B-C50C-407E-A947-70E740481C1C}">
                        <a14:useLocalDpi xmlns:a14="http://schemas.microsoft.com/office/drawing/2010/main" val="0"/>
                      </a:ext>
                    </a:extLst>
                  </a:blip>
                  <a:tile tx="6350" ty="-127000" sx="65000" sy="64000" flip="none" algn="tl"/>
                </a:blipFill>
              </a:rPr>
            </a:br>
            <a:br>
              <a:rPr lang="en-US" sz="2000" dirty="0">
                <a:blipFill>
                  <a:blip r:embed="rId3">
                    <a:extLst>
                      <a:ext uri="{28A0092B-C50C-407E-A947-70E740481C1C}">
                        <a14:useLocalDpi xmlns:a14="http://schemas.microsoft.com/office/drawing/2010/main" val="0"/>
                      </a:ext>
                    </a:extLst>
                  </a:blip>
                  <a:tile tx="6350" ty="-127000" sx="65000" sy="64000" flip="none" algn="tl"/>
                </a:blipFill>
              </a:rPr>
            </a:br>
            <a:r>
              <a:rPr lang="en-US" sz="2000" dirty="0">
                <a:blipFill>
                  <a:blip r:embed="rId3">
                    <a:extLst>
                      <a:ext uri="{28A0092B-C50C-407E-A947-70E740481C1C}">
                        <a14:useLocalDpi xmlns:a14="http://schemas.microsoft.com/office/drawing/2010/main" val="0"/>
                      </a:ext>
                    </a:extLst>
                  </a:blip>
                  <a:tile tx="6350" ty="-127000" sx="65000" sy="64000" flip="none" algn="tl"/>
                </a:blipFill>
              </a:rPr>
              <a:t>This will decrease communication error, optimize surgical needs, improve patient safety, manage surgical time effectively and decrease cost waste.</a:t>
            </a:r>
            <a:endParaRPr lang="en-US" dirty="0"/>
          </a:p>
        </p:txBody>
      </p:sp>
      <p:sp>
        <p:nvSpPr>
          <p:cNvPr id="31" name="Oval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4859276" y="3651697"/>
            <a:ext cx="153316" cy="153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2959786" y="633637"/>
            <a:ext cx="2325540" cy="231894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9A3FA9A-C8B1-18B4-E47F-9C07AA029240}"/>
              </a:ext>
            </a:extLst>
          </p:cNvPr>
          <p:cNvPicPr>
            <a:picLocks noChangeAspect="1"/>
          </p:cNvPicPr>
          <p:nvPr/>
        </p:nvPicPr>
        <p:blipFill>
          <a:blip r:embed="rId4"/>
          <a:stretch>
            <a:fillRect/>
          </a:stretch>
        </p:blipFill>
        <p:spPr>
          <a:xfrm>
            <a:off x="216364" y="6307494"/>
            <a:ext cx="1239212" cy="438886"/>
          </a:xfrm>
          <a:prstGeom prst="rect">
            <a:avLst/>
          </a:prstGeom>
        </p:spPr>
      </p:pic>
    </p:spTree>
    <p:extLst>
      <p:ext uri="{BB962C8B-B14F-4D97-AF65-F5344CB8AC3E}">
        <p14:creationId xmlns:p14="http://schemas.microsoft.com/office/powerpoint/2010/main" val="70778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0" name="Oval 49">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51" name="Oval 50">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53" name="Rectangle 52">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1069848" y="4846002"/>
            <a:ext cx="10058400" cy="1522993"/>
          </a:xfrm>
        </p:spPr>
        <p:txBody>
          <a:bodyPr vert="horz" lIns="91440" tIns="45720" rIns="91440" bIns="45720" rtlCol="0" anchor="ctr">
            <a:normAutofit/>
          </a:bodyPr>
          <a:lstStyle/>
          <a:p>
            <a:r>
              <a:rPr lang="en-US" sz="5100">
                <a:blipFill>
                  <a:blip r:embed="rId7">
                    <a:extLst>
                      <a:ext uri="{28A0092B-C50C-407E-A947-70E740481C1C}">
                        <a14:useLocalDpi xmlns:a14="http://schemas.microsoft.com/office/drawing/2010/main" val="0"/>
                      </a:ext>
                    </a:extLst>
                  </a:blip>
                  <a:tile tx="6350" ty="-127000" sx="65000" sy="64000" flip="none" algn="tl"/>
                </a:blipFill>
              </a:rPr>
              <a:t>How we keep up with growth</a:t>
            </a:r>
            <a:br>
              <a:rPr lang="en-US" sz="5100">
                <a:blipFill>
                  <a:blip r:embed="rId7">
                    <a:extLst>
                      <a:ext uri="{28A0092B-C50C-407E-A947-70E740481C1C}">
                        <a14:useLocalDpi xmlns:a14="http://schemas.microsoft.com/office/drawing/2010/main" val="0"/>
                      </a:ext>
                    </a:extLst>
                  </a:blip>
                  <a:tile tx="6350" ty="-127000" sx="65000" sy="64000" flip="none" algn="tl"/>
                </a:blipFill>
              </a:rPr>
            </a:br>
            <a:r>
              <a:rPr lang="en-US" sz="5100">
                <a:blipFill>
                  <a:blip r:embed="rId7">
                    <a:extLst>
                      <a:ext uri="{28A0092B-C50C-407E-A947-70E740481C1C}">
                        <a14:useLocalDpi xmlns:a14="http://schemas.microsoft.com/office/drawing/2010/main" val="0"/>
                      </a:ext>
                    </a:extLst>
                  </a:blip>
                  <a:tile tx="6350" ty="-127000" sx="65000" sy="64000" flip="none" algn="tl"/>
                </a:blipFill>
              </a:rPr>
              <a:t>​</a:t>
            </a:r>
          </a:p>
        </p:txBody>
      </p:sp>
      <p:grpSp>
        <p:nvGrpSpPr>
          <p:cNvPr id="57" name="Group 56">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8" name="Oval 57">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59" name="Oval 58">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5" name="Picture Placeholder 4">
            <a:extLst>
              <a:ext uri="{FF2B5EF4-FFF2-40B4-BE49-F238E27FC236}">
                <a16:creationId xmlns:a16="http://schemas.microsoft.com/office/drawing/2014/main" id="{A5B934FB-0B48-EEB1-41EC-6B40A4D2A707}"/>
              </a:ext>
            </a:extLst>
          </p:cNvPr>
          <p:cNvSpPr>
            <a:spLocks/>
          </p:cNvSpPr>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a:lstStyle/>
          <a:p>
            <a:endParaRPr lang="en-US"/>
          </a:p>
        </p:txBody>
      </p:sp>
      <p:sp>
        <p:nvSpPr>
          <p:cNvPr id="3" name="Subtitle 2">
            <a:extLst>
              <a:ext uri="{FF2B5EF4-FFF2-40B4-BE49-F238E27FC236}">
                <a16:creationId xmlns:a16="http://schemas.microsoft.com/office/drawing/2014/main" id="{1901B20D-4C28-4DA3-ABBD-718C22A5E58B}"/>
              </a:ext>
            </a:extLst>
          </p:cNvPr>
          <p:cNvSpPr>
            <a:spLocks/>
          </p:cNvSpPr>
          <p:nvPr/>
        </p:nvSpPr>
        <p:spPr>
          <a:xfrm>
            <a:off x="7345017" y="1140227"/>
            <a:ext cx="4721087" cy="2720070"/>
          </a:xfrm>
          <a:prstGeom prst="rect">
            <a:avLst/>
          </a:prstGeom>
        </p:spPr>
        <p:txBody>
          <a:bodyPr>
            <a:normAutofit fontScale="92500"/>
          </a:bodyPr>
          <a:lstStyle/>
          <a:p>
            <a:pPr defTabSz="352044">
              <a:spcAft>
                <a:spcPts val="600"/>
              </a:spcAft>
            </a:pPr>
            <a:r>
              <a:rPr lang="en-US" kern="1200" dirty="0">
                <a:solidFill>
                  <a:srgbClr val="555555"/>
                </a:solidFill>
                <a:latin typeface="+mn-lt"/>
                <a:ea typeface="+mn-ea"/>
                <a:cs typeface="+mn-cs"/>
              </a:rPr>
              <a:t>Through research of evidence base practice  systemic review of specialized teams, it has shown that it is vital to have specialized members rather than generalized to meet the needs of specialized complex surgical procedures (Lentz, et.al., 2002). This will include not just nurses and surgical technologists, but other vital team members; vets technicians, central supply staff, and surgical support staff</a:t>
            </a:r>
            <a:r>
              <a:rPr lang="en-US" sz="1386" kern="1200" dirty="0">
                <a:solidFill>
                  <a:srgbClr val="555555"/>
                </a:solidFill>
                <a:latin typeface="+mn-lt"/>
                <a:ea typeface="+mn-ea"/>
                <a:cs typeface="+mn-cs"/>
              </a:rPr>
              <a:t>.</a:t>
            </a:r>
            <a:endParaRPr lang="en-US" dirty="0">
              <a:solidFill>
                <a:schemeClr val="bg1"/>
              </a:solidFill>
            </a:endParaRPr>
          </a:p>
        </p:txBody>
      </p:sp>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4734833" y="3716372"/>
            <a:ext cx="212163" cy="212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1640154" y="633637"/>
            <a:ext cx="3218143" cy="320901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large building with many windows&#10;&#10;Description automatically generated">
            <a:extLst>
              <a:ext uri="{FF2B5EF4-FFF2-40B4-BE49-F238E27FC236}">
                <a16:creationId xmlns:a16="http://schemas.microsoft.com/office/drawing/2014/main" id="{56E4D556-730E-43FB-89C4-3975BD3FFE4B}"/>
              </a:ext>
            </a:extLst>
          </p:cNvPr>
          <p:cNvPicPr>
            <a:picLocks noChangeAspect="1"/>
          </p:cNvPicPr>
          <p:nvPr/>
        </p:nvPicPr>
        <p:blipFill>
          <a:blip r:embed="rId8"/>
          <a:stretch>
            <a:fillRect/>
          </a:stretch>
        </p:blipFill>
        <p:spPr>
          <a:xfrm>
            <a:off x="0" y="7180"/>
            <a:ext cx="7102861" cy="4461930"/>
          </a:xfrm>
          <a:prstGeom prst="rect">
            <a:avLst/>
          </a:prstGeom>
        </p:spPr>
      </p:pic>
      <p:pic>
        <p:nvPicPr>
          <p:cNvPr id="9" name="Picture 8">
            <a:extLst>
              <a:ext uri="{FF2B5EF4-FFF2-40B4-BE49-F238E27FC236}">
                <a16:creationId xmlns:a16="http://schemas.microsoft.com/office/drawing/2014/main" id="{13B9BA3E-1D2D-1EC2-5BDC-92938E6BD5AD}"/>
              </a:ext>
            </a:extLst>
          </p:cNvPr>
          <p:cNvPicPr>
            <a:picLocks noChangeAspect="1"/>
          </p:cNvPicPr>
          <p:nvPr/>
        </p:nvPicPr>
        <p:blipFill>
          <a:blip r:embed="rId9"/>
          <a:stretch>
            <a:fillRect/>
          </a:stretch>
        </p:blipFill>
        <p:spPr>
          <a:xfrm>
            <a:off x="9843336" y="6279195"/>
            <a:ext cx="1112616" cy="358171"/>
          </a:xfrm>
          <a:prstGeom prst="rect">
            <a:avLst/>
          </a:prstGeom>
        </p:spPr>
      </p:pic>
    </p:spTree>
    <p:extLst>
      <p:ext uri="{BB962C8B-B14F-4D97-AF65-F5344CB8AC3E}">
        <p14:creationId xmlns:p14="http://schemas.microsoft.com/office/powerpoint/2010/main" val="132953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DCAB-84B2-A717-3946-EE4F3ADF410B}"/>
              </a:ext>
            </a:extLst>
          </p:cNvPr>
          <p:cNvSpPr>
            <a:spLocks noGrp="1"/>
          </p:cNvSpPr>
          <p:nvPr>
            <p:ph type="title"/>
          </p:nvPr>
        </p:nvSpPr>
        <p:spPr/>
        <p:txBody>
          <a:bodyPr>
            <a:normAutofit fontScale="90000"/>
          </a:bodyPr>
          <a:lstStyle/>
          <a:p>
            <a:r>
              <a:rPr lang="en-US" dirty="0"/>
              <a:t>Peri-op Road Map </a:t>
            </a:r>
            <a:br>
              <a:rPr lang="en-US" dirty="0"/>
            </a:br>
            <a:r>
              <a:rPr lang="en-US" dirty="0"/>
              <a:t>UVA’s Strategic plan</a:t>
            </a:r>
          </a:p>
        </p:txBody>
      </p:sp>
      <p:sp>
        <p:nvSpPr>
          <p:cNvPr id="3" name="Table Placeholder 2">
            <a:extLst>
              <a:ext uri="{FF2B5EF4-FFF2-40B4-BE49-F238E27FC236}">
                <a16:creationId xmlns:a16="http://schemas.microsoft.com/office/drawing/2014/main" id="{2B24A61E-C564-8875-6183-B91112D0B2A1}"/>
              </a:ext>
            </a:extLst>
          </p:cNvPr>
          <p:cNvSpPr>
            <a:spLocks noGrp="1"/>
          </p:cNvSpPr>
          <p:nvPr>
            <p:ph type="body" sz="quarter" idx="13"/>
          </p:nvPr>
        </p:nvSpPr>
        <p:spPr/>
        <p:txBody>
          <a:bodyPr>
            <a:normAutofit fontScale="85000" lnSpcReduction="10000"/>
          </a:bodyPr>
          <a:lstStyle/>
          <a:p>
            <a:r>
              <a:rPr lang="en-US" b="1" dirty="0">
                <a:solidFill>
                  <a:schemeClr val="bg1"/>
                </a:solidFill>
              </a:rPr>
              <a:t>Best Place to Work: Hiring and Recruitment/Retention:</a:t>
            </a:r>
            <a:r>
              <a:rPr lang="en-US" dirty="0">
                <a:solidFill>
                  <a:schemeClr val="bg1"/>
                </a:solidFill>
              </a:rPr>
              <a:t> This pilot will ensure that the team has well supported team members to promote patient centered outcomes, be a vital resource for the urology specialty, and allow members to feel part of the UVA bigger picture. Proper education/in-services for staff and faculty to be competent and accountable in the urology specialty. </a:t>
            </a:r>
          </a:p>
          <a:p>
            <a:endParaRPr lang="en-US" b="1" dirty="0">
              <a:solidFill>
                <a:schemeClr val="bg1"/>
              </a:solidFill>
            </a:endParaRPr>
          </a:p>
          <a:p>
            <a:r>
              <a:rPr lang="en-US" b="1" dirty="0">
                <a:solidFill>
                  <a:schemeClr val="bg1"/>
                </a:solidFill>
              </a:rPr>
              <a:t>Resource Stewardship: </a:t>
            </a:r>
            <a:r>
              <a:rPr lang="en-US" dirty="0">
                <a:solidFill>
                  <a:schemeClr val="bg1"/>
                </a:solidFill>
              </a:rPr>
              <a:t>Decrease operative turnover time, decrease supply waste of opened unused supply and decrease unnecessary supply par level and space on the central supply shelves. This leads to an increase of COST SAVINGS. </a:t>
            </a:r>
          </a:p>
          <a:p>
            <a:endParaRPr lang="en-US" dirty="0"/>
          </a:p>
        </p:txBody>
      </p:sp>
      <p:pic>
        <p:nvPicPr>
          <p:cNvPr id="14" name="Picture 13">
            <a:extLst>
              <a:ext uri="{FF2B5EF4-FFF2-40B4-BE49-F238E27FC236}">
                <a16:creationId xmlns:a16="http://schemas.microsoft.com/office/drawing/2014/main" id="{4493753A-B141-3DEC-FB4A-4A4A2980D672}"/>
              </a:ext>
            </a:extLst>
          </p:cNvPr>
          <p:cNvPicPr>
            <a:picLocks noChangeAspect="1"/>
          </p:cNvPicPr>
          <p:nvPr/>
        </p:nvPicPr>
        <p:blipFill>
          <a:blip r:embed="rId2"/>
          <a:stretch>
            <a:fillRect/>
          </a:stretch>
        </p:blipFill>
        <p:spPr>
          <a:xfrm>
            <a:off x="5317887" y="2221675"/>
            <a:ext cx="6515099" cy="3837699"/>
          </a:xfrm>
          <a:prstGeom prst="rect">
            <a:avLst/>
          </a:prstGeom>
        </p:spPr>
      </p:pic>
    </p:spTree>
    <p:extLst>
      <p:ext uri="{BB962C8B-B14F-4D97-AF65-F5344CB8AC3E}">
        <p14:creationId xmlns:p14="http://schemas.microsoft.com/office/powerpoint/2010/main" val="182655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8" name="Oval 17">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20" name="Rectangle 19">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1197D-0F21-4FFA-FCD6-1D57063ADE43}"/>
              </a:ext>
            </a:extLst>
          </p:cNvPr>
          <p:cNvSpPr>
            <a:spLocks noGrp="1"/>
          </p:cNvSpPr>
          <p:nvPr>
            <p:ph type="title"/>
          </p:nvPr>
        </p:nvSpPr>
        <p:spPr>
          <a:xfrm>
            <a:off x="1069848" y="4846002"/>
            <a:ext cx="10058400" cy="1522993"/>
          </a:xfrm>
        </p:spPr>
        <p:txBody>
          <a:bodyPr vert="horz" lIns="91440" tIns="45720" rIns="91440" bIns="45720" rtlCol="0" anchor="ctr">
            <a:normAutofit/>
          </a:bodyPr>
          <a:lstStyle/>
          <a:p>
            <a:r>
              <a:rPr lang="en-US" sz="6000">
                <a:blipFill>
                  <a:blip r:embed="rId6">
                    <a:extLst>
                      <a:ext uri="{28A0092B-C50C-407E-A947-70E740481C1C}">
                        <a14:useLocalDpi xmlns:a14="http://schemas.microsoft.com/office/drawing/2010/main" val="0"/>
                      </a:ext>
                    </a:extLst>
                  </a:blip>
                  <a:tile tx="6350" ty="-127000" sx="65000" sy="64000" flip="none" algn="tl"/>
                </a:blipFill>
              </a:rPr>
              <a:t>90 day pilot </a:t>
            </a:r>
          </a:p>
        </p:txBody>
      </p:sp>
      <p:grpSp>
        <p:nvGrpSpPr>
          <p:cNvPr id="24" name="Group 23">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6" name="Oval 25">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1" name="Slide Number Placeholder 3">
            <a:extLst>
              <a:ext uri="{FF2B5EF4-FFF2-40B4-BE49-F238E27FC236}">
                <a16:creationId xmlns:a16="http://schemas.microsoft.com/office/drawing/2014/main" id="{79832530-DA4D-51DE-D8FC-223878B9D928}"/>
              </a:ext>
            </a:extLst>
          </p:cNvPr>
          <p:cNvSpPr>
            <a:spLocks/>
          </p:cNvSpPr>
          <p:nvPr/>
        </p:nvSpPr>
        <p:spPr>
          <a:xfrm>
            <a:off x="8079265" y="3675666"/>
            <a:ext cx="316636" cy="252869"/>
          </a:xfrm>
          <a:prstGeom prst="rect">
            <a:avLst/>
          </a:prstGeom>
        </p:spPr>
        <p:txBody>
          <a:bodyPr/>
          <a:lstStyle/>
          <a:p>
            <a:pPr defTabSz="315468">
              <a:spcAft>
                <a:spcPts val="414"/>
              </a:spcAft>
            </a:pPr>
            <a:fld id="{B5CEABB6-07DC-46E8-9B57-56EC44A396E5}" type="slidenum">
              <a:rPr lang="en-US" sz="1242" kern="1200">
                <a:solidFill>
                  <a:schemeClr val="tx1"/>
                </a:solidFill>
                <a:latin typeface="+mn-lt"/>
                <a:ea typeface="+mn-ea"/>
                <a:cs typeface="+mn-cs"/>
              </a:rPr>
              <a:pPr defTabSz="315468">
                <a:spcAft>
                  <a:spcPts val="414"/>
                </a:spcAft>
              </a:pPr>
              <a:t>6</a:t>
            </a:fld>
            <a:endParaRPr lang="en-US"/>
          </a:p>
        </p:txBody>
      </p:sp>
      <p:sp>
        <p:nvSpPr>
          <p:cNvPr id="3" name="Content Placeholder 2">
            <a:extLst>
              <a:ext uri="{FF2B5EF4-FFF2-40B4-BE49-F238E27FC236}">
                <a16:creationId xmlns:a16="http://schemas.microsoft.com/office/drawing/2014/main" id="{810B1090-F9D7-5F71-A355-D1DE529A4BFD}"/>
              </a:ext>
            </a:extLst>
          </p:cNvPr>
          <p:cNvSpPr>
            <a:spLocks/>
          </p:cNvSpPr>
          <p:nvPr/>
        </p:nvSpPr>
        <p:spPr>
          <a:xfrm>
            <a:off x="3951127" y="1628610"/>
            <a:ext cx="1698413" cy="1483736"/>
          </a:xfrm>
          <a:prstGeom prst="rect">
            <a:avLst/>
          </a:prstGeom>
        </p:spPr>
        <p:txBody>
          <a:bodyPr>
            <a:normAutofit/>
          </a:bodyPr>
          <a:lstStyle/>
          <a:p>
            <a:pPr defTabSz="359634">
              <a:spcAft>
                <a:spcPts val="414"/>
              </a:spcAft>
            </a:pPr>
            <a:r>
              <a:rPr lang="en-US" sz="708" kern="1200">
                <a:solidFill>
                  <a:schemeClr val="tx1"/>
                </a:solidFill>
                <a:latin typeface="+mn-lt"/>
                <a:ea typeface="+mn-ea"/>
                <a:cs typeface="+mn-cs"/>
              </a:rPr>
              <a:t>- </a:t>
            </a:r>
            <a:endParaRPr lang="en-US"/>
          </a:p>
        </p:txBody>
      </p:sp>
      <p:sp>
        <p:nvSpPr>
          <p:cNvPr id="5" name="Table Placeholder 4">
            <a:extLst>
              <a:ext uri="{FF2B5EF4-FFF2-40B4-BE49-F238E27FC236}">
                <a16:creationId xmlns:a16="http://schemas.microsoft.com/office/drawing/2014/main" id="{DB2083F0-7D60-F8B7-6FAF-9BCABE8ABDD8}"/>
              </a:ext>
            </a:extLst>
          </p:cNvPr>
          <p:cNvSpPr>
            <a:spLocks/>
          </p:cNvSpPr>
          <p:nvPr/>
        </p:nvSpPr>
        <p:spPr>
          <a:xfrm>
            <a:off x="745435" y="633636"/>
            <a:ext cx="10656289" cy="3042029"/>
          </a:xfrm>
          <a:prstGeom prst="rect">
            <a:avLst/>
          </a:prstGeom>
        </p:spPr>
        <p:txBody>
          <a:bodyPr>
            <a:normAutofit fontScale="55000" lnSpcReduction="20000"/>
          </a:bodyPr>
          <a:lstStyle/>
          <a:p>
            <a:pPr defTabSz="359634">
              <a:spcAft>
                <a:spcPts val="414"/>
              </a:spcAft>
            </a:pPr>
            <a:r>
              <a:rPr lang="en-US" sz="4500" kern="1200" dirty="0">
                <a:solidFill>
                  <a:schemeClr val="tx1"/>
                </a:solidFill>
                <a:latin typeface="+mn-lt"/>
                <a:ea typeface="+mn-ea"/>
                <a:cs typeface="+mn-cs"/>
              </a:rPr>
              <a:t>-Staff members include Justine Watson, Lacey Pulley, Mia </a:t>
            </a:r>
            <a:r>
              <a:rPr lang="en-US" sz="4500" kern="1200" dirty="0" err="1">
                <a:solidFill>
                  <a:schemeClr val="tx1"/>
                </a:solidFill>
                <a:latin typeface="+mn-lt"/>
                <a:ea typeface="+mn-ea"/>
                <a:cs typeface="+mn-cs"/>
              </a:rPr>
              <a:t>Oppler</a:t>
            </a:r>
            <a:r>
              <a:rPr lang="en-US" sz="4500" kern="1200" dirty="0">
                <a:solidFill>
                  <a:schemeClr val="tx1"/>
                </a:solidFill>
                <a:latin typeface="+mn-lt"/>
                <a:ea typeface="+mn-ea"/>
                <a:cs typeface="+mn-cs"/>
              </a:rPr>
              <a:t>, </a:t>
            </a:r>
            <a:r>
              <a:rPr lang="en-US" sz="4500" kern="1200" dirty="0" err="1">
                <a:solidFill>
                  <a:schemeClr val="tx1"/>
                </a:solidFill>
                <a:latin typeface="+mn-lt"/>
                <a:ea typeface="+mn-ea"/>
                <a:cs typeface="+mn-cs"/>
              </a:rPr>
              <a:t>Lizze</a:t>
            </a:r>
            <a:r>
              <a:rPr lang="en-US" sz="4500" kern="1200" dirty="0">
                <a:solidFill>
                  <a:schemeClr val="tx1"/>
                </a:solidFill>
                <a:latin typeface="+mn-lt"/>
                <a:ea typeface="+mn-ea"/>
                <a:cs typeface="+mn-cs"/>
              </a:rPr>
              <a:t> </a:t>
            </a:r>
            <a:r>
              <a:rPr lang="en-US" sz="4500" kern="1200" dirty="0" err="1">
                <a:solidFill>
                  <a:schemeClr val="tx1"/>
                </a:solidFill>
                <a:latin typeface="+mn-lt"/>
                <a:ea typeface="+mn-ea"/>
                <a:cs typeface="+mn-cs"/>
              </a:rPr>
              <a:t>Lucus</a:t>
            </a:r>
            <a:r>
              <a:rPr lang="en-US" sz="4500" kern="1200" dirty="0">
                <a:solidFill>
                  <a:schemeClr val="tx1"/>
                </a:solidFill>
                <a:latin typeface="+mn-lt"/>
                <a:ea typeface="+mn-ea"/>
                <a:cs typeface="+mn-cs"/>
              </a:rPr>
              <a:t>, Paula </a:t>
            </a:r>
            <a:r>
              <a:rPr lang="en-US" sz="4500" kern="1200" dirty="0" err="1">
                <a:solidFill>
                  <a:schemeClr val="tx1"/>
                </a:solidFill>
                <a:latin typeface="+mn-lt"/>
                <a:ea typeface="+mn-ea"/>
                <a:cs typeface="+mn-cs"/>
              </a:rPr>
              <a:t>O’Buckley</a:t>
            </a:r>
            <a:r>
              <a:rPr lang="en-US" sz="4500" kern="1200" dirty="0">
                <a:solidFill>
                  <a:schemeClr val="tx1"/>
                </a:solidFill>
                <a:latin typeface="+mn-lt"/>
                <a:ea typeface="+mn-ea"/>
                <a:cs typeface="+mn-cs"/>
              </a:rPr>
              <a:t>, Amanda Green, Rebecca Ann Smith, </a:t>
            </a:r>
            <a:r>
              <a:rPr lang="en-US" sz="4500" kern="1200" dirty="0" err="1">
                <a:solidFill>
                  <a:schemeClr val="tx1"/>
                </a:solidFill>
                <a:latin typeface="+mn-lt"/>
                <a:ea typeface="+mn-ea"/>
                <a:cs typeface="+mn-cs"/>
              </a:rPr>
              <a:t>Tayvia</a:t>
            </a:r>
            <a:r>
              <a:rPr lang="en-US" sz="4500" kern="1200" dirty="0">
                <a:solidFill>
                  <a:schemeClr val="tx1"/>
                </a:solidFill>
                <a:latin typeface="+mn-lt"/>
                <a:ea typeface="+mn-ea"/>
                <a:cs typeface="+mn-cs"/>
              </a:rPr>
              <a:t> Velasquez, </a:t>
            </a:r>
            <a:r>
              <a:rPr lang="en-US" sz="4500" kern="1200" dirty="0" err="1">
                <a:solidFill>
                  <a:schemeClr val="tx1"/>
                </a:solidFill>
                <a:latin typeface="+mn-lt"/>
                <a:ea typeface="+mn-ea"/>
                <a:cs typeface="+mn-cs"/>
              </a:rPr>
              <a:t>Archelle</a:t>
            </a:r>
            <a:r>
              <a:rPr lang="en-US" sz="4500" kern="1200" dirty="0">
                <a:solidFill>
                  <a:schemeClr val="tx1"/>
                </a:solidFill>
                <a:latin typeface="+mn-lt"/>
                <a:ea typeface="+mn-ea"/>
                <a:cs typeface="+mn-cs"/>
              </a:rPr>
              <a:t> Booker, Kim </a:t>
            </a:r>
            <a:r>
              <a:rPr lang="en-US" sz="4500" kern="1200" dirty="0" err="1">
                <a:solidFill>
                  <a:schemeClr val="tx1"/>
                </a:solidFill>
                <a:latin typeface="+mn-lt"/>
                <a:ea typeface="+mn-ea"/>
                <a:cs typeface="+mn-cs"/>
              </a:rPr>
              <a:t>Condray</a:t>
            </a:r>
            <a:r>
              <a:rPr lang="en-US" sz="4500" kern="1200" dirty="0">
                <a:solidFill>
                  <a:schemeClr val="tx1"/>
                </a:solidFill>
                <a:latin typeface="+mn-lt"/>
                <a:ea typeface="+mn-ea"/>
                <a:cs typeface="+mn-cs"/>
              </a:rPr>
              <a:t>, and Megan </a:t>
            </a:r>
            <a:r>
              <a:rPr lang="en-US" sz="4500" kern="1200" dirty="0" err="1">
                <a:solidFill>
                  <a:schemeClr val="tx1"/>
                </a:solidFill>
                <a:latin typeface="+mn-lt"/>
                <a:ea typeface="+mn-ea"/>
                <a:cs typeface="+mn-cs"/>
              </a:rPr>
              <a:t>Landwee</a:t>
            </a:r>
            <a:r>
              <a:rPr lang="en-US" sz="4500" kern="1200" dirty="0">
                <a:solidFill>
                  <a:schemeClr val="tx1"/>
                </a:solidFill>
                <a:latin typeface="+mn-lt"/>
                <a:ea typeface="+mn-ea"/>
                <a:cs typeface="+mn-cs"/>
              </a:rPr>
              <a:t> --- solely dedicated to urology (not pulled for other specialties).</a:t>
            </a:r>
          </a:p>
          <a:p>
            <a:pPr defTabSz="359634">
              <a:spcAft>
                <a:spcPts val="414"/>
              </a:spcAft>
            </a:pPr>
            <a:endParaRPr lang="en-US" sz="4500" kern="1200" dirty="0">
              <a:solidFill>
                <a:schemeClr val="tx1"/>
              </a:solidFill>
              <a:latin typeface="+mn-lt"/>
              <a:ea typeface="+mn-ea"/>
              <a:cs typeface="+mn-cs"/>
            </a:endParaRPr>
          </a:p>
          <a:p>
            <a:pPr defTabSz="359634">
              <a:spcAft>
                <a:spcPts val="414"/>
              </a:spcAft>
            </a:pPr>
            <a:r>
              <a:rPr lang="en-US" sz="4500" kern="1200" dirty="0">
                <a:solidFill>
                  <a:schemeClr val="tx1"/>
                </a:solidFill>
                <a:latin typeface="+mn-lt"/>
                <a:ea typeface="+mn-ea"/>
                <a:cs typeface="+mn-cs"/>
              </a:rPr>
              <a:t>-Education/In-services of equipment, supplies, instrumentation.</a:t>
            </a:r>
          </a:p>
          <a:p>
            <a:pPr defTabSz="359634">
              <a:spcAft>
                <a:spcPts val="414"/>
              </a:spcAft>
            </a:pPr>
            <a:endParaRPr lang="en-US" sz="4500" kern="1200" dirty="0">
              <a:solidFill>
                <a:schemeClr val="tx1"/>
              </a:solidFill>
              <a:latin typeface="+mn-lt"/>
              <a:ea typeface="+mn-ea"/>
              <a:cs typeface="+mn-cs"/>
            </a:endParaRPr>
          </a:p>
          <a:p>
            <a:pPr defTabSz="359634">
              <a:spcAft>
                <a:spcPts val="414"/>
              </a:spcAft>
            </a:pPr>
            <a:r>
              <a:rPr lang="en-US" sz="4500" kern="1200" dirty="0">
                <a:solidFill>
                  <a:schemeClr val="tx1"/>
                </a:solidFill>
                <a:latin typeface="+mn-lt"/>
                <a:ea typeface="+mn-ea"/>
                <a:cs typeface="+mn-cs"/>
              </a:rPr>
              <a:t>-Effective communication.</a:t>
            </a:r>
          </a:p>
          <a:p>
            <a:pPr defTabSz="359634">
              <a:spcAft>
                <a:spcPts val="414"/>
              </a:spcAft>
            </a:pPr>
            <a:endParaRPr lang="en-US" sz="708" kern="1200" dirty="0">
              <a:solidFill>
                <a:schemeClr val="tx1"/>
              </a:solidFill>
              <a:latin typeface="+mn-lt"/>
              <a:ea typeface="+mn-ea"/>
              <a:cs typeface="+mn-cs"/>
            </a:endParaRPr>
          </a:p>
          <a:p>
            <a:pPr defTabSz="359634">
              <a:spcAft>
                <a:spcPts val="414"/>
              </a:spcAft>
            </a:pPr>
            <a:endParaRPr lang="en-US" sz="708" kern="1200" dirty="0">
              <a:solidFill>
                <a:schemeClr val="tx1"/>
              </a:solidFill>
              <a:latin typeface="+mn-lt"/>
              <a:ea typeface="+mn-ea"/>
              <a:cs typeface="+mn-cs"/>
            </a:endParaRPr>
          </a:p>
          <a:p>
            <a:pPr defTabSz="359634">
              <a:spcAft>
                <a:spcPts val="414"/>
              </a:spcAft>
            </a:pPr>
            <a:endParaRPr lang="en-US" sz="708" kern="1200" dirty="0">
              <a:solidFill>
                <a:schemeClr val="tx1"/>
              </a:solidFill>
              <a:latin typeface="+mn-lt"/>
              <a:ea typeface="+mn-ea"/>
              <a:cs typeface="+mn-cs"/>
            </a:endParaRPr>
          </a:p>
          <a:p>
            <a:pPr>
              <a:spcAft>
                <a:spcPts val="600"/>
              </a:spcAft>
            </a:pPr>
            <a:endParaRPr lang="en-US" dirty="0"/>
          </a:p>
        </p:txBody>
      </p:sp>
      <p:sp>
        <p:nvSpPr>
          <p:cNvPr id="4" name="Slide Number Placeholder 3">
            <a:extLst>
              <a:ext uri="{FF2B5EF4-FFF2-40B4-BE49-F238E27FC236}">
                <a16:creationId xmlns:a16="http://schemas.microsoft.com/office/drawing/2014/main" id="{9B6E92F7-D22E-DF07-BFBA-B3C116CD44B3}"/>
              </a:ext>
            </a:extLst>
          </p:cNvPr>
          <p:cNvSpPr>
            <a:spLocks/>
          </p:cNvSpPr>
          <p:nvPr/>
        </p:nvSpPr>
        <p:spPr>
          <a:xfrm>
            <a:off x="8002793" y="3192382"/>
            <a:ext cx="181500" cy="144948"/>
          </a:xfrm>
          <a:prstGeom prst="rect">
            <a:avLst/>
          </a:prstGeom>
        </p:spPr>
        <p:txBody>
          <a:bodyPr anchor="ctr">
            <a:normAutofit fontScale="70000" lnSpcReduction="20000"/>
          </a:bodyPr>
          <a:lstStyle/>
          <a:p>
            <a:pPr defTabSz="359634">
              <a:lnSpc>
                <a:spcPct val="90000"/>
              </a:lnSpc>
              <a:spcAft>
                <a:spcPts val="236"/>
              </a:spcAft>
            </a:pPr>
            <a:fld id="{B5CEABB6-07DC-46E8-9B57-56EC44A396E5}" type="slidenum">
              <a:rPr lang="en-US" sz="600" kern="1200">
                <a:solidFill>
                  <a:schemeClr val="tx1"/>
                </a:solidFill>
                <a:latin typeface="+mn-lt"/>
                <a:ea typeface="+mn-ea"/>
                <a:cs typeface="+mn-cs"/>
              </a:rPr>
              <a:pPr defTabSz="359634">
                <a:lnSpc>
                  <a:spcPct val="90000"/>
                </a:lnSpc>
                <a:spcAft>
                  <a:spcPts val="236"/>
                </a:spcAft>
              </a:pPr>
              <a:t>6</a:t>
            </a:fld>
            <a:endParaRPr lang="en-US" sz="600"/>
          </a:p>
        </p:txBody>
      </p:sp>
      <p:pic>
        <p:nvPicPr>
          <p:cNvPr id="9" name="Picture 8">
            <a:extLst>
              <a:ext uri="{FF2B5EF4-FFF2-40B4-BE49-F238E27FC236}">
                <a16:creationId xmlns:a16="http://schemas.microsoft.com/office/drawing/2014/main" id="{BF26FFFC-7AF6-C4B9-7C4A-5FB45CDDCB83}"/>
              </a:ext>
            </a:extLst>
          </p:cNvPr>
          <p:cNvPicPr>
            <a:picLocks noChangeAspect="1"/>
          </p:cNvPicPr>
          <p:nvPr/>
        </p:nvPicPr>
        <p:blipFill>
          <a:blip r:embed="rId7"/>
          <a:stretch>
            <a:fillRect/>
          </a:stretch>
        </p:blipFill>
        <p:spPr>
          <a:xfrm>
            <a:off x="10044825" y="6293516"/>
            <a:ext cx="1112616" cy="358171"/>
          </a:xfrm>
          <a:prstGeom prst="rect">
            <a:avLst/>
          </a:prstGeom>
        </p:spPr>
      </p:pic>
    </p:spTree>
    <p:extLst>
      <p:ext uri="{BB962C8B-B14F-4D97-AF65-F5344CB8AC3E}">
        <p14:creationId xmlns:p14="http://schemas.microsoft.com/office/powerpoint/2010/main" val="155605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3" name="Oval 12">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5" name="Rectangle 14">
            <a:extLst>
              <a:ext uri="{FF2B5EF4-FFF2-40B4-BE49-F238E27FC236}">
                <a16:creationId xmlns:a16="http://schemas.microsoft.com/office/drawing/2014/main" id="{796EAE45-4A7F-4104-BDC2-49728B6C4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3946B-E45E-2370-F337-B6A91A0BE9C5}"/>
              </a:ext>
            </a:extLst>
          </p:cNvPr>
          <p:cNvSpPr>
            <a:spLocks noGrp="1"/>
          </p:cNvSpPr>
          <p:nvPr>
            <p:ph type="title"/>
          </p:nvPr>
        </p:nvSpPr>
        <p:spPr>
          <a:xfrm>
            <a:off x="1066800" y="4786009"/>
            <a:ext cx="10058400" cy="1486776"/>
          </a:xfrm>
        </p:spPr>
        <p:txBody>
          <a:bodyPr vert="horz" lIns="91440" tIns="45720" rIns="91440" bIns="45720" rtlCol="0" anchor="ctr">
            <a:normAutofit/>
          </a:bodyPr>
          <a:lstStyle/>
          <a:p>
            <a:pPr algn="ctr"/>
            <a:r>
              <a:rPr lang="en-US" sz="6000">
                <a:blipFill>
                  <a:blip r:embed="rId4">
                    <a:extLst>
                      <a:ext uri="{28A0092B-C50C-407E-A947-70E740481C1C}">
                        <a14:useLocalDpi xmlns:a14="http://schemas.microsoft.com/office/drawing/2010/main" val="0"/>
                      </a:ext>
                    </a:extLst>
                  </a:blip>
                  <a:tile tx="6350" ty="-127000" sx="65000" sy="64000" flip="none" algn="tl"/>
                </a:blipFill>
              </a:rPr>
              <a:t>Perioperative staff</a:t>
            </a:r>
          </a:p>
        </p:txBody>
      </p:sp>
      <p:grpSp>
        <p:nvGrpSpPr>
          <p:cNvPr id="17" name="Group 16">
            <a:extLst>
              <a:ext uri="{FF2B5EF4-FFF2-40B4-BE49-F238E27FC236}">
                <a16:creationId xmlns:a16="http://schemas.microsoft.com/office/drawing/2014/main" id="{57C42483-9FB4-4C1A-B319-1B129FD653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4F43D295-4374-4195-98CF-40620F291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9" name="Oval 18">
              <a:extLst>
                <a:ext uri="{FF2B5EF4-FFF2-40B4-BE49-F238E27FC236}">
                  <a16:creationId xmlns:a16="http://schemas.microsoft.com/office/drawing/2014/main" id="{6A156E1A-DF2F-43D2-B94E-E62A14ACB1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4" name="Content Placeholder 3">
            <a:extLst>
              <a:ext uri="{FF2B5EF4-FFF2-40B4-BE49-F238E27FC236}">
                <a16:creationId xmlns:a16="http://schemas.microsoft.com/office/drawing/2014/main" id="{0C547210-876E-5C32-FA40-053590F36C9C}"/>
              </a:ext>
            </a:extLst>
          </p:cNvPr>
          <p:cNvSpPr>
            <a:spLocks/>
          </p:cNvSpPr>
          <p:nvPr/>
        </p:nvSpPr>
        <p:spPr>
          <a:xfrm>
            <a:off x="1124415" y="643467"/>
            <a:ext cx="4153460" cy="3224495"/>
          </a:xfrm>
          <a:prstGeom prst="rect">
            <a:avLst/>
          </a:prstGeom>
        </p:spPr>
        <p:txBody>
          <a:bodyPr/>
          <a:lstStyle/>
          <a:p>
            <a:pPr defTabSz="416052">
              <a:spcAft>
                <a:spcPts val="600"/>
              </a:spcAft>
            </a:pPr>
            <a:r>
              <a:rPr lang="en-US" sz="1638" kern="1200">
                <a:solidFill>
                  <a:srgbClr val="555555"/>
                </a:solidFill>
                <a:latin typeface="+mn-lt"/>
                <a:ea typeface="+mn-ea"/>
                <a:cs typeface="+mn-cs"/>
              </a:rPr>
              <a:t>-Education of equipment use and troubleshooting. </a:t>
            </a:r>
          </a:p>
          <a:p>
            <a:pPr defTabSz="416052">
              <a:spcAft>
                <a:spcPts val="600"/>
              </a:spcAft>
            </a:pPr>
            <a:r>
              <a:rPr lang="en-US" sz="1638" kern="1200">
                <a:solidFill>
                  <a:srgbClr val="555555"/>
                </a:solidFill>
                <a:latin typeface="+mn-lt"/>
                <a:ea typeface="+mn-ea"/>
                <a:cs typeface="+mn-cs"/>
              </a:rPr>
              <a:t>- Urology mobile cart fully stocked</a:t>
            </a:r>
          </a:p>
          <a:p>
            <a:pPr defTabSz="416052">
              <a:spcAft>
                <a:spcPts val="600"/>
              </a:spcAft>
            </a:pPr>
            <a:r>
              <a:rPr lang="en-US" sz="1638" kern="1200">
                <a:solidFill>
                  <a:srgbClr val="555555"/>
                </a:solidFill>
                <a:latin typeface="+mn-lt"/>
                <a:ea typeface="+mn-ea"/>
                <a:cs typeface="+mn-cs"/>
              </a:rPr>
              <a:t>- Responsible for communication to </a:t>
            </a:r>
            <a:r>
              <a:rPr lang="en-US" sz="1638" kern="1200" err="1">
                <a:solidFill>
                  <a:srgbClr val="555555"/>
                </a:solidFill>
                <a:latin typeface="+mn-lt"/>
                <a:ea typeface="+mn-ea"/>
                <a:cs typeface="+mn-cs"/>
              </a:rPr>
              <a:t>Tayvia</a:t>
            </a:r>
            <a:r>
              <a:rPr lang="en-US" sz="1638" kern="1200">
                <a:solidFill>
                  <a:srgbClr val="555555"/>
                </a:solidFill>
                <a:latin typeface="+mn-lt"/>
                <a:ea typeface="+mn-ea"/>
                <a:cs typeface="+mn-cs"/>
              </a:rPr>
              <a:t> on par level supply.</a:t>
            </a:r>
          </a:p>
          <a:p>
            <a:pPr defTabSz="416052">
              <a:spcAft>
                <a:spcPts val="600"/>
              </a:spcAft>
            </a:pPr>
            <a:r>
              <a:rPr lang="en-US" sz="1638" kern="1200">
                <a:solidFill>
                  <a:srgbClr val="555555"/>
                </a:solidFill>
                <a:latin typeface="+mn-lt"/>
                <a:ea typeface="+mn-ea"/>
                <a:cs typeface="+mn-cs"/>
              </a:rPr>
              <a:t>- Auditing preference card accuracy  </a:t>
            </a:r>
          </a:p>
          <a:p>
            <a:pPr>
              <a:spcAft>
                <a:spcPts val="600"/>
              </a:spcAft>
            </a:pPr>
            <a:endParaRPr lang="en-US"/>
          </a:p>
        </p:txBody>
      </p:sp>
      <p:sp>
        <p:nvSpPr>
          <p:cNvPr id="5" name="Content Placeholder 4">
            <a:extLst>
              <a:ext uri="{FF2B5EF4-FFF2-40B4-BE49-F238E27FC236}">
                <a16:creationId xmlns:a16="http://schemas.microsoft.com/office/drawing/2014/main" id="{5CE8C75A-406C-5CFC-6B11-01FA6E21A5BD}"/>
              </a:ext>
            </a:extLst>
          </p:cNvPr>
          <p:cNvSpPr>
            <a:spLocks/>
          </p:cNvSpPr>
          <p:nvPr/>
        </p:nvSpPr>
        <p:spPr>
          <a:xfrm>
            <a:off x="5608328" y="643467"/>
            <a:ext cx="4153460" cy="3224495"/>
          </a:xfrm>
          <a:prstGeom prst="rect">
            <a:avLst/>
          </a:prstGeom>
        </p:spPr>
        <p:txBody>
          <a:bodyPr/>
          <a:lstStyle/>
          <a:p>
            <a:pPr defTabSz="416052">
              <a:spcAft>
                <a:spcPts val="600"/>
              </a:spcAft>
            </a:pPr>
            <a:r>
              <a:rPr lang="en-US" sz="1638" kern="1200">
                <a:solidFill>
                  <a:srgbClr val="555555"/>
                </a:solidFill>
                <a:latin typeface="+mn-lt"/>
                <a:ea typeface="+mn-ea"/>
                <a:cs typeface="+mn-cs"/>
              </a:rPr>
              <a:t>-Effectively communicating with VETS Leaders of any change of instrumentation needed per case.</a:t>
            </a:r>
          </a:p>
          <a:p>
            <a:pPr defTabSz="416052">
              <a:spcAft>
                <a:spcPts val="600"/>
              </a:spcAft>
            </a:pPr>
            <a:r>
              <a:rPr lang="en-US" sz="1638" kern="1200">
                <a:solidFill>
                  <a:srgbClr val="555555"/>
                </a:solidFill>
                <a:latin typeface="+mn-lt"/>
                <a:ea typeface="+mn-ea"/>
                <a:cs typeface="+mn-cs"/>
              </a:rPr>
              <a:t>- Review weekly needs of complex cases.</a:t>
            </a:r>
          </a:p>
          <a:p>
            <a:pPr defTabSz="416052">
              <a:spcAft>
                <a:spcPts val="600"/>
              </a:spcAft>
            </a:pPr>
            <a:r>
              <a:rPr lang="en-US" sz="1638" kern="1200">
                <a:solidFill>
                  <a:srgbClr val="555555"/>
                </a:solidFill>
                <a:latin typeface="+mn-lt"/>
                <a:ea typeface="+mn-ea"/>
                <a:cs typeface="+mn-cs"/>
              </a:rPr>
              <a:t>- Support each team member with vital feedback or appraisal. </a:t>
            </a:r>
          </a:p>
          <a:p>
            <a:pPr defTabSz="416052">
              <a:spcAft>
                <a:spcPts val="600"/>
              </a:spcAft>
            </a:pPr>
            <a:r>
              <a:rPr lang="en-US" sz="1638" kern="1200">
                <a:solidFill>
                  <a:srgbClr val="555555"/>
                </a:solidFill>
                <a:latin typeface="+mn-lt"/>
                <a:ea typeface="+mn-ea"/>
                <a:cs typeface="+mn-cs"/>
              </a:rPr>
              <a:t>- Delegate to SST Facilitators of specialized equipment or supplies needed. </a:t>
            </a:r>
            <a:endParaRPr lang="en-US">
              <a:solidFill>
                <a:schemeClr val="bg1"/>
              </a:solidFill>
            </a:endParaRPr>
          </a:p>
        </p:txBody>
      </p:sp>
      <p:pic>
        <p:nvPicPr>
          <p:cNvPr id="7" name="Picture 6">
            <a:extLst>
              <a:ext uri="{FF2B5EF4-FFF2-40B4-BE49-F238E27FC236}">
                <a16:creationId xmlns:a16="http://schemas.microsoft.com/office/drawing/2014/main" id="{8EB27BA2-F6A5-6345-3DD4-285C870FEF07}"/>
              </a:ext>
            </a:extLst>
          </p:cNvPr>
          <p:cNvPicPr>
            <a:picLocks noChangeAspect="1"/>
          </p:cNvPicPr>
          <p:nvPr/>
        </p:nvPicPr>
        <p:blipFill>
          <a:blip r:embed="rId5"/>
          <a:stretch>
            <a:fillRect/>
          </a:stretch>
        </p:blipFill>
        <p:spPr>
          <a:xfrm>
            <a:off x="9718205" y="6328710"/>
            <a:ext cx="1112616" cy="358171"/>
          </a:xfrm>
          <a:prstGeom prst="rect">
            <a:avLst/>
          </a:prstGeom>
        </p:spPr>
      </p:pic>
    </p:spTree>
    <p:extLst>
      <p:ext uri="{BB962C8B-B14F-4D97-AF65-F5344CB8AC3E}">
        <p14:creationId xmlns:p14="http://schemas.microsoft.com/office/powerpoint/2010/main" val="197321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8" name="Oval 27">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9" name="Oval 28">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31" name="Rectangle 30">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34">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1490145" y="2376862"/>
            <a:ext cx="2640646" cy="2104273"/>
          </a:xfrm>
          <a:noFill/>
        </p:spPr>
        <p:txBody>
          <a:bodyPr vert="horz" lIns="91440" tIns="45720" rIns="91440" bIns="45720" rtlCol="0" anchor="ctr">
            <a:normAutofit/>
          </a:bodyPr>
          <a:lstStyle/>
          <a:p>
            <a:pPr algn="ctr"/>
            <a:r>
              <a:rPr lang="en-US" sz="3000">
                <a:solidFill>
                  <a:srgbClr val="FFFFFF"/>
                </a:solidFill>
              </a:rPr>
              <a:t>vets leaders</a:t>
            </a:r>
          </a:p>
        </p:txBody>
      </p:sp>
      <p:sp>
        <p:nvSpPr>
          <p:cNvPr id="37" name="Rectangle 36">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7">
              <a:alphaModFix amt="85000"/>
              <a:lum bright="70000" contrast="-70000"/>
              <a:extLst>
                <a:ext uri="{BEBA8EAE-BF5A-486C-A8C5-ECC9F3942E4B}">
                  <a14:imgProps xmlns:a14="http://schemas.microsoft.com/office/drawing/2010/main">
                    <a14:imgLayer r:embed="rId8">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8" name="Content Placeholder 2">
            <a:extLst>
              <a:ext uri="{FF2B5EF4-FFF2-40B4-BE49-F238E27FC236}">
                <a16:creationId xmlns:a16="http://schemas.microsoft.com/office/drawing/2014/main" id="{8B1CA2C6-3148-170A-F1B9-51F906744BD8}"/>
              </a:ext>
            </a:extLst>
          </p:cNvPr>
          <p:cNvGraphicFramePr>
            <a:graphicFrameLocks noGrp="1"/>
          </p:cNvGraphicFramePr>
          <p:nvPr>
            <p:ph sz="half" idx="14"/>
            <p:extLst>
              <p:ext uri="{D42A27DB-BD31-4B8C-83A1-F6EECF244321}">
                <p14:modId xmlns:p14="http://schemas.microsoft.com/office/powerpoint/2010/main" val="2756337588"/>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 name="Picture 4">
            <a:extLst>
              <a:ext uri="{FF2B5EF4-FFF2-40B4-BE49-F238E27FC236}">
                <a16:creationId xmlns:a16="http://schemas.microsoft.com/office/drawing/2014/main" id="{E35B9426-6D67-F74E-39BF-8BFB8865783A}"/>
              </a:ext>
            </a:extLst>
          </p:cNvPr>
          <p:cNvPicPr>
            <a:picLocks noChangeAspect="1"/>
          </p:cNvPicPr>
          <p:nvPr/>
        </p:nvPicPr>
        <p:blipFill>
          <a:blip r:embed="rId14"/>
          <a:stretch>
            <a:fillRect/>
          </a:stretch>
        </p:blipFill>
        <p:spPr>
          <a:xfrm>
            <a:off x="333075" y="6320718"/>
            <a:ext cx="1112616" cy="358171"/>
          </a:xfrm>
          <a:prstGeom prst="rect">
            <a:avLst/>
          </a:prstGeom>
        </p:spPr>
      </p:pic>
    </p:spTree>
    <p:extLst>
      <p:ext uri="{BB962C8B-B14F-4D97-AF65-F5344CB8AC3E}">
        <p14:creationId xmlns:p14="http://schemas.microsoft.com/office/powerpoint/2010/main" val="134637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p:txBody>
          <a:bodyPr>
            <a:normAutofit fontScale="90000"/>
          </a:bodyPr>
          <a:lstStyle/>
          <a:p>
            <a:r>
              <a:rPr lang="en-US" dirty="0"/>
              <a:t>Vets leaders</a:t>
            </a:r>
            <a:br>
              <a:rPr lang="en-US" dirty="0"/>
            </a:br>
            <a:endParaRPr lang="en-US" dirty="0"/>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type="body" sz="quarter" idx="13"/>
          </p:nvPr>
        </p:nvSpPr>
        <p:spPr/>
        <p:txBody>
          <a:bodyPr vert="horz" lIns="91440" tIns="45720" rIns="91440" bIns="45720" rtlCol="0" anchor="t">
            <a:noAutofit/>
          </a:bodyPr>
          <a:lstStyle/>
          <a:p>
            <a:pPr marL="228600" lvl="1" indent="0">
              <a:buNone/>
            </a:pPr>
            <a:r>
              <a:rPr lang="en-US" dirty="0">
                <a:solidFill>
                  <a:schemeClr val="bg1"/>
                </a:solidFill>
              </a:rPr>
              <a:t>This will be led by Amanda Green and Rebecca Ann Smith, who are two of the best outstanding employees that have knowledge of the case requirements for Urology.</a:t>
            </a:r>
          </a:p>
          <a:p>
            <a:pPr marL="228600" lvl="1" indent="0">
              <a:buNone/>
            </a:pPr>
            <a:r>
              <a:rPr lang="en-US" dirty="0">
                <a:solidFill>
                  <a:schemeClr val="bg1"/>
                </a:solidFill>
              </a:rPr>
              <a:t>With any case concerns of instrumentation in regard to case posting or lack of having the instruments, communication will be immediately reported to all team members. </a:t>
            </a:r>
          </a:p>
        </p:txBody>
      </p:sp>
      <p:sp>
        <p:nvSpPr>
          <p:cNvPr id="3" name="Table Placeholder 2">
            <a:extLst>
              <a:ext uri="{FF2B5EF4-FFF2-40B4-BE49-F238E27FC236}">
                <a16:creationId xmlns:a16="http://schemas.microsoft.com/office/drawing/2014/main" id="{C67255B1-06F3-3480-06AD-AB61C0B2DEFF}"/>
              </a:ext>
            </a:extLst>
          </p:cNvPr>
          <p:cNvSpPr>
            <a:spLocks noGrp="1"/>
          </p:cNvSpPr>
          <p:nvPr>
            <p:ph type="tbl" sz="quarter" idx="14"/>
          </p:nvPr>
        </p:nvSpPr>
        <p:spPr/>
        <p:txBody>
          <a:bodyPr/>
          <a:lstStyle/>
          <a:p>
            <a:endParaRPr lang="en-US"/>
          </a:p>
        </p:txBody>
      </p:sp>
      <p:pic>
        <p:nvPicPr>
          <p:cNvPr id="2050" name="Picture 2">
            <a:extLst>
              <a:ext uri="{FF2B5EF4-FFF2-40B4-BE49-F238E27FC236}">
                <a16:creationId xmlns:a16="http://schemas.microsoft.com/office/drawing/2014/main" id="{147C305D-C255-4CE2-F3DD-D1A2C1B3F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825" y="896112"/>
            <a:ext cx="2995398" cy="2800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31CAD2D-9477-F544-423E-A7F8392D9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799" y="3354038"/>
            <a:ext cx="2869914" cy="2800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18A7FC0-5DB5-B707-8C25-346251997088}"/>
              </a:ext>
            </a:extLst>
          </p:cNvPr>
          <p:cNvPicPr>
            <a:picLocks noChangeAspect="1"/>
          </p:cNvPicPr>
          <p:nvPr/>
        </p:nvPicPr>
        <p:blipFill>
          <a:blip r:embed="rId5"/>
          <a:stretch>
            <a:fillRect/>
          </a:stretch>
        </p:blipFill>
        <p:spPr>
          <a:xfrm>
            <a:off x="205692" y="6350260"/>
            <a:ext cx="1112616" cy="358171"/>
          </a:xfrm>
          <a:prstGeom prst="rect">
            <a:avLst/>
          </a:prstGeom>
        </p:spPr>
      </p:pic>
    </p:spTree>
    <p:extLst>
      <p:ext uri="{BB962C8B-B14F-4D97-AF65-F5344CB8AC3E}">
        <p14:creationId xmlns:p14="http://schemas.microsoft.com/office/powerpoint/2010/main" val="41516945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
      <a:dk1>
        <a:sysClr val="windowText" lastClr="000000"/>
      </a:dk1>
      <a:lt1>
        <a:sysClr val="window" lastClr="FFFFFF"/>
      </a:lt1>
      <a:dk2>
        <a:srgbClr val="696464"/>
      </a:dk2>
      <a:lt2>
        <a:srgbClr val="E9E5DC"/>
      </a:lt2>
      <a:accent1>
        <a:srgbClr val="D34817"/>
      </a:accent1>
      <a:accent2>
        <a:srgbClr val="474773"/>
      </a:accent2>
      <a:accent3>
        <a:srgbClr val="A28E6A"/>
      </a:accent3>
      <a:accent4>
        <a:srgbClr val="956251"/>
      </a:accent4>
      <a:accent5>
        <a:srgbClr val="918485"/>
      </a:accent5>
      <a:accent6>
        <a:srgbClr val="855D5D"/>
      </a:accent6>
      <a:hlink>
        <a:srgbClr val="CC33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CCC3603-56D6-4CA8-9EB4-3ADDFAD6B2E7}">
  <we:reference id="wa104380050" version="3.6.0.0" store="en-US" storeType="OMEX"/>
  <we:alternateReferences>
    <we:reference id="wa104380050" version="3.6.0.0" store="wa10438005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5614A-92F9-4391-AC3D-F3F5B0704F99}">
  <ds:schemaRefs>
    <ds:schemaRef ds:uri="http://schemas.microsoft.com/office/2006/documentManagement/types"/>
    <ds:schemaRef ds:uri="http://purl.org/dc/elements/1.1/"/>
    <ds:schemaRef ds:uri="http://schemas.microsoft.com/office/2006/metadata/propertie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3.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438</TotalTime>
  <Words>1044</Words>
  <Application>Microsoft Office PowerPoint</Application>
  <PresentationFormat>Widescreen</PresentationFormat>
  <Paragraphs>85</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Rockwell</vt:lpstr>
      <vt:lpstr>Rockwell Condensed</vt:lpstr>
      <vt:lpstr>Rockwell Extra Bold</vt:lpstr>
      <vt:lpstr>Wingdings</vt:lpstr>
      <vt:lpstr>Wood Type</vt:lpstr>
      <vt:lpstr>Urology specialty team pilot </vt:lpstr>
      <vt:lpstr>introduction</vt:lpstr>
      <vt:lpstr>PowerPoint Presentation</vt:lpstr>
      <vt:lpstr>How we keep up with growth ​</vt:lpstr>
      <vt:lpstr>Peri-op Road Map  UVA’s Strategic plan</vt:lpstr>
      <vt:lpstr>90 day pilot </vt:lpstr>
      <vt:lpstr>Perioperative staff</vt:lpstr>
      <vt:lpstr>vets leaders</vt:lpstr>
      <vt:lpstr>Vets leaders </vt:lpstr>
      <vt:lpstr>Central supply staff</vt:lpstr>
      <vt:lpstr>SST Facilitators</vt:lpstr>
      <vt:lpstr>Pilot outcomes</vt:lpstr>
      <vt:lpstr>Pilot review</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Urology specility team</dc:title>
  <dc:creator>Justine Watson</dc:creator>
  <cp:lastModifiedBy>Lacey Pulley</cp:lastModifiedBy>
  <cp:revision>14</cp:revision>
  <dcterms:created xsi:type="dcterms:W3CDTF">2024-02-29T03:41:02Z</dcterms:created>
  <dcterms:modified xsi:type="dcterms:W3CDTF">2024-03-19T21:03:57Z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