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94" r:id="rId3"/>
    <p:sldId id="285" r:id="rId4"/>
    <p:sldId id="287" r:id="rId5"/>
    <p:sldId id="288" r:id="rId6"/>
    <p:sldId id="290" r:id="rId7"/>
    <p:sldId id="291" r:id="rId8"/>
    <p:sldId id="293" r:id="rId9"/>
    <p:sldId id="29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14" autoAdjust="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84256829007486"/>
          <c:y val="3.6443293946503759E-2"/>
          <c:w val="0.65096262272771455"/>
          <c:h val="0.843173265004596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FY23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6781</c:v>
                </c:pt>
                <c:pt idx="1">
                  <c:v>8051</c:v>
                </c:pt>
                <c:pt idx="2">
                  <c:v>7163</c:v>
                </c:pt>
                <c:pt idx="3">
                  <c:v>7455</c:v>
                </c:pt>
                <c:pt idx="4">
                  <c:v>7415</c:v>
                </c:pt>
                <c:pt idx="5">
                  <c:v>6378</c:v>
                </c:pt>
                <c:pt idx="6">
                  <c:v>6640</c:v>
                </c:pt>
                <c:pt idx="7">
                  <c:v>7442</c:v>
                </c:pt>
                <c:pt idx="8">
                  <c:v>8040</c:v>
                </c:pt>
                <c:pt idx="9">
                  <c:v>6951</c:v>
                </c:pt>
                <c:pt idx="10">
                  <c:v>7921</c:v>
                </c:pt>
                <c:pt idx="11">
                  <c:v>8091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43-44B2-A436-9198939D31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FY24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7151</c:v>
                </c:pt>
                <c:pt idx="1">
                  <c:v>8005</c:v>
                </c:pt>
                <c:pt idx="2">
                  <c:v>7933</c:v>
                </c:pt>
                <c:pt idx="3">
                  <c:v>8115</c:v>
                </c:pt>
                <c:pt idx="4">
                  <c:v>8180</c:v>
                </c:pt>
                <c:pt idx="5">
                  <c:v>7238</c:v>
                </c:pt>
                <c:pt idx="6">
                  <c:v>8193</c:v>
                </c:pt>
                <c:pt idx="7">
                  <c:v>9035</c:v>
                </c:pt>
                <c:pt idx="8">
                  <c:v>8743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43-44B2-A436-9198939D3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75276624"/>
        <c:axId val="-375270640"/>
      </c:lineChart>
      <c:catAx>
        <c:axId val="-375276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375270640"/>
        <c:crosses val="autoZero"/>
        <c:auto val="1"/>
        <c:lblAlgn val="ctr"/>
        <c:lblOffset val="100"/>
        <c:noMultiLvlLbl val="0"/>
      </c:catAx>
      <c:valAx>
        <c:axId val="-37527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375276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40907-8718-4A11-AB39-6D6971E9FC4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8D357-4FB2-45D4-94F0-801EEAAF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4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66978B-E144-438A-AB57-F0B050CABB29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286D90-66D1-46D0-AC7B-88F6953C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0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3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8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5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9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3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6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20D9D-EBD5-4F1B-87F2-A5734BBFB78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FCB0F-B2FE-40C3-9958-59BB1FE1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Department of Urology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Clinical Productivity/Finances FY24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YTD 3/31/24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4/17/2024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UVAHS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7862"/>
            <a:ext cx="2158584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02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wRVUs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72,592 actual March YTD FY24</a:t>
            </a:r>
          </a:p>
          <a:p>
            <a:r>
              <a:rPr lang="en-US" dirty="0"/>
              <a:t> 65,366 actual YTD FY23</a:t>
            </a:r>
          </a:p>
          <a:p>
            <a:r>
              <a:rPr lang="en-US" dirty="0"/>
              <a:t>65,323 budgeted YTD FY24</a:t>
            </a:r>
          </a:p>
          <a:p>
            <a:r>
              <a:rPr lang="en-US" dirty="0"/>
              <a:t>We are 10.8% favorable to budget </a:t>
            </a:r>
          </a:p>
          <a:p>
            <a:r>
              <a:rPr lang="en-US" dirty="0"/>
              <a:t>All clinical departments 4.038M </a:t>
            </a:r>
            <a:r>
              <a:rPr lang="en-US" dirty="0" err="1"/>
              <a:t>wRVUs</a:t>
            </a:r>
            <a:r>
              <a:rPr lang="en-US" dirty="0"/>
              <a:t> YTD FY24</a:t>
            </a:r>
          </a:p>
          <a:p>
            <a:r>
              <a:rPr lang="en-US" dirty="0"/>
              <a:t>Increase of 5.1% over March YTD FY23 from 3.854M</a:t>
            </a:r>
          </a:p>
        </p:txBody>
      </p:sp>
    </p:spTree>
    <p:extLst>
      <p:ext uri="{BB962C8B-B14F-4D97-AF65-F5344CB8AC3E}">
        <p14:creationId xmlns:p14="http://schemas.microsoft.com/office/powerpoint/2010/main" val="8736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FY24/FY23 WRVU Productivity by Month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907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12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Dept Income Statement-Consolidated YTD March</a:t>
            </a:r>
            <a:br>
              <a:rPr lang="en-US" sz="1800" dirty="0"/>
            </a:br>
            <a:r>
              <a:rPr lang="en-US" sz="1800" dirty="0"/>
              <a:t> FY24</a:t>
            </a:r>
            <a:br>
              <a:rPr lang="en-US" sz="1800" dirty="0"/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80706"/>
              </p:ext>
            </p:extLst>
          </p:nvPr>
        </p:nvGraphicFramePr>
        <p:xfrm>
          <a:off x="533400" y="380999"/>
          <a:ext cx="8382000" cy="646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4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FY24</a:t>
                      </a:r>
                    </a:p>
                    <a:p>
                      <a:r>
                        <a:rPr lang="en-US" sz="1100" dirty="0"/>
                        <a:t> Actual</a:t>
                      </a:r>
                      <a:r>
                        <a:rPr lang="en-US" sz="1100" baseline="0" dirty="0"/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FY24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Variance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67">
                <a:tc>
                  <a:txBody>
                    <a:bodyPr/>
                    <a:lstStyle/>
                    <a:p>
                      <a:r>
                        <a:rPr lang="en-US" sz="1100" b="1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843">
                <a:tc>
                  <a:txBody>
                    <a:bodyPr/>
                    <a:lstStyle/>
                    <a:p>
                      <a:r>
                        <a:rPr lang="en-US" sz="1200" dirty="0"/>
                        <a:t>Grants</a:t>
                      </a:r>
                    </a:p>
                    <a:p>
                      <a:r>
                        <a:rPr lang="en-US" sz="1200" dirty="0"/>
                        <a:t>Endowments</a:t>
                      </a:r>
                    </a:p>
                    <a:p>
                      <a:r>
                        <a:rPr lang="en-US" sz="1200" dirty="0"/>
                        <a:t>Gifts</a:t>
                      </a:r>
                    </a:p>
                    <a:p>
                      <a:r>
                        <a:rPr lang="en-US" sz="1200" dirty="0"/>
                        <a:t>Health Sys</a:t>
                      </a:r>
                      <a:r>
                        <a:rPr lang="en-US" sz="1200" baseline="0" dirty="0"/>
                        <a:t> Sup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Clinical</a:t>
                      </a:r>
                    </a:p>
                    <a:p>
                      <a:r>
                        <a:rPr lang="en-US" sz="1200" dirty="0"/>
                        <a:t>Other</a:t>
                      </a:r>
                      <a:r>
                        <a:rPr lang="en-US" sz="1200" baseline="0" dirty="0"/>
                        <a:t> (SOM)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$45,000</a:t>
                      </a:r>
                    </a:p>
                    <a:p>
                      <a:r>
                        <a:rPr lang="en-US" sz="1200" dirty="0"/>
                        <a:t>$1.637M</a:t>
                      </a:r>
                    </a:p>
                    <a:p>
                      <a:r>
                        <a:rPr lang="en-US" sz="1200" dirty="0"/>
                        <a:t>$18,000</a:t>
                      </a:r>
                    </a:p>
                    <a:p>
                      <a:r>
                        <a:rPr lang="en-US" sz="1200" dirty="0"/>
                        <a:t>$1.339M</a:t>
                      </a:r>
                    </a:p>
                    <a:p>
                      <a:r>
                        <a:rPr lang="en-US" sz="1200" dirty="0"/>
                        <a:t>$8.062M</a:t>
                      </a:r>
                    </a:p>
                    <a:p>
                      <a:r>
                        <a:rPr lang="en-US" sz="1200" dirty="0"/>
                        <a:t>$139,000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$0</a:t>
                      </a:r>
                    </a:p>
                    <a:p>
                      <a:r>
                        <a:rPr lang="en-US" sz="1200" dirty="0"/>
                        <a:t>$1.637M</a:t>
                      </a:r>
                    </a:p>
                    <a:p>
                      <a:r>
                        <a:rPr lang="en-US" sz="1200" dirty="0"/>
                        <a:t>$4,000</a:t>
                      </a:r>
                    </a:p>
                    <a:p>
                      <a:r>
                        <a:rPr lang="en-US" sz="1200" dirty="0"/>
                        <a:t>$1.289M</a:t>
                      </a:r>
                    </a:p>
                    <a:p>
                      <a:r>
                        <a:rPr lang="en-US" sz="1200" dirty="0"/>
                        <a:t>$7.392M</a:t>
                      </a:r>
                    </a:p>
                    <a:p>
                      <a:r>
                        <a:rPr lang="en-US" sz="1200" dirty="0"/>
                        <a:t>$236,000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$45,000</a:t>
                      </a:r>
                    </a:p>
                    <a:p>
                      <a:r>
                        <a:rPr lang="en-US" sz="1200" dirty="0"/>
                        <a:t>$0</a:t>
                      </a:r>
                    </a:p>
                    <a:p>
                      <a:r>
                        <a:rPr lang="en-US" sz="1200" dirty="0"/>
                        <a:t>$14,000</a:t>
                      </a:r>
                    </a:p>
                    <a:p>
                      <a:r>
                        <a:rPr lang="en-US" sz="1200" dirty="0"/>
                        <a:t>$50,000</a:t>
                      </a:r>
                    </a:p>
                    <a:p>
                      <a:r>
                        <a:rPr lang="en-US" sz="1200" dirty="0"/>
                        <a:t>$670,000</a:t>
                      </a:r>
                    </a:p>
                    <a:p>
                      <a:r>
                        <a:rPr lang="en-US" sz="1200" dirty="0"/>
                        <a:t>($97,000)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67">
                <a:tc>
                  <a:txBody>
                    <a:bodyPr/>
                    <a:lstStyle/>
                    <a:p>
                      <a:r>
                        <a:rPr lang="en-US" sz="1200" dirty="0"/>
                        <a:t>Total 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$11.241M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$10.588M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$653,000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67">
                <a:tc>
                  <a:txBody>
                    <a:bodyPr/>
                    <a:lstStyle/>
                    <a:p>
                      <a:r>
                        <a:rPr lang="en-US" sz="1100" b="1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479">
                <a:tc>
                  <a:txBody>
                    <a:bodyPr/>
                    <a:lstStyle/>
                    <a:p>
                      <a:r>
                        <a:rPr lang="en-US" sz="1200" dirty="0"/>
                        <a:t>Dean’s Tax/Coll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$834,000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$778,000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($56,000)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353">
                <a:tc>
                  <a:txBody>
                    <a:bodyPr/>
                    <a:lstStyle/>
                    <a:p>
                      <a:r>
                        <a:rPr lang="en-US" sz="1200" dirty="0"/>
                        <a:t>Personnel</a:t>
                      </a:r>
                    </a:p>
                    <a:p>
                      <a:r>
                        <a:rPr lang="en-US" sz="1200" dirty="0"/>
                        <a:t>Faculty</a:t>
                      </a:r>
                    </a:p>
                    <a:p>
                      <a:r>
                        <a:rPr lang="en-US" sz="1200" dirty="0"/>
                        <a:t>Prof Staff</a:t>
                      </a:r>
                    </a:p>
                    <a:p>
                      <a:r>
                        <a:rPr lang="en-US" sz="12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$7.159M</a:t>
                      </a:r>
                    </a:p>
                    <a:p>
                      <a:r>
                        <a:rPr lang="en-US" sz="1200" dirty="0"/>
                        <a:t>$903,000</a:t>
                      </a:r>
                    </a:p>
                    <a:p>
                      <a:r>
                        <a:rPr lang="en-US" sz="1200" dirty="0"/>
                        <a:t>$788,000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$7.015M</a:t>
                      </a:r>
                    </a:p>
                    <a:p>
                      <a:r>
                        <a:rPr lang="en-US" sz="1200" dirty="0"/>
                        <a:t>$1.031M</a:t>
                      </a:r>
                    </a:p>
                    <a:p>
                      <a:r>
                        <a:rPr lang="en-US" sz="1200" dirty="0"/>
                        <a:t>$537,000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($144,000)</a:t>
                      </a:r>
                    </a:p>
                    <a:p>
                      <a:r>
                        <a:rPr lang="en-US" sz="1200" dirty="0"/>
                        <a:t>$128,000</a:t>
                      </a:r>
                    </a:p>
                    <a:p>
                      <a:r>
                        <a:rPr lang="en-US" sz="1200" dirty="0"/>
                        <a:t>($251,000)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567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Pers</a:t>
                      </a:r>
                      <a:r>
                        <a:rPr lang="en-US" sz="1200" baseline="0" dirty="0"/>
                        <a:t> 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$8.851M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$8.583M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($268,000)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5098">
                <a:tc>
                  <a:txBody>
                    <a:bodyPr/>
                    <a:lstStyle/>
                    <a:p>
                      <a:r>
                        <a:rPr lang="en-US" sz="1200" dirty="0"/>
                        <a:t>OTPS</a:t>
                      </a:r>
                    </a:p>
                    <a:p>
                      <a:r>
                        <a:rPr lang="en-US" sz="1200" dirty="0"/>
                        <a:t>PBC Costs</a:t>
                      </a:r>
                    </a:p>
                    <a:p>
                      <a:r>
                        <a:rPr lang="en-US" sz="1200" dirty="0"/>
                        <a:t>Malpractice</a:t>
                      </a:r>
                      <a:r>
                        <a:rPr lang="en-US" sz="1200" baseline="0" dirty="0"/>
                        <a:t> Ins</a:t>
                      </a:r>
                    </a:p>
                    <a:p>
                      <a:r>
                        <a:rPr lang="en-US" sz="1200" baseline="0" dirty="0"/>
                        <a:t>Travel/Prof Dev</a:t>
                      </a:r>
                    </a:p>
                    <a:p>
                      <a:r>
                        <a:rPr lang="en-US" sz="1200" baseline="0" dirty="0"/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$572,000</a:t>
                      </a:r>
                    </a:p>
                    <a:p>
                      <a:r>
                        <a:rPr lang="en-US" sz="1200" dirty="0"/>
                        <a:t>$129,000</a:t>
                      </a:r>
                    </a:p>
                    <a:p>
                      <a:r>
                        <a:rPr lang="en-US" sz="1200" dirty="0"/>
                        <a:t>$177,000</a:t>
                      </a:r>
                    </a:p>
                    <a:p>
                      <a:r>
                        <a:rPr lang="en-US" sz="1200" dirty="0"/>
                        <a:t>$252,000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$468,000</a:t>
                      </a:r>
                    </a:p>
                    <a:p>
                      <a:r>
                        <a:rPr lang="en-US" sz="1200" dirty="0"/>
                        <a:t>$111,000</a:t>
                      </a:r>
                    </a:p>
                    <a:p>
                      <a:r>
                        <a:rPr lang="en-US" sz="1200" dirty="0"/>
                        <a:t>$118,000</a:t>
                      </a:r>
                    </a:p>
                    <a:p>
                      <a:r>
                        <a:rPr lang="en-US" sz="1200" dirty="0"/>
                        <a:t>$330,000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($104,000)</a:t>
                      </a:r>
                    </a:p>
                    <a:p>
                      <a:r>
                        <a:rPr lang="en-US" sz="1200" dirty="0"/>
                        <a:t>($18,000)</a:t>
                      </a:r>
                    </a:p>
                    <a:p>
                      <a:r>
                        <a:rPr lang="en-US" sz="1200" dirty="0"/>
                        <a:t>($59,000)</a:t>
                      </a:r>
                    </a:p>
                    <a:p>
                      <a:r>
                        <a:rPr lang="en-US" sz="1200" dirty="0"/>
                        <a:t>$78,000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567">
                <a:tc>
                  <a:txBody>
                    <a:bodyPr/>
                    <a:lstStyle/>
                    <a:p>
                      <a:r>
                        <a:rPr lang="en-US" sz="1200" dirty="0"/>
                        <a:t>OTPS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$1.130M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$1.027M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($103,000)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567">
                <a:tc>
                  <a:txBody>
                    <a:bodyPr/>
                    <a:lstStyle/>
                    <a:p>
                      <a:r>
                        <a:rPr lang="en-US" sz="1200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$10.815M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$10.389M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($426,000)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260">
                <a:tc>
                  <a:txBody>
                    <a:bodyPr/>
                    <a:lstStyle/>
                    <a:p>
                      <a:r>
                        <a:rPr lang="en-US" sz="1200" b="1" dirty="0"/>
                        <a:t>Net Surplus/(Deficit)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$426,000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$199,000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4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Grants $45,000</a:t>
            </a:r>
          </a:p>
          <a:p>
            <a:r>
              <a:rPr lang="en-US" dirty="0"/>
              <a:t>Gifts $18,000</a:t>
            </a:r>
          </a:p>
          <a:p>
            <a:r>
              <a:rPr lang="en-US" dirty="0"/>
              <a:t>Endowment Income 1.637M (includes Mellon)</a:t>
            </a:r>
          </a:p>
          <a:p>
            <a:r>
              <a:rPr lang="en-US" dirty="0"/>
              <a:t>Health System Support (Funds Flow) 1.339M</a:t>
            </a:r>
          </a:p>
          <a:p>
            <a:r>
              <a:rPr lang="en-US" dirty="0"/>
              <a:t>Clinical Revenue (collections, indigent care revenue and Gamma Knife) 8.062M</a:t>
            </a:r>
          </a:p>
        </p:txBody>
      </p:sp>
    </p:spTree>
    <p:extLst>
      <p:ext uri="{BB962C8B-B14F-4D97-AF65-F5344CB8AC3E}">
        <p14:creationId xmlns:p14="http://schemas.microsoft.com/office/powerpoint/2010/main" val="368547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Gifts and Endowments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Endowment Values as of 3/31/24 at Foundations and UVA= 38M (15.5M Mellon)</a:t>
            </a:r>
          </a:p>
          <a:p>
            <a:r>
              <a:rPr lang="en-US" dirty="0"/>
              <a:t>Annual distribution varies from 3.5% to 5% typically. Will be 4.38% in FY25</a:t>
            </a:r>
          </a:p>
          <a:p>
            <a:r>
              <a:rPr lang="en-US" dirty="0"/>
              <a:t>4% of 38M is a distribution of $1,167,000 annually</a:t>
            </a:r>
          </a:p>
          <a:p>
            <a:r>
              <a:rPr lang="en-US" dirty="0"/>
              <a:t>Gifts restricted by donor intent- specific subspecialty and purpose are typical.</a:t>
            </a:r>
          </a:p>
        </p:txBody>
      </p:sp>
    </p:spTree>
    <p:extLst>
      <p:ext uri="{BB962C8B-B14F-4D97-AF65-F5344CB8AC3E}">
        <p14:creationId xmlns:p14="http://schemas.microsoft.com/office/powerpoint/2010/main" val="27248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System Funds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GME supervision $672,000</a:t>
            </a:r>
          </a:p>
          <a:p>
            <a:r>
              <a:rPr lang="en-US" dirty="0"/>
              <a:t>Residency Director Support $116,000</a:t>
            </a:r>
          </a:p>
          <a:p>
            <a:r>
              <a:rPr lang="en-US" dirty="0"/>
              <a:t>UME (medical students) $62,000 </a:t>
            </a:r>
          </a:p>
          <a:p>
            <a:r>
              <a:rPr lang="en-US" dirty="0"/>
              <a:t>Chair Support $317,000</a:t>
            </a:r>
          </a:p>
        </p:txBody>
      </p:sp>
    </p:spTree>
    <p:extLst>
      <p:ext uri="{BB962C8B-B14F-4D97-AF65-F5344CB8AC3E}">
        <p14:creationId xmlns:p14="http://schemas.microsoft.com/office/powerpoint/2010/main" val="104028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OTPS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expenses other than salary, wages and fringe benefits expense</a:t>
            </a:r>
          </a:p>
          <a:p>
            <a:r>
              <a:rPr lang="en-US" dirty="0"/>
              <a:t>PBC costs are $ collected from physician billing for the facility </a:t>
            </a:r>
            <a:r>
              <a:rPr lang="en-US" dirty="0" err="1"/>
              <a:t>wRVU</a:t>
            </a:r>
            <a:r>
              <a:rPr lang="en-US" dirty="0"/>
              <a:t> that is transferred to the Medical Center for clinic expenses. Has been in place since 2002.</a:t>
            </a:r>
          </a:p>
        </p:txBody>
      </p:sp>
    </p:spTree>
    <p:extLst>
      <p:ext uri="{BB962C8B-B14F-4D97-AF65-F5344CB8AC3E}">
        <p14:creationId xmlns:p14="http://schemas.microsoft.com/office/powerpoint/2010/main" val="163896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Urology Billing Outpatient Clinic 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Initial visits FY24=3.64, FY23=3.6, FY22=3.72</a:t>
            </a:r>
          </a:p>
          <a:p>
            <a:r>
              <a:rPr lang="en-US" dirty="0"/>
              <a:t>Follow-up visits FY24=3.53,FY23=3.55, FY22=3.62</a:t>
            </a:r>
          </a:p>
          <a:p>
            <a:r>
              <a:rPr lang="en-US" dirty="0"/>
              <a:t>Range per MD IV from 3.45-4.82</a:t>
            </a:r>
          </a:p>
          <a:p>
            <a:r>
              <a:rPr lang="en-US" dirty="0"/>
              <a:t>Range per MD FV from 3.26-3.86</a:t>
            </a:r>
          </a:p>
          <a:p>
            <a:r>
              <a:rPr lang="en-US" dirty="0"/>
              <a:t>Range per APP IV from 3.48-4.93</a:t>
            </a:r>
          </a:p>
          <a:p>
            <a:r>
              <a:rPr lang="en-US" dirty="0"/>
              <a:t>Range per APP FV from 3.44-3.74</a:t>
            </a:r>
          </a:p>
          <a:p>
            <a:r>
              <a:rPr lang="en-US" dirty="0"/>
              <a:t>Differences based upon acuity of sub specialty. We are going to focus on Initial visits and see if there is an opportunity to capture higher levels of service. </a:t>
            </a:r>
          </a:p>
          <a:p>
            <a:r>
              <a:rPr lang="en-US" dirty="0"/>
              <a:t>Every .1 we move up is worth $170,000 in collections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1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27397</TotalTime>
  <Words>488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Department of Urology Clinical Productivity/Finances FY24 YTD 3/31/24</vt:lpstr>
      <vt:lpstr>wRVUs</vt:lpstr>
      <vt:lpstr>FY24/FY23 WRVU Productivity by Month</vt:lpstr>
      <vt:lpstr>Dept Income Statement-Consolidated YTD March  FY24 </vt:lpstr>
      <vt:lpstr>Revenues</vt:lpstr>
      <vt:lpstr>Gifts and Endowments</vt:lpstr>
      <vt:lpstr>Health System Funds Flow</vt:lpstr>
      <vt:lpstr>OTPS Expenses</vt:lpstr>
      <vt:lpstr>Urology Billing Outpatient Clinic LOS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Montgomery, Perry L *HS</dc:creator>
  <cp:lastModifiedBy>Cardella, Joseph *HS</cp:lastModifiedBy>
  <cp:revision>269</cp:revision>
  <cp:lastPrinted>2024-04-15T20:38:20Z</cp:lastPrinted>
  <dcterms:created xsi:type="dcterms:W3CDTF">2014-03-06T14:48:42Z</dcterms:created>
  <dcterms:modified xsi:type="dcterms:W3CDTF">2024-04-15T20:39:22Z</dcterms:modified>
</cp:coreProperties>
</file>