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97" r:id="rId3"/>
    <p:sldId id="281" r:id="rId4"/>
    <p:sldId id="290" r:id="rId5"/>
    <p:sldId id="257" r:id="rId6"/>
    <p:sldId id="269" r:id="rId7"/>
    <p:sldId id="299" r:id="rId8"/>
    <p:sldId id="291" r:id="rId9"/>
    <p:sldId id="300" r:id="rId10"/>
    <p:sldId id="286" r:id="rId11"/>
    <p:sldId id="301" r:id="rId12"/>
    <p:sldId id="309" r:id="rId13"/>
    <p:sldId id="292" r:id="rId14"/>
    <p:sldId id="288" r:id="rId15"/>
    <p:sldId id="302" r:id="rId16"/>
    <p:sldId id="303" r:id="rId17"/>
    <p:sldId id="270" r:id="rId18"/>
    <p:sldId id="304" r:id="rId19"/>
    <p:sldId id="293" r:id="rId20"/>
    <p:sldId id="287" r:id="rId21"/>
    <p:sldId id="305" r:id="rId22"/>
    <p:sldId id="306" r:id="rId23"/>
    <p:sldId id="273" r:id="rId24"/>
    <p:sldId id="274" r:id="rId25"/>
    <p:sldId id="275" r:id="rId26"/>
    <p:sldId id="278" r:id="rId27"/>
    <p:sldId id="279" r:id="rId28"/>
    <p:sldId id="280" r:id="rId29"/>
    <p:sldId id="295" r:id="rId30"/>
    <p:sldId id="308" r:id="rId31"/>
    <p:sldId id="296" r:id="rId32"/>
    <p:sldId id="26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upski, Tracey L *HS" initials="KTL*" lastIdx="3" clrIdx="0">
    <p:extLst>
      <p:ext uri="{19B8F6BF-5375-455C-9EA6-DF929625EA0E}">
        <p15:presenceInfo xmlns:p15="http://schemas.microsoft.com/office/powerpoint/2012/main" userId="S::TLK6F@uvahealth.org::9d1f74aa-1707-4490-8b36-c74bf07ce4f5" providerId="AD"/>
      </p:ext>
    </p:extLst>
  </p:cmAuthor>
  <p:cmAuthor id="2" name="Adelaja, Olusegun B *HS" initials="AOB*" lastIdx="3" clrIdx="1">
    <p:extLst>
      <p:ext uri="{19B8F6BF-5375-455C-9EA6-DF929625EA0E}">
        <p15:presenceInfo xmlns:p15="http://schemas.microsoft.com/office/powerpoint/2012/main" userId="S::OBA4E@uvahealth.org::d5b326ad-7949-4f70-9cb5-c47b32d4476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2451" autoAdjust="0"/>
  </p:normalViewPr>
  <p:slideViewPr>
    <p:cSldViewPr snapToGrid="0">
      <p:cViewPr varScale="1">
        <p:scale>
          <a:sx n="106" d="100"/>
          <a:sy n="106" d="100"/>
        </p:scale>
        <p:origin x="73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5-12T12:30:44.380" idx="2">
    <p:pos x="10" y="10"/>
    <p:text>are you going to be adding this to the consent checklist?</p:text>
    <p:extLst>
      <p:ext uri="{C676402C-5697-4E1C-873F-D02D1690AC5C}">
        <p15:threadingInfo xmlns:p15="http://schemas.microsoft.com/office/powerpoint/2012/main" timeZoneBias="240"/>
      </p:ext>
    </p:extLst>
  </p:cm>
  <p:cm authorId="2" dt="2024-05-14T10:11:06.134" idx="1">
    <p:pos x="10" y="106"/>
    <p:text>No, this will be done after consent and before randomozation.</p:text>
    <p:extLst>
      <p:ext uri="{C676402C-5697-4E1C-873F-D02D1690AC5C}">
        <p15:threadingInfo xmlns:p15="http://schemas.microsoft.com/office/powerpoint/2012/main" timeZoneBias="240">
          <p15:parentCm authorId="1" idx="2"/>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4-05-12T12:40:34.133" idx="3">
    <p:pos x="2425" y="2612"/>
    <p:text>what is a negotiator?</p:text>
    <p:extLst>
      <p:ext uri="{C676402C-5697-4E1C-873F-D02D1690AC5C}">
        <p15:threadingInfo xmlns:p15="http://schemas.microsoft.com/office/powerpoint/2012/main" timeZoneBias="240"/>
      </p:ext>
    </p:extLst>
  </p:cm>
  <p:cm authorId="2" dt="2024-05-14T10:21:43.651" idx="3">
    <p:pos x="2425" y="2708"/>
    <p:text>To negotiate grants/contracts with the sponsors</p:text>
    <p:extLst>
      <p:ext uri="{C676402C-5697-4E1C-873F-D02D1690AC5C}">
        <p15:threadingInfo xmlns:p15="http://schemas.microsoft.com/office/powerpoint/2012/main" timeZoneBias="240">
          <p15:parentCm authorId="1" idx="3"/>
        </p15:threadingInfo>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D31F3-32D9-4194-B866-A3BC923388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EE6B4C-05ED-43CA-AC9E-657E8A2B1E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50C558-4097-4E7A-91C9-521605DC12F6}"/>
              </a:ext>
            </a:extLst>
          </p:cNvPr>
          <p:cNvSpPr>
            <a:spLocks noGrp="1"/>
          </p:cNvSpPr>
          <p:nvPr>
            <p:ph type="dt" sz="half" idx="10"/>
          </p:nvPr>
        </p:nvSpPr>
        <p:spPr/>
        <p:txBody>
          <a:bodyPr/>
          <a:lstStyle/>
          <a:p>
            <a:fld id="{604537D5-ED86-406B-B18B-219C23C739BE}" type="datetimeFigureOut">
              <a:rPr lang="en-US" smtClean="0"/>
              <a:t>5/17/2024</a:t>
            </a:fld>
            <a:endParaRPr lang="en-US"/>
          </a:p>
        </p:txBody>
      </p:sp>
      <p:sp>
        <p:nvSpPr>
          <p:cNvPr id="5" name="Footer Placeholder 4">
            <a:extLst>
              <a:ext uri="{FF2B5EF4-FFF2-40B4-BE49-F238E27FC236}">
                <a16:creationId xmlns:a16="http://schemas.microsoft.com/office/drawing/2014/main" id="{E37A9A00-4330-480C-8BC5-8E01CD7CAD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4FD3AC-4118-42BE-9E34-756CF9D4A9D3}"/>
              </a:ext>
            </a:extLst>
          </p:cNvPr>
          <p:cNvSpPr>
            <a:spLocks noGrp="1"/>
          </p:cNvSpPr>
          <p:nvPr>
            <p:ph type="sldNum" sz="quarter" idx="12"/>
          </p:nvPr>
        </p:nvSpPr>
        <p:spPr/>
        <p:txBody>
          <a:bodyPr/>
          <a:lstStyle/>
          <a:p>
            <a:fld id="{6AB1E8B9-E6DA-430D-8B23-0D61A0EBF7DF}" type="slidenum">
              <a:rPr lang="en-US" smtClean="0"/>
              <a:t>‹#›</a:t>
            </a:fld>
            <a:endParaRPr lang="en-US"/>
          </a:p>
        </p:txBody>
      </p:sp>
    </p:spTree>
    <p:extLst>
      <p:ext uri="{BB962C8B-B14F-4D97-AF65-F5344CB8AC3E}">
        <p14:creationId xmlns:p14="http://schemas.microsoft.com/office/powerpoint/2010/main" val="3693358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93167-031C-44E5-9E91-0EDC26CD02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28A0A13-2BB7-415D-B78C-B2E32D7D25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A5B727-EEA2-46C7-B3EA-4F01148345AB}"/>
              </a:ext>
            </a:extLst>
          </p:cNvPr>
          <p:cNvSpPr>
            <a:spLocks noGrp="1"/>
          </p:cNvSpPr>
          <p:nvPr>
            <p:ph type="dt" sz="half" idx="10"/>
          </p:nvPr>
        </p:nvSpPr>
        <p:spPr/>
        <p:txBody>
          <a:bodyPr/>
          <a:lstStyle/>
          <a:p>
            <a:fld id="{604537D5-ED86-406B-B18B-219C23C739BE}" type="datetimeFigureOut">
              <a:rPr lang="en-US" smtClean="0"/>
              <a:t>5/17/2024</a:t>
            </a:fld>
            <a:endParaRPr lang="en-US"/>
          </a:p>
        </p:txBody>
      </p:sp>
      <p:sp>
        <p:nvSpPr>
          <p:cNvPr id="5" name="Footer Placeholder 4">
            <a:extLst>
              <a:ext uri="{FF2B5EF4-FFF2-40B4-BE49-F238E27FC236}">
                <a16:creationId xmlns:a16="http://schemas.microsoft.com/office/drawing/2014/main" id="{5E55D506-8116-4813-A7F3-BE5397112A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6FBE5F-9662-4C3A-8D47-4D3F00EED270}"/>
              </a:ext>
            </a:extLst>
          </p:cNvPr>
          <p:cNvSpPr>
            <a:spLocks noGrp="1"/>
          </p:cNvSpPr>
          <p:nvPr>
            <p:ph type="sldNum" sz="quarter" idx="12"/>
          </p:nvPr>
        </p:nvSpPr>
        <p:spPr/>
        <p:txBody>
          <a:bodyPr/>
          <a:lstStyle/>
          <a:p>
            <a:fld id="{6AB1E8B9-E6DA-430D-8B23-0D61A0EBF7DF}" type="slidenum">
              <a:rPr lang="en-US" smtClean="0"/>
              <a:t>‹#›</a:t>
            </a:fld>
            <a:endParaRPr lang="en-US"/>
          </a:p>
        </p:txBody>
      </p:sp>
    </p:spTree>
    <p:extLst>
      <p:ext uri="{BB962C8B-B14F-4D97-AF65-F5344CB8AC3E}">
        <p14:creationId xmlns:p14="http://schemas.microsoft.com/office/powerpoint/2010/main" val="333635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FFDA33-9862-49C3-A8D2-AB35CE1FA99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FE96E6-945E-4B79-BDAB-CFF4898264E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978998-9660-4FF3-8420-B8B78CECA634}"/>
              </a:ext>
            </a:extLst>
          </p:cNvPr>
          <p:cNvSpPr>
            <a:spLocks noGrp="1"/>
          </p:cNvSpPr>
          <p:nvPr>
            <p:ph type="dt" sz="half" idx="10"/>
          </p:nvPr>
        </p:nvSpPr>
        <p:spPr/>
        <p:txBody>
          <a:bodyPr/>
          <a:lstStyle/>
          <a:p>
            <a:fld id="{604537D5-ED86-406B-B18B-219C23C739BE}" type="datetimeFigureOut">
              <a:rPr lang="en-US" smtClean="0"/>
              <a:t>5/17/2024</a:t>
            </a:fld>
            <a:endParaRPr lang="en-US"/>
          </a:p>
        </p:txBody>
      </p:sp>
      <p:sp>
        <p:nvSpPr>
          <p:cNvPr id="5" name="Footer Placeholder 4">
            <a:extLst>
              <a:ext uri="{FF2B5EF4-FFF2-40B4-BE49-F238E27FC236}">
                <a16:creationId xmlns:a16="http://schemas.microsoft.com/office/drawing/2014/main" id="{8CDBCEF4-975E-4843-87A7-FDF5FFE176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D426CF-43A0-4B2D-8A9D-936D0EB6E3E9}"/>
              </a:ext>
            </a:extLst>
          </p:cNvPr>
          <p:cNvSpPr>
            <a:spLocks noGrp="1"/>
          </p:cNvSpPr>
          <p:nvPr>
            <p:ph type="sldNum" sz="quarter" idx="12"/>
          </p:nvPr>
        </p:nvSpPr>
        <p:spPr/>
        <p:txBody>
          <a:bodyPr/>
          <a:lstStyle/>
          <a:p>
            <a:fld id="{6AB1E8B9-E6DA-430D-8B23-0D61A0EBF7DF}" type="slidenum">
              <a:rPr lang="en-US" smtClean="0"/>
              <a:t>‹#›</a:t>
            </a:fld>
            <a:endParaRPr lang="en-US"/>
          </a:p>
        </p:txBody>
      </p:sp>
    </p:spTree>
    <p:extLst>
      <p:ext uri="{BB962C8B-B14F-4D97-AF65-F5344CB8AC3E}">
        <p14:creationId xmlns:p14="http://schemas.microsoft.com/office/powerpoint/2010/main" val="2608166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8CD49-7445-4ADC-96B2-50ACBEAA88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0313F4-5EDD-4FF9-B347-99F1CD303B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5686CD-6939-4405-9DB5-816B0BC8B26D}"/>
              </a:ext>
            </a:extLst>
          </p:cNvPr>
          <p:cNvSpPr>
            <a:spLocks noGrp="1"/>
          </p:cNvSpPr>
          <p:nvPr>
            <p:ph type="dt" sz="half" idx="10"/>
          </p:nvPr>
        </p:nvSpPr>
        <p:spPr/>
        <p:txBody>
          <a:bodyPr/>
          <a:lstStyle/>
          <a:p>
            <a:fld id="{604537D5-ED86-406B-B18B-219C23C739BE}" type="datetimeFigureOut">
              <a:rPr lang="en-US" smtClean="0"/>
              <a:t>5/17/2024</a:t>
            </a:fld>
            <a:endParaRPr lang="en-US"/>
          </a:p>
        </p:txBody>
      </p:sp>
      <p:sp>
        <p:nvSpPr>
          <p:cNvPr id="5" name="Footer Placeholder 4">
            <a:extLst>
              <a:ext uri="{FF2B5EF4-FFF2-40B4-BE49-F238E27FC236}">
                <a16:creationId xmlns:a16="http://schemas.microsoft.com/office/drawing/2014/main" id="{BE84AB11-7FA6-40BA-A04E-D46E6D81B4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7AD602-2DEB-4024-8EC4-09190FFB7A6C}"/>
              </a:ext>
            </a:extLst>
          </p:cNvPr>
          <p:cNvSpPr>
            <a:spLocks noGrp="1"/>
          </p:cNvSpPr>
          <p:nvPr>
            <p:ph type="sldNum" sz="quarter" idx="12"/>
          </p:nvPr>
        </p:nvSpPr>
        <p:spPr/>
        <p:txBody>
          <a:bodyPr/>
          <a:lstStyle/>
          <a:p>
            <a:fld id="{6AB1E8B9-E6DA-430D-8B23-0D61A0EBF7DF}" type="slidenum">
              <a:rPr lang="en-US" smtClean="0"/>
              <a:t>‹#›</a:t>
            </a:fld>
            <a:endParaRPr lang="en-US"/>
          </a:p>
        </p:txBody>
      </p:sp>
    </p:spTree>
    <p:extLst>
      <p:ext uri="{BB962C8B-B14F-4D97-AF65-F5344CB8AC3E}">
        <p14:creationId xmlns:p14="http://schemas.microsoft.com/office/powerpoint/2010/main" val="1634900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49955-F76D-4272-8E2B-DA94A81E40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453BD9-4EA8-49E9-8448-B1B25BE792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066EFAF-4D04-45A2-B906-53ED5214EACF}"/>
              </a:ext>
            </a:extLst>
          </p:cNvPr>
          <p:cNvSpPr>
            <a:spLocks noGrp="1"/>
          </p:cNvSpPr>
          <p:nvPr>
            <p:ph type="dt" sz="half" idx="10"/>
          </p:nvPr>
        </p:nvSpPr>
        <p:spPr/>
        <p:txBody>
          <a:bodyPr/>
          <a:lstStyle/>
          <a:p>
            <a:fld id="{604537D5-ED86-406B-B18B-219C23C739BE}" type="datetimeFigureOut">
              <a:rPr lang="en-US" smtClean="0"/>
              <a:t>5/17/2024</a:t>
            </a:fld>
            <a:endParaRPr lang="en-US"/>
          </a:p>
        </p:txBody>
      </p:sp>
      <p:sp>
        <p:nvSpPr>
          <p:cNvPr id="5" name="Footer Placeholder 4">
            <a:extLst>
              <a:ext uri="{FF2B5EF4-FFF2-40B4-BE49-F238E27FC236}">
                <a16:creationId xmlns:a16="http://schemas.microsoft.com/office/drawing/2014/main" id="{F9859E90-FFBE-4EF6-949F-A7FA6FEC92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DD001C-57BB-4AE2-8D1C-76C59A95D7D3}"/>
              </a:ext>
            </a:extLst>
          </p:cNvPr>
          <p:cNvSpPr>
            <a:spLocks noGrp="1"/>
          </p:cNvSpPr>
          <p:nvPr>
            <p:ph type="sldNum" sz="quarter" idx="12"/>
          </p:nvPr>
        </p:nvSpPr>
        <p:spPr/>
        <p:txBody>
          <a:bodyPr/>
          <a:lstStyle/>
          <a:p>
            <a:fld id="{6AB1E8B9-E6DA-430D-8B23-0D61A0EBF7DF}" type="slidenum">
              <a:rPr lang="en-US" smtClean="0"/>
              <a:t>‹#›</a:t>
            </a:fld>
            <a:endParaRPr lang="en-US"/>
          </a:p>
        </p:txBody>
      </p:sp>
    </p:spTree>
    <p:extLst>
      <p:ext uri="{BB962C8B-B14F-4D97-AF65-F5344CB8AC3E}">
        <p14:creationId xmlns:p14="http://schemas.microsoft.com/office/powerpoint/2010/main" val="2778972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5DF39-5AD9-439B-B60F-1D3D7D2A6F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00E20E-940E-4E4D-8B73-AB2193E088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DDF0C2C-01E3-4EA9-8361-CA743081CD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58A1C8-E5A5-40DB-8516-FBCDB13DF5AF}"/>
              </a:ext>
            </a:extLst>
          </p:cNvPr>
          <p:cNvSpPr>
            <a:spLocks noGrp="1"/>
          </p:cNvSpPr>
          <p:nvPr>
            <p:ph type="dt" sz="half" idx="10"/>
          </p:nvPr>
        </p:nvSpPr>
        <p:spPr/>
        <p:txBody>
          <a:bodyPr/>
          <a:lstStyle/>
          <a:p>
            <a:fld id="{604537D5-ED86-406B-B18B-219C23C739BE}" type="datetimeFigureOut">
              <a:rPr lang="en-US" smtClean="0"/>
              <a:t>5/17/2024</a:t>
            </a:fld>
            <a:endParaRPr lang="en-US"/>
          </a:p>
        </p:txBody>
      </p:sp>
      <p:sp>
        <p:nvSpPr>
          <p:cNvPr id="6" name="Footer Placeholder 5">
            <a:extLst>
              <a:ext uri="{FF2B5EF4-FFF2-40B4-BE49-F238E27FC236}">
                <a16:creationId xmlns:a16="http://schemas.microsoft.com/office/drawing/2014/main" id="{E47D525C-D390-430E-9ACB-E3E3C6D1A6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0AC8A7-83A8-49C7-AEF0-B7C2C2BD6336}"/>
              </a:ext>
            </a:extLst>
          </p:cNvPr>
          <p:cNvSpPr>
            <a:spLocks noGrp="1"/>
          </p:cNvSpPr>
          <p:nvPr>
            <p:ph type="sldNum" sz="quarter" idx="12"/>
          </p:nvPr>
        </p:nvSpPr>
        <p:spPr/>
        <p:txBody>
          <a:bodyPr/>
          <a:lstStyle/>
          <a:p>
            <a:fld id="{6AB1E8B9-E6DA-430D-8B23-0D61A0EBF7DF}" type="slidenum">
              <a:rPr lang="en-US" smtClean="0"/>
              <a:t>‹#›</a:t>
            </a:fld>
            <a:endParaRPr lang="en-US"/>
          </a:p>
        </p:txBody>
      </p:sp>
    </p:spTree>
    <p:extLst>
      <p:ext uri="{BB962C8B-B14F-4D97-AF65-F5344CB8AC3E}">
        <p14:creationId xmlns:p14="http://schemas.microsoft.com/office/powerpoint/2010/main" val="3504039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EB102-754A-4213-82FF-3D6D77AE975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22BBD9D-1787-43CB-8717-FA504638D3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F91685A-E73C-4219-A603-A36403D26F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1EA3BF0-D8F6-49C0-A5F5-CCDAB54607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1140F7-CCF5-487A-82D4-231C8E7EA8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ABC200-3A4A-4AAC-B2E0-57A6E3854805}"/>
              </a:ext>
            </a:extLst>
          </p:cNvPr>
          <p:cNvSpPr>
            <a:spLocks noGrp="1"/>
          </p:cNvSpPr>
          <p:nvPr>
            <p:ph type="dt" sz="half" idx="10"/>
          </p:nvPr>
        </p:nvSpPr>
        <p:spPr/>
        <p:txBody>
          <a:bodyPr/>
          <a:lstStyle/>
          <a:p>
            <a:fld id="{604537D5-ED86-406B-B18B-219C23C739BE}" type="datetimeFigureOut">
              <a:rPr lang="en-US" smtClean="0"/>
              <a:t>5/17/2024</a:t>
            </a:fld>
            <a:endParaRPr lang="en-US"/>
          </a:p>
        </p:txBody>
      </p:sp>
      <p:sp>
        <p:nvSpPr>
          <p:cNvPr id="8" name="Footer Placeholder 7">
            <a:extLst>
              <a:ext uri="{FF2B5EF4-FFF2-40B4-BE49-F238E27FC236}">
                <a16:creationId xmlns:a16="http://schemas.microsoft.com/office/drawing/2014/main" id="{08DDC6E3-3FFE-436A-9007-F9AA216511E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DA07D8-F1EB-48A3-B08E-A69959096237}"/>
              </a:ext>
            </a:extLst>
          </p:cNvPr>
          <p:cNvSpPr>
            <a:spLocks noGrp="1"/>
          </p:cNvSpPr>
          <p:nvPr>
            <p:ph type="sldNum" sz="quarter" idx="12"/>
          </p:nvPr>
        </p:nvSpPr>
        <p:spPr/>
        <p:txBody>
          <a:bodyPr/>
          <a:lstStyle/>
          <a:p>
            <a:fld id="{6AB1E8B9-E6DA-430D-8B23-0D61A0EBF7DF}" type="slidenum">
              <a:rPr lang="en-US" smtClean="0"/>
              <a:t>‹#›</a:t>
            </a:fld>
            <a:endParaRPr lang="en-US"/>
          </a:p>
        </p:txBody>
      </p:sp>
    </p:spTree>
    <p:extLst>
      <p:ext uri="{BB962C8B-B14F-4D97-AF65-F5344CB8AC3E}">
        <p14:creationId xmlns:p14="http://schemas.microsoft.com/office/powerpoint/2010/main" val="780444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C3DF7-955B-4872-891C-86B08D0872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9A83BD-8223-492E-AB4F-6FB0CC3CC6BC}"/>
              </a:ext>
            </a:extLst>
          </p:cNvPr>
          <p:cNvSpPr>
            <a:spLocks noGrp="1"/>
          </p:cNvSpPr>
          <p:nvPr>
            <p:ph type="dt" sz="half" idx="10"/>
          </p:nvPr>
        </p:nvSpPr>
        <p:spPr/>
        <p:txBody>
          <a:bodyPr/>
          <a:lstStyle/>
          <a:p>
            <a:fld id="{604537D5-ED86-406B-B18B-219C23C739BE}" type="datetimeFigureOut">
              <a:rPr lang="en-US" smtClean="0"/>
              <a:t>5/17/2024</a:t>
            </a:fld>
            <a:endParaRPr lang="en-US"/>
          </a:p>
        </p:txBody>
      </p:sp>
      <p:sp>
        <p:nvSpPr>
          <p:cNvPr id="4" name="Footer Placeholder 3">
            <a:extLst>
              <a:ext uri="{FF2B5EF4-FFF2-40B4-BE49-F238E27FC236}">
                <a16:creationId xmlns:a16="http://schemas.microsoft.com/office/drawing/2014/main" id="{31D649FD-DC9A-4E4A-A559-378CF44D6FC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581CF7E-1512-4A75-9CF1-53F30C624AFF}"/>
              </a:ext>
            </a:extLst>
          </p:cNvPr>
          <p:cNvSpPr>
            <a:spLocks noGrp="1"/>
          </p:cNvSpPr>
          <p:nvPr>
            <p:ph type="sldNum" sz="quarter" idx="12"/>
          </p:nvPr>
        </p:nvSpPr>
        <p:spPr/>
        <p:txBody>
          <a:bodyPr/>
          <a:lstStyle/>
          <a:p>
            <a:fld id="{6AB1E8B9-E6DA-430D-8B23-0D61A0EBF7DF}" type="slidenum">
              <a:rPr lang="en-US" smtClean="0"/>
              <a:t>‹#›</a:t>
            </a:fld>
            <a:endParaRPr lang="en-US"/>
          </a:p>
        </p:txBody>
      </p:sp>
    </p:spTree>
    <p:extLst>
      <p:ext uri="{BB962C8B-B14F-4D97-AF65-F5344CB8AC3E}">
        <p14:creationId xmlns:p14="http://schemas.microsoft.com/office/powerpoint/2010/main" val="2690393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7B93E8-1986-4EF0-9B5E-A4934FBE0AC2}"/>
              </a:ext>
            </a:extLst>
          </p:cNvPr>
          <p:cNvSpPr>
            <a:spLocks noGrp="1"/>
          </p:cNvSpPr>
          <p:nvPr>
            <p:ph type="dt" sz="half" idx="10"/>
          </p:nvPr>
        </p:nvSpPr>
        <p:spPr/>
        <p:txBody>
          <a:bodyPr/>
          <a:lstStyle/>
          <a:p>
            <a:fld id="{604537D5-ED86-406B-B18B-219C23C739BE}" type="datetimeFigureOut">
              <a:rPr lang="en-US" smtClean="0"/>
              <a:t>5/17/2024</a:t>
            </a:fld>
            <a:endParaRPr lang="en-US"/>
          </a:p>
        </p:txBody>
      </p:sp>
      <p:sp>
        <p:nvSpPr>
          <p:cNvPr id="3" name="Footer Placeholder 2">
            <a:extLst>
              <a:ext uri="{FF2B5EF4-FFF2-40B4-BE49-F238E27FC236}">
                <a16:creationId xmlns:a16="http://schemas.microsoft.com/office/drawing/2014/main" id="{13ED0300-74DB-433F-ABA8-30E07F8CD1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8D21E3-615F-4CBD-91C4-25318A8C79B2}"/>
              </a:ext>
            </a:extLst>
          </p:cNvPr>
          <p:cNvSpPr>
            <a:spLocks noGrp="1"/>
          </p:cNvSpPr>
          <p:nvPr>
            <p:ph type="sldNum" sz="quarter" idx="12"/>
          </p:nvPr>
        </p:nvSpPr>
        <p:spPr/>
        <p:txBody>
          <a:bodyPr/>
          <a:lstStyle/>
          <a:p>
            <a:fld id="{6AB1E8B9-E6DA-430D-8B23-0D61A0EBF7DF}" type="slidenum">
              <a:rPr lang="en-US" smtClean="0"/>
              <a:t>‹#›</a:t>
            </a:fld>
            <a:endParaRPr lang="en-US"/>
          </a:p>
        </p:txBody>
      </p:sp>
    </p:spTree>
    <p:extLst>
      <p:ext uri="{BB962C8B-B14F-4D97-AF65-F5344CB8AC3E}">
        <p14:creationId xmlns:p14="http://schemas.microsoft.com/office/powerpoint/2010/main" val="2615688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86E42-4A9A-4E3F-BBD8-9C76FFA233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186B038-9B41-4722-BF6B-CCF50E312F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DCD474-7C33-4FB5-B1CB-6C7401D117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ACC0FA-DF47-43A5-93EB-85AF65CAF1D4}"/>
              </a:ext>
            </a:extLst>
          </p:cNvPr>
          <p:cNvSpPr>
            <a:spLocks noGrp="1"/>
          </p:cNvSpPr>
          <p:nvPr>
            <p:ph type="dt" sz="half" idx="10"/>
          </p:nvPr>
        </p:nvSpPr>
        <p:spPr/>
        <p:txBody>
          <a:bodyPr/>
          <a:lstStyle/>
          <a:p>
            <a:fld id="{604537D5-ED86-406B-B18B-219C23C739BE}" type="datetimeFigureOut">
              <a:rPr lang="en-US" smtClean="0"/>
              <a:t>5/17/2024</a:t>
            </a:fld>
            <a:endParaRPr lang="en-US"/>
          </a:p>
        </p:txBody>
      </p:sp>
      <p:sp>
        <p:nvSpPr>
          <p:cNvPr id="6" name="Footer Placeholder 5">
            <a:extLst>
              <a:ext uri="{FF2B5EF4-FFF2-40B4-BE49-F238E27FC236}">
                <a16:creationId xmlns:a16="http://schemas.microsoft.com/office/drawing/2014/main" id="{28D72955-FC4A-4BEB-BD8D-E46F1D6041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7F0529-CBE0-46C4-A6DF-EB030C1B72C8}"/>
              </a:ext>
            </a:extLst>
          </p:cNvPr>
          <p:cNvSpPr>
            <a:spLocks noGrp="1"/>
          </p:cNvSpPr>
          <p:nvPr>
            <p:ph type="sldNum" sz="quarter" idx="12"/>
          </p:nvPr>
        </p:nvSpPr>
        <p:spPr/>
        <p:txBody>
          <a:bodyPr/>
          <a:lstStyle/>
          <a:p>
            <a:fld id="{6AB1E8B9-E6DA-430D-8B23-0D61A0EBF7DF}" type="slidenum">
              <a:rPr lang="en-US" smtClean="0"/>
              <a:t>‹#›</a:t>
            </a:fld>
            <a:endParaRPr lang="en-US"/>
          </a:p>
        </p:txBody>
      </p:sp>
    </p:spTree>
    <p:extLst>
      <p:ext uri="{BB962C8B-B14F-4D97-AF65-F5344CB8AC3E}">
        <p14:creationId xmlns:p14="http://schemas.microsoft.com/office/powerpoint/2010/main" val="177538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B34DF-4215-4C3E-AE0E-A52F6D71CC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B46F40-8922-48AA-9E14-99F281C0FD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9029AD8-5B0B-453C-8D7D-6104AC16A3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C6F640-F90B-478D-AA03-860AED30C0BE}"/>
              </a:ext>
            </a:extLst>
          </p:cNvPr>
          <p:cNvSpPr>
            <a:spLocks noGrp="1"/>
          </p:cNvSpPr>
          <p:nvPr>
            <p:ph type="dt" sz="half" idx="10"/>
          </p:nvPr>
        </p:nvSpPr>
        <p:spPr/>
        <p:txBody>
          <a:bodyPr/>
          <a:lstStyle/>
          <a:p>
            <a:fld id="{604537D5-ED86-406B-B18B-219C23C739BE}" type="datetimeFigureOut">
              <a:rPr lang="en-US" smtClean="0"/>
              <a:t>5/17/2024</a:t>
            </a:fld>
            <a:endParaRPr lang="en-US"/>
          </a:p>
        </p:txBody>
      </p:sp>
      <p:sp>
        <p:nvSpPr>
          <p:cNvPr id="6" name="Footer Placeholder 5">
            <a:extLst>
              <a:ext uri="{FF2B5EF4-FFF2-40B4-BE49-F238E27FC236}">
                <a16:creationId xmlns:a16="http://schemas.microsoft.com/office/drawing/2014/main" id="{9B8BDD63-971A-4D96-AE5D-371E136462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BC0B6B-F9AC-41C5-9987-13034210362C}"/>
              </a:ext>
            </a:extLst>
          </p:cNvPr>
          <p:cNvSpPr>
            <a:spLocks noGrp="1"/>
          </p:cNvSpPr>
          <p:nvPr>
            <p:ph type="sldNum" sz="quarter" idx="12"/>
          </p:nvPr>
        </p:nvSpPr>
        <p:spPr/>
        <p:txBody>
          <a:bodyPr/>
          <a:lstStyle/>
          <a:p>
            <a:fld id="{6AB1E8B9-E6DA-430D-8B23-0D61A0EBF7DF}" type="slidenum">
              <a:rPr lang="en-US" smtClean="0"/>
              <a:t>‹#›</a:t>
            </a:fld>
            <a:endParaRPr lang="en-US"/>
          </a:p>
        </p:txBody>
      </p:sp>
    </p:spTree>
    <p:extLst>
      <p:ext uri="{BB962C8B-B14F-4D97-AF65-F5344CB8AC3E}">
        <p14:creationId xmlns:p14="http://schemas.microsoft.com/office/powerpoint/2010/main" val="4152430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A7A76F-227A-48CA-B67F-E75C9F927E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ADD7EF-0155-451A-A0F7-8F7DDF0172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138A4D-3724-4CC8-ADF8-ACD471CC04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4537D5-ED86-406B-B18B-219C23C739BE}" type="datetimeFigureOut">
              <a:rPr lang="en-US" smtClean="0"/>
              <a:t>5/17/2024</a:t>
            </a:fld>
            <a:endParaRPr lang="en-US"/>
          </a:p>
        </p:txBody>
      </p:sp>
      <p:sp>
        <p:nvSpPr>
          <p:cNvPr id="5" name="Footer Placeholder 4">
            <a:extLst>
              <a:ext uri="{FF2B5EF4-FFF2-40B4-BE49-F238E27FC236}">
                <a16:creationId xmlns:a16="http://schemas.microsoft.com/office/drawing/2014/main" id="{820D6E05-4CD7-4674-B140-BE179A7A88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3C4E63C-A5AF-4523-8B0A-AFC2E1C97F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B1E8B9-E6DA-430D-8B23-0D61A0EBF7DF}" type="slidenum">
              <a:rPr lang="en-US" smtClean="0"/>
              <a:t>‹#›</a:t>
            </a:fld>
            <a:endParaRPr lang="en-US"/>
          </a:p>
        </p:txBody>
      </p:sp>
    </p:spTree>
    <p:extLst>
      <p:ext uri="{BB962C8B-B14F-4D97-AF65-F5344CB8AC3E}">
        <p14:creationId xmlns:p14="http://schemas.microsoft.com/office/powerpoint/2010/main" val="2419166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www.hhs.gov/ohrp/regulations-and-policy/regulations/45-cfr-46/index.html#46.11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mailto:bdd9sf@virginia.edu" TargetMode="External"/><Relationship Id="rId2" Type="http://schemas.openxmlformats.org/officeDocument/2006/relationships/hyperlink" Target="mailto:cpw4d@virginia.edu" TargetMode="External"/><Relationship Id="rId1" Type="http://schemas.openxmlformats.org/officeDocument/2006/relationships/slideLayout" Target="../slideLayouts/slideLayout7.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grants.nih.gov/grants/guide/pa-files/PA-20-183.html" TargetMode="External"/><Relationship Id="rId7" Type="http://schemas.openxmlformats.org/officeDocument/2006/relationships/hyperlink" Target="https://grants.nih.gov/grants/guide/pa-files/PA-20-200.html" TargetMode="External"/><Relationship Id="rId2" Type="http://schemas.openxmlformats.org/officeDocument/2006/relationships/hyperlink" Target="https://grants.nih.gov/grants/funding/r01.htm" TargetMode="External"/><Relationship Id="rId1" Type="http://schemas.openxmlformats.org/officeDocument/2006/relationships/slideLayout" Target="../slideLayouts/slideLayout7.xml"/><Relationship Id="rId6" Type="http://schemas.openxmlformats.org/officeDocument/2006/relationships/hyperlink" Target="https://grants.nih.gov/grants/funding/r03.htm" TargetMode="External"/><Relationship Id="rId5" Type="http://schemas.openxmlformats.org/officeDocument/2006/relationships/hyperlink" Target="https://grants.nih.gov/grants/guide/pa-files/PA-20-185.html" TargetMode="External"/><Relationship Id="rId4" Type="http://schemas.openxmlformats.org/officeDocument/2006/relationships/hyperlink" Target="https://grants.nih.gov/grants/guide/pa-files/PA-20-184.html"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3DB05-C654-4DC4-948C-DBC09D21824C}"/>
              </a:ext>
            </a:extLst>
          </p:cNvPr>
          <p:cNvSpPr>
            <a:spLocks noGrp="1"/>
          </p:cNvSpPr>
          <p:nvPr>
            <p:ph type="ctrTitle"/>
          </p:nvPr>
        </p:nvSpPr>
        <p:spPr/>
        <p:txBody>
          <a:bodyPr/>
          <a:lstStyle/>
          <a:p>
            <a:r>
              <a:rPr lang="en-US" dirty="0"/>
              <a:t>Urology Annual Retreat</a:t>
            </a:r>
          </a:p>
        </p:txBody>
      </p:sp>
      <p:sp>
        <p:nvSpPr>
          <p:cNvPr id="3" name="Subtitle 2">
            <a:extLst>
              <a:ext uri="{FF2B5EF4-FFF2-40B4-BE49-F238E27FC236}">
                <a16:creationId xmlns:a16="http://schemas.microsoft.com/office/drawing/2014/main" id="{C8704BFB-04BC-41AD-8133-A66B0C3BD764}"/>
              </a:ext>
            </a:extLst>
          </p:cNvPr>
          <p:cNvSpPr>
            <a:spLocks noGrp="1"/>
          </p:cNvSpPr>
          <p:nvPr>
            <p:ph type="subTitle" idx="1"/>
          </p:nvPr>
        </p:nvSpPr>
        <p:spPr/>
        <p:txBody>
          <a:bodyPr/>
          <a:lstStyle/>
          <a:p>
            <a:r>
              <a:rPr lang="en-US" dirty="0"/>
              <a:t>Research Guidelines.</a:t>
            </a:r>
          </a:p>
        </p:txBody>
      </p:sp>
    </p:spTree>
    <p:extLst>
      <p:ext uri="{BB962C8B-B14F-4D97-AF65-F5344CB8AC3E}">
        <p14:creationId xmlns:p14="http://schemas.microsoft.com/office/powerpoint/2010/main" val="1682093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ED5D5DB0-14EC-42AD-B59A-6DC25AF88CD2}"/>
              </a:ext>
            </a:extLst>
          </p:cNvPr>
          <p:cNvSpPr txBox="1"/>
          <p:nvPr/>
        </p:nvSpPr>
        <p:spPr>
          <a:xfrm>
            <a:off x="2462543" y="697117"/>
            <a:ext cx="6678325" cy="5173147"/>
          </a:xfrm>
          <a:prstGeom prst="rect">
            <a:avLst/>
          </a:prstGeom>
          <a:noFill/>
        </p:spPr>
        <p:txBody>
          <a:bodyPr wrap="square">
            <a:spAutoFit/>
          </a:bodyPr>
          <a:lstStyle/>
          <a:p>
            <a:pPr marL="0" marR="0" algn="ctr">
              <a:lnSpc>
                <a:spcPct val="107000"/>
              </a:lnSpc>
              <a:spcBef>
                <a:spcPts val="0"/>
              </a:spcBef>
              <a:spcAft>
                <a:spcPts val="800"/>
              </a:spcAft>
            </a:pPr>
            <a:r>
              <a:rPr lang="en-US" sz="2000" b="1" u="sng" dirty="0">
                <a:effectLst/>
                <a:latin typeface="Calibri" panose="020F0502020204030204" pitchFamily="34" charset="0"/>
                <a:ea typeface="Calibri" panose="020F0502020204030204" pitchFamily="34" charset="0"/>
                <a:cs typeface="Times New Roman" panose="02020603050405020304" pitchFamily="18" charset="0"/>
              </a:rPr>
              <a:t>Missing Vital Regulatory/Study Requirements: </a:t>
            </a: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my findings so far.</a:t>
            </a:r>
          </a:p>
          <a:p>
            <a:pPr marL="342900" marR="0" lvl="0" indent="-342900">
              <a:lnSpc>
                <a:spcPct val="107000"/>
              </a:lnSpc>
              <a:spcBef>
                <a:spcPts val="0"/>
              </a:spcBef>
              <a:spcAft>
                <a:spcPts val="0"/>
              </a:spcAft>
              <a:buFont typeface="+mj-lt"/>
              <a:buAutoNum type="arabicPeriod"/>
            </a:pPr>
            <a:r>
              <a:rPr lang="en-US" sz="1800" b="1" u="sng" dirty="0">
                <a:effectLst/>
                <a:latin typeface="Calibri" panose="020F0502020204030204" pitchFamily="34" charset="0"/>
                <a:ea typeface="Calibri" panose="020F0502020204030204" pitchFamily="34" charset="0"/>
                <a:cs typeface="Times New Roman" panose="02020603050405020304" pitchFamily="18" charset="0"/>
              </a:rPr>
              <a:t>Consenting Process</a:t>
            </a:r>
            <a:r>
              <a:rPr lang="en-US" sz="1800" dirty="0">
                <a:effectLst/>
                <a:latin typeface="Calibri" panose="020F0502020204030204" pitchFamily="34" charset="0"/>
                <a:ea typeface="Calibri" panose="020F0502020204030204" pitchFamily="34" charset="0"/>
                <a:cs typeface="Times New Roman" panose="02020603050405020304" pitchFamily="18" charset="0"/>
              </a:rPr>
              <a:t>: mostly not completed. According to UVA IRB.</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800" b="1" u="sng" dirty="0">
                <a:effectLst/>
                <a:latin typeface="Calibri" panose="020F0502020204030204" pitchFamily="34" charset="0"/>
                <a:ea typeface="Calibri" panose="020F0502020204030204" pitchFamily="34" charset="0"/>
                <a:cs typeface="Times New Roman" panose="02020603050405020304" pitchFamily="18" charset="0"/>
              </a:rPr>
              <a:t>DOA log:</a:t>
            </a:r>
            <a:r>
              <a:rPr lang="en-US" sz="1800" dirty="0">
                <a:effectLst/>
                <a:latin typeface="Calibri" panose="020F0502020204030204" pitchFamily="34" charset="0"/>
                <a:ea typeface="Calibri" panose="020F0502020204030204" pitchFamily="34" charset="0"/>
                <a:cs typeface="Times New Roman" panose="02020603050405020304" pitchFamily="18" charset="0"/>
              </a:rPr>
              <a:t> - mostly not done. Will discuss why it is a vital regulatory document.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800" b="1" u="sng" dirty="0">
                <a:effectLst/>
                <a:latin typeface="Calibri" panose="020F0502020204030204" pitchFamily="34" charset="0"/>
                <a:ea typeface="Calibri" panose="020F0502020204030204" pitchFamily="34" charset="0"/>
                <a:cs typeface="Times New Roman" panose="02020603050405020304" pitchFamily="18" charset="0"/>
              </a:rPr>
              <a:t>Eligibility Checklist:</a:t>
            </a:r>
            <a:r>
              <a:rPr lang="en-US" sz="1800" dirty="0">
                <a:effectLst/>
                <a:latin typeface="Calibri" panose="020F0502020204030204" pitchFamily="34" charset="0"/>
                <a:ea typeface="Calibri" panose="020F0502020204030204" pitchFamily="34" charset="0"/>
                <a:cs typeface="Times New Roman" panose="02020603050405020304" pitchFamily="18" charset="0"/>
              </a:rPr>
              <a:t> - mostly not done for studies with consent form, inclusion and exclusion criteria.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r>
              <a:rPr lang="en-US" sz="1800" b="1" u="sng" dirty="0">
                <a:effectLst/>
                <a:latin typeface="Calibri" panose="020F0502020204030204" pitchFamily="34" charset="0"/>
                <a:ea typeface="Calibri" panose="020F0502020204030204" pitchFamily="34" charset="0"/>
                <a:cs typeface="Times New Roman" panose="02020603050405020304" pitchFamily="18" charset="0"/>
              </a:rPr>
              <a:t>Proper reporting of AEs and SAEs:</a:t>
            </a:r>
            <a:r>
              <a:rPr lang="en-US" sz="1800" dirty="0">
                <a:effectLst/>
                <a:latin typeface="Calibri" panose="020F0502020204030204" pitchFamily="34" charset="0"/>
                <a:ea typeface="Calibri" panose="020F0502020204030204" pitchFamily="34" charset="0"/>
                <a:cs typeface="Times New Roman" panose="02020603050405020304" pitchFamily="18" charset="0"/>
              </a:rPr>
              <a:t>- probably due to most protocol not clearly stating the active &amp; follow-up phase of the study(study timeline) and the end of subjects participation.</a:t>
            </a:r>
          </a:p>
          <a:p>
            <a:pPr marL="342900" indent="-342900">
              <a:lnSpc>
                <a:spcPct val="107000"/>
              </a:lnSpc>
              <a:spcAft>
                <a:spcPts val="800"/>
              </a:spcAft>
              <a:buFont typeface="+mj-lt"/>
              <a:buAutoNum type="arabicPeriod"/>
            </a:pPr>
            <a:r>
              <a:rPr lang="en-US" sz="1800" b="1" u="sng" dirty="0">
                <a:effectLst/>
                <a:latin typeface="Calibri" panose="020F0502020204030204" pitchFamily="34" charset="0"/>
                <a:ea typeface="Calibri" panose="020F0502020204030204" pitchFamily="34" charset="0"/>
                <a:cs typeface="Times New Roman" panose="02020603050405020304" pitchFamily="18" charset="0"/>
              </a:rPr>
              <a:t>Source documents</a:t>
            </a:r>
            <a:r>
              <a:rPr lang="en-US" sz="1800" dirty="0">
                <a:effectLst/>
                <a:latin typeface="Calibri" panose="020F0502020204030204" pitchFamily="34" charset="0"/>
                <a:ea typeface="Calibri" panose="020F0502020204030204" pitchFamily="34" charset="0"/>
                <a:cs typeface="Times New Roman" panose="02020603050405020304" pitchFamily="18" charset="0"/>
              </a:rPr>
              <a:t> not properly done and collected. </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Not using REDCap data fields or sponsor’s EDC to prepare source documents.</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6.  </a:t>
            </a:r>
            <a:r>
              <a:rPr lang="en-US" b="1" u="sng" dirty="0">
                <a:latin typeface="Calibri" panose="020F0502020204030204" pitchFamily="34" charset="0"/>
                <a:ea typeface="Calibri" panose="020F0502020204030204" pitchFamily="34" charset="0"/>
                <a:cs typeface="Times New Roman" panose="02020603050405020304" pitchFamily="18" charset="0"/>
              </a:rPr>
              <a:t>Training log:</a:t>
            </a: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most not done (None). Protocol, CITI, EDC.</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7.   </a:t>
            </a:r>
            <a:r>
              <a:rPr lang="en-US" b="1" u="sng" dirty="0">
                <a:latin typeface="Calibri" panose="020F0502020204030204" pitchFamily="34" charset="0"/>
                <a:ea typeface="Calibri" panose="020F0502020204030204" pitchFamily="34" charset="0"/>
                <a:cs typeface="Times New Roman" panose="02020603050405020304" pitchFamily="18" charset="0"/>
              </a:rPr>
              <a:t>Data</a:t>
            </a:r>
            <a:r>
              <a:rPr lang="en-US" dirty="0">
                <a:latin typeface="Calibri" panose="020F0502020204030204" pitchFamily="34" charset="0"/>
                <a:ea typeface="Calibri" panose="020F0502020204030204" pitchFamily="34" charset="0"/>
                <a:cs typeface="Times New Roman" panose="02020603050405020304" pitchFamily="18" charset="0"/>
              </a:rPr>
              <a:t>: in REDCap and OnCore usually not up-to-date.</a:t>
            </a:r>
          </a:p>
          <a:p>
            <a:pPr>
              <a:lnSpc>
                <a:spcPct val="107000"/>
              </a:lnSpc>
              <a:spcAft>
                <a:spcPts val="800"/>
              </a:spcAft>
            </a:pPr>
            <a:r>
              <a:rPr lang="en-US" b="1" dirty="0">
                <a:effectLst/>
                <a:latin typeface="Calibri" panose="020F0502020204030204" pitchFamily="34" charset="0"/>
                <a:ea typeface="Calibri" panose="020F0502020204030204" pitchFamily="34" charset="0"/>
                <a:cs typeface="Times New Roman" panose="02020603050405020304" pitchFamily="18" charset="0"/>
              </a:rPr>
              <a:t>8.    </a:t>
            </a:r>
            <a:r>
              <a:rPr lang="en-US" b="1" u="sng" dirty="0">
                <a:effectLst/>
                <a:latin typeface="Calibri" panose="020F0502020204030204" pitchFamily="34" charset="0"/>
                <a:ea typeface="Calibri" panose="020F0502020204030204" pitchFamily="34" charset="0"/>
                <a:cs typeface="Times New Roman" panose="02020603050405020304" pitchFamily="18" charset="0"/>
              </a:rPr>
              <a:t>Study team meetings</a:t>
            </a:r>
            <a:r>
              <a:rPr lang="en-US" dirty="0">
                <a:effectLst/>
                <a:latin typeface="Calibri" panose="020F0502020204030204" pitchFamily="34" charset="0"/>
                <a:ea typeface="Calibri" panose="020F0502020204030204" pitchFamily="34" charset="0"/>
                <a:cs typeface="Times New Roman" panose="02020603050405020304" pitchFamily="18" charset="0"/>
              </a:rPr>
              <a:t>: Mostly not done.</a:t>
            </a:r>
          </a:p>
        </p:txBody>
      </p:sp>
    </p:spTree>
    <p:extLst>
      <p:ext uri="{BB962C8B-B14F-4D97-AF65-F5344CB8AC3E}">
        <p14:creationId xmlns:p14="http://schemas.microsoft.com/office/powerpoint/2010/main" val="377931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AAD02-BD8B-4ED9-BC9B-96C172DBB1CB}"/>
              </a:ext>
            </a:extLst>
          </p:cNvPr>
          <p:cNvSpPr>
            <a:spLocks noGrp="1"/>
          </p:cNvSpPr>
          <p:nvPr>
            <p:ph type="title"/>
          </p:nvPr>
        </p:nvSpPr>
        <p:spPr/>
        <p:txBody>
          <a:bodyPr/>
          <a:lstStyle/>
          <a:p>
            <a:r>
              <a:rPr lang="en-US" dirty="0"/>
              <a:t>Informed Consent: </a:t>
            </a:r>
            <a:r>
              <a:rPr lang="en-US" sz="4400" dirty="0">
                <a:solidFill>
                  <a:srgbClr val="1B1B1B"/>
                </a:solidFill>
                <a:effectLst/>
                <a:latin typeface="Helvetica" panose="020B0604020202020204" pitchFamily="34" charset="0"/>
                <a:ea typeface="Calibri" panose="020F0502020204030204" pitchFamily="34" charset="0"/>
              </a:rPr>
              <a:t>From </a:t>
            </a:r>
            <a:r>
              <a:rPr lang="en-US" sz="4400" u="sng" dirty="0">
                <a:solidFill>
                  <a:srgbClr val="0B4778"/>
                </a:solidFill>
                <a:effectLst/>
                <a:latin typeface="Helvetica" panose="020B0604020202020204" pitchFamily="34" charset="0"/>
                <a:ea typeface="Calibri" panose="020F0502020204030204" pitchFamily="34" charset="0"/>
                <a:cs typeface="Times New Roman" panose="02020603050405020304" pitchFamily="18" charset="0"/>
                <a:hlinkClick r:id="rId2"/>
              </a:rPr>
              <a:t>45 CFR 46.116</a:t>
            </a:r>
            <a:br>
              <a:rPr lang="en-US" sz="4400" dirty="0">
                <a:solidFill>
                  <a:srgbClr val="1B1B1B"/>
                </a:solidFill>
                <a:effectLst/>
                <a:latin typeface="Helvetica" panose="020B0604020202020204" pitchFamily="34"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E556F9E8-0825-490D-998E-50074BE2BF64}"/>
              </a:ext>
            </a:extLst>
          </p:cNvPr>
          <p:cNvSpPr>
            <a:spLocks noGrp="1"/>
          </p:cNvSpPr>
          <p:nvPr>
            <p:ph idx="1"/>
          </p:nvPr>
        </p:nvSpPr>
        <p:spPr/>
        <p:txBody>
          <a:bodyPr>
            <a:normAutofit/>
          </a:bodyPr>
          <a:lstStyle/>
          <a:p>
            <a:r>
              <a:rPr lang="en-US" sz="2800" dirty="0">
                <a:effectLst/>
                <a:latin typeface="Calibri" panose="020F0502020204030204" pitchFamily="34" charset="0"/>
                <a:ea typeface="Calibri" panose="020F0502020204030204" pitchFamily="34" charset="0"/>
                <a:cs typeface="Times New Roman" panose="02020603050405020304" pitchFamily="18" charset="0"/>
              </a:rPr>
              <a:t>The person obtaining consent will sign the form and subjects will be </a:t>
            </a:r>
            <a:r>
              <a:rPr lang="en-US" sz="2800" b="1" dirty="0">
                <a:effectLst/>
                <a:latin typeface="Calibri" panose="020F0502020204030204" pitchFamily="34" charset="0"/>
                <a:ea typeface="Calibri" panose="020F0502020204030204" pitchFamily="34" charset="0"/>
                <a:cs typeface="Times New Roman" panose="02020603050405020304" pitchFamily="18" charset="0"/>
              </a:rPr>
              <a:t>given a copy of the signed consent form</a:t>
            </a:r>
            <a:r>
              <a:rPr lang="en-US" sz="2800" dirty="0">
                <a:effectLst/>
                <a:latin typeface="Calibri" panose="020F0502020204030204" pitchFamily="34" charset="0"/>
                <a:ea typeface="Calibri" panose="020F0502020204030204" pitchFamily="34" charset="0"/>
                <a:cs typeface="Times New Roman" panose="02020603050405020304" pitchFamily="18" charset="0"/>
              </a:rPr>
              <a:t>.  Study procedures will then begin.  </a:t>
            </a:r>
            <a:r>
              <a:rPr lang="en-US" sz="2800" b="1" u="sng" dirty="0">
                <a:effectLst/>
                <a:latin typeface="Calibri" panose="020F0502020204030204" pitchFamily="34" charset="0"/>
                <a:ea typeface="Calibri" panose="020F0502020204030204" pitchFamily="34" charset="0"/>
                <a:cs typeface="Times New Roman" panose="02020603050405020304" pitchFamily="18" charset="0"/>
              </a:rPr>
              <a:t> </a:t>
            </a:r>
          </a:p>
          <a:p>
            <a:r>
              <a:rPr lang="en-US" sz="2800" b="1" u="sng" dirty="0">
                <a:solidFill>
                  <a:srgbClr val="1B1B1B"/>
                </a:solidFill>
                <a:effectLst/>
                <a:latin typeface="Helvetica" panose="020B0604020202020204" pitchFamily="34" charset="0"/>
                <a:ea typeface="Times New Roman" panose="02020603050405020304" pitchFamily="18" charset="0"/>
              </a:rPr>
              <a:t>DATE?: OHRP(</a:t>
            </a:r>
            <a:r>
              <a:rPr lang="en-US" b="0" i="0" dirty="0">
                <a:solidFill>
                  <a:srgbClr val="1B1B1B"/>
                </a:solidFill>
                <a:effectLst/>
                <a:latin typeface="Source Sans Pro Web"/>
              </a:rPr>
              <a:t>Office for Human Research Protections (OHRP)</a:t>
            </a:r>
            <a:r>
              <a:rPr lang="en-US" sz="2800" b="1" u="sng" dirty="0">
                <a:solidFill>
                  <a:srgbClr val="1B1B1B"/>
                </a:solidFill>
                <a:effectLst/>
                <a:latin typeface="Helvetica" panose="020B0604020202020204" pitchFamily="34" charset="0"/>
                <a:ea typeface="Times New Roman" panose="02020603050405020304" pitchFamily="18" charset="0"/>
              </a:rPr>
              <a:t> </a:t>
            </a:r>
            <a:r>
              <a:rPr lang="en-US" sz="2800" u="sng" dirty="0">
                <a:solidFill>
                  <a:srgbClr val="1B1B1B"/>
                </a:solidFill>
                <a:effectLst/>
                <a:latin typeface="Helvetica" panose="020B0604020202020204" pitchFamily="34" charset="0"/>
                <a:ea typeface="Times New Roman" panose="02020603050405020304" pitchFamily="18" charset="0"/>
              </a:rPr>
              <a:t>recommends that it be dated so that the IRB and others can document that informed consent was obtained prior to a subject’s participation in the research</a:t>
            </a:r>
            <a:r>
              <a:rPr lang="en-US" sz="2800" dirty="0">
                <a:solidFill>
                  <a:srgbClr val="1B1B1B"/>
                </a:solidFill>
                <a:effectLst/>
                <a:latin typeface="Helvetica" panose="020B0604020202020204" pitchFamily="34" charset="0"/>
                <a:ea typeface="Times New Roman" panose="02020603050405020304" pitchFamily="18" charset="0"/>
              </a:rPr>
              <a:t>.</a:t>
            </a:r>
            <a:endParaRPr lang="en-US" b="1" u="sng" dirty="0">
              <a:latin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265417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81E5DF5-6E6C-47D0-B929-8A9117EAC16E}"/>
              </a:ext>
            </a:extLst>
          </p:cNvPr>
          <p:cNvSpPr txBox="1"/>
          <p:nvPr/>
        </p:nvSpPr>
        <p:spPr>
          <a:xfrm>
            <a:off x="3048755" y="2138441"/>
            <a:ext cx="6097508" cy="2585644"/>
          </a:xfrm>
          <a:prstGeom prst="rect">
            <a:avLst/>
          </a:prstGeom>
          <a:noFill/>
        </p:spPr>
        <p:txBody>
          <a:bodyPr wrap="square">
            <a:spAutoFit/>
          </a:bodyPr>
          <a:lstStyle/>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According to UVA IRB inform consent is a </a:t>
            </a:r>
            <a:r>
              <a:rPr lang="en-US" sz="2800" b="1" u="sng" dirty="0">
                <a:effectLst/>
                <a:latin typeface="Calibri" panose="020F0502020204030204" pitchFamily="34" charset="0"/>
                <a:ea typeface="Calibri" panose="020F0502020204030204" pitchFamily="34" charset="0"/>
                <a:cs typeface="Times New Roman" panose="02020603050405020304" pitchFamily="18" charset="0"/>
              </a:rPr>
              <a:t>2 steps process</a:t>
            </a:r>
            <a:r>
              <a:rPr lang="en-US" sz="28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mj-lt"/>
              <a:buAutoNum type="arabicPeriod"/>
            </a:pPr>
            <a:r>
              <a:rPr lang="en-US" b="1" dirty="0">
                <a:effectLst/>
                <a:latin typeface="Calibri" panose="020F0502020204030204" pitchFamily="34" charset="0"/>
                <a:ea typeface="Calibri" panose="020F0502020204030204" pitchFamily="34" charset="0"/>
                <a:cs typeface="Times New Roman" panose="02020603050405020304" pitchFamily="18" charset="0"/>
              </a:rPr>
              <a:t>Informed Consent signing. </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mj-lt"/>
              <a:buAutoNum type="arabicPeriod"/>
            </a:pPr>
            <a:r>
              <a:rPr lang="en-US" b="1" dirty="0">
                <a:effectLst/>
                <a:latin typeface="Calibri" panose="020F0502020204030204" pitchFamily="34" charset="0"/>
                <a:ea typeface="Calibri" panose="020F0502020204030204" pitchFamily="34" charset="0"/>
                <a:cs typeface="Times New Roman" panose="02020603050405020304" pitchFamily="18" charset="0"/>
              </a:rPr>
              <a:t>Inform consent documentation:</a:t>
            </a:r>
          </a:p>
          <a:p>
            <a:pPr marL="457200" lvl="1" indent="0">
              <a:lnSpc>
                <a:spcPct val="107000"/>
              </a:lnSpc>
              <a:spcBef>
                <a:spcPts val="0"/>
              </a:spcBef>
              <a:buNone/>
            </a:pPr>
            <a:r>
              <a:rPr lang="en-US"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The informed consent process for each individual subject will be documented in the subject’s study file/ medical record.</a:t>
            </a:r>
            <a:endParaRPr lang="en-US"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7518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C50C4CF-0A7B-4838-8EC2-F2C3D5C61C0A}"/>
              </a:ext>
            </a:extLst>
          </p:cNvPr>
          <p:cNvSpPr txBox="1"/>
          <p:nvPr/>
        </p:nvSpPr>
        <p:spPr>
          <a:xfrm>
            <a:off x="2390115" y="479835"/>
            <a:ext cx="6756148" cy="4185761"/>
          </a:xfrm>
          <a:prstGeom prst="rect">
            <a:avLst/>
          </a:prstGeom>
          <a:noFill/>
        </p:spPr>
        <p:txBody>
          <a:bodyPr wrap="square">
            <a:spAutoFit/>
          </a:bodyPr>
          <a:lstStyle/>
          <a:p>
            <a:pPr marL="0" marR="0">
              <a:spcBef>
                <a:spcPts val="1200"/>
              </a:spcBef>
              <a:spcAft>
                <a:spcPts val="0"/>
              </a:spcAft>
            </a:pPr>
            <a:r>
              <a:rPr lang="en-US" sz="2400" b="1" u="sng" dirty="0">
                <a:solidFill>
                  <a:srgbClr val="1B1B1B"/>
                </a:solidFill>
                <a:effectLst/>
                <a:latin typeface="Helvetica" panose="020B0604020202020204" pitchFamily="34" charset="0"/>
                <a:ea typeface="Times New Roman" panose="02020603050405020304" pitchFamily="18" charset="0"/>
              </a:rPr>
              <a:t>Informed Consent Form issues. </a:t>
            </a:r>
            <a:r>
              <a:rPr lang="en-US" sz="2000" b="1" dirty="0">
                <a:solidFill>
                  <a:srgbClr val="1B1B1B"/>
                </a:solidFill>
                <a:effectLst/>
                <a:latin typeface="Helvetica" panose="020B0604020202020204" pitchFamily="34" charset="0"/>
                <a:ea typeface="Times New Roman" panose="02020603050405020304" pitchFamily="18" charset="0"/>
              </a:rPr>
              <a:t>common findings at Audit</a:t>
            </a:r>
            <a:endParaRPr lang="en-US" sz="2000" dirty="0">
              <a:effectLst/>
              <a:latin typeface="Times New Roman" panose="02020603050405020304" pitchFamily="18" charset="0"/>
              <a:ea typeface="Times New Roman" panose="02020603050405020304" pitchFamily="18" charset="0"/>
            </a:endParaRPr>
          </a:p>
          <a:p>
            <a:pPr marL="742950" marR="0" lvl="1" indent="-285750">
              <a:spcBef>
                <a:spcPts val="1200"/>
              </a:spcBef>
              <a:spcAft>
                <a:spcPts val="0"/>
              </a:spcAft>
              <a:buFont typeface="+mj-lt"/>
              <a:buAutoNum type="alphaLcPeriod"/>
            </a:pPr>
            <a:r>
              <a:rPr lang="en-US" sz="2400" b="1" dirty="0">
                <a:solidFill>
                  <a:srgbClr val="1B1B1B"/>
                </a:solidFill>
                <a:effectLst/>
                <a:latin typeface="Helvetica" panose="020B0604020202020204" pitchFamily="34" charset="0"/>
                <a:ea typeface="Times New Roman" panose="02020603050405020304" pitchFamily="18" charset="0"/>
              </a:rPr>
              <a:t>Incorrect version</a:t>
            </a:r>
            <a:endParaRPr lang="en-US" sz="2400" dirty="0">
              <a:effectLst/>
              <a:latin typeface="Times New Roman" panose="02020603050405020304" pitchFamily="18" charset="0"/>
              <a:ea typeface="Times New Roman" panose="02020603050405020304" pitchFamily="18" charset="0"/>
            </a:endParaRPr>
          </a:p>
          <a:p>
            <a:pPr marL="742950" marR="0" lvl="1" indent="-285750">
              <a:spcBef>
                <a:spcPts val="1200"/>
              </a:spcBef>
              <a:spcAft>
                <a:spcPts val="0"/>
              </a:spcAft>
              <a:buFont typeface="+mj-lt"/>
              <a:buAutoNum type="alphaLcPeriod"/>
            </a:pPr>
            <a:r>
              <a:rPr lang="en-US" sz="2400" dirty="0">
                <a:solidFill>
                  <a:srgbClr val="1B1B1B"/>
                </a:solidFill>
                <a:effectLst/>
                <a:latin typeface="Helvetica" panose="020B0604020202020204" pitchFamily="34" charset="0"/>
                <a:ea typeface="Times New Roman" panose="02020603050405020304" pitchFamily="18" charset="0"/>
              </a:rPr>
              <a:t>Lack of reconsenting</a:t>
            </a:r>
            <a:endParaRPr lang="en-US" sz="2400" dirty="0">
              <a:effectLst/>
              <a:latin typeface="Times New Roman" panose="02020603050405020304" pitchFamily="18" charset="0"/>
              <a:ea typeface="Times New Roman" panose="02020603050405020304" pitchFamily="18" charset="0"/>
            </a:endParaRPr>
          </a:p>
          <a:p>
            <a:pPr marL="742950" marR="0" lvl="1" indent="-285750">
              <a:spcBef>
                <a:spcPts val="1200"/>
              </a:spcBef>
              <a:spcAft>
                <a:spcPts val="0"/>
              </a:spcAft>
              <a:buFont typeface="+mj-lt"/>
              <a:buAutoNum type="alphaLcPeriod"/>
            </a:pPr>
            <a:r>
              <a:rPr lang="en-US" sz="2400" b="1" dirty="0">
                <a:solidFill>
                  <a:srgbClr val="1B1B1B"/>
                </a:solidFill>
                <a:effectLst/>
                <a:latin typeface="Helvetica" panose="020B0604020202020204" pitchFamily="34" charset="0"/>
                <a:ea typeface="Times New Roman" panose="02020603050405020304" pitchFamily="18" charset="0"/>
              </a:rPr>
              <a:t>Inadequate Documentation or lack of documentation</a:t>
            </a:r>
            <a:endParaRPr lang="en-US" sz="2400" dirty="0">
              <a:effectLst/>
              <a:latin typeface="Times New Roman" panose="02020603050405020304" pitchFamily="18" charset="0"/>
              <a:ea typeface="Times New Roman" panose="02020603050405020304" pitchFamily="18" charset="0"/>
            </a:endParaRPr>
          </a:p>
          <a:p>
            <a:pPr marL="742950" marR="0" lvl="1" indent="-285750">
              <a:spcBef>
                <a:spcPts val="1200"/>
              </a:spcBef>
              <a:spcAft>
                <a:spcPts val="0"/>
              </a:spcAft>
              <a:buFont typeface="+mj-lt"/>
              <a:buAutoNum type="alphaLcPeriod"/>
            </a:pPr>
            <a:r>
              <a:rPr lang="en-US" sz="2400" b="1" dirty="0">
                <a:solidFill>
                  <a:srgbClr val="1B1B1B"/>
                </a:solidFill>
                <a:effectLst/>
                <a:latin typeface="Helvetica" panose="020B0604020202020204" pitchFamily="34" charset="0"/>
                <a:ea typeface="Times New Roman" panose="02020603050405020304" pitchFamily="18" charset="0"/>
              </a:rPr>
              <a:t>Performing Study Procedures Prior to obtaining consent</a:t>
            </a:r>
            <a:r>
              <a:rPr lang="en-US" sz="2400" dirty="0">
                <a:solidFill>
                  <a:srgbClr val="1B1B1B"/>
                </a:solidFill>
                <a:effectLst/>
                <a:latin typeface="Helvetica" panose="020B0604020202020204" pitchFamily="34"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742950" marR="0" lvl="1" indent="-285750">
              <a:spcBef>
                <a:spcPts val="1200"/>
              </a:spcBef>
              <a:spcAft>
                <a:spcPts val="0"/>
              </a:spcAft>
              <a:buFont typeface="+mj-lt"/>
              <a:buAutoNum type="alphaLcPeriod"/>
            </a:pPr>
            <a:r>
              <a:rPr lang="en-US" sz="2400" b="1" dirty="0">
                <a:solidFill>
                  <a:srgbClr val="1B1B1B"/>
                </a:solidFill>
                <a:effectLst/>
                <a:latin typeface="Helvetica" panose="020B0604020202020204" pitchFamily="34" charset="0"/>
                <a:ea typeface="Times New Roman" panose="02020603050405020304" pitchFamily="18" charset="0"/>
              </a:rPr>
              <a:t>ICF copy not provided to participants.</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50188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7D00FBE-28D9-4F13-810E-4FFF537FD70E}"/>
              </a:ext>
            </a:extLst>
          </p:cNvPr>
          <p:cNvSpPr txBox="1"/>
          <p:nvPr/>
        </p:nvSpPr>
        <p:spPr>
          <a:xfrm>
            <a:off x="1102289" y="538946"/>
            <a:ext cx="10459233" cy="4422877"/>
          </a:xfrm>
          <a:prstGeom prst="rect">
            <a:avLst/>
          </a:prstGeom>
          <a:noFill/>
        </p:spPr>
        <p:txBody>
          <a:bodyPr wrap="square">
            <a:spAutoFit/>
          </a:bodyPr>
          <a:lstStyle/>
          <a:p>
            <a:pPr marL="0" marR="0">
              <a:lnSpc>
                <a:spcPct val="107000"/>
              </a:lnSpc>
              <a:spcBef>
                <a:spcPts val="1125"/>
              </a:spcBef>
              <a:spcAft>
                <a:spcPts val="1650"/>
              </a:spcAft>
            </a:pPr>
            <a:r>
              <a:rPr lang="en-US" sz="6600" b="1" kern="0" dirty="0">
                <a:solidFill>
                  <a:srgbClr val="232D4B"/>
                </a:solidFill>
                <a:effectLst/>
                <a:latin typeface="Arial" panose="020B0604020202020204" pitchFamily="34" charset="0"/>
                <a:ea typeface="Times New Roman" panose="02020603050405020304" pitchFamily="18" charset="0"/>
                <a:cs typeface="Times New Roman" panose="02020603050405020304" pitchFamily="18" charset="0"/>
              </a:rPr>
              <a:t>Maintenance of Informed Consent Documentation</a:t>
            </a:r>
            <a:endParaRPr lang="en-US" sz="24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r>
              <a:rPr lang="en-US" sz="1800" dirty="0">
                <a:solidFill>
                  <a:srgbClr val="666666"/>
                </a:solidFill>
                <a:effectLst/>
                <a:latin typeface="Arial" panose="020B0604020202020204" pitchFamily="34" charset="0"/>
                <a:ea typeface="Times New Roman" panose="02020603050405020304" pitchFamily="18" charset="0"/>
              </a:rPr>
              <a:t>Principal Investigators are responsible for maintaining original copies of consent/authorization forms signed by subjects, in a secure location, for </a:t>
            </a:r>
            <a:r>
              <a:rPr lang="en-US" sz="1800" b="1" u="sng" dirty="0">
                <a:solidFill>
                  <a:srgbClr val="666666"/>
                </a:solidFill>
                <a:effectLst/>
                <a:latin typeface="Arial" panose="020B0604020202020204" pitchFamily="34" charset="0"/>
                <a:ea typeface="Times New Roman" panose="02020603050405020304" pitchFamily="18" charset="0"/>
              </a:rPr>
              <a:t>at least six (6) years following completion of the research and longer, if required by the funding source or sponsor.</a:t>
            </a:r>
            <a:r>
              <a:rPr lang="en-US" sz="1800" dirty="0">
                <a:solidFill>
                  <a:srgbClr val="666666"/>
                </a:solidFill>
                <a:effectLst/>
                <a:latin typeface="Arial" panose="020B0604020202020204" pitchFamily="34" charset="0"/>
                <a:ea typeface="Times New Roman" panose="02020603050405020304" pitchFamily="18" charset="0"/>
              </a:rPr>
              <a:t> If the study might affect the clinical care of the subject a copy of the informed consent document must be placed in the subject's medical record in accordance with Virginia state and local government regulations.  In cases where Principal Investigators transfer their research programs to other institutions, the disposition of consent/authorization forms must be discussed with the IRB administrative staff. </a:t>
            </a:r>
            <a:endParaRPr lang="en-US" dirty="0"/>
          </a:p>
        </p:txBody>
      </p:sp>
    </p:spTree>
    <p:extLst>
      <p:ext uri="{BB962C8B-B14F-4D97-AF65-F5344CB8AC3E}">
        <p14:creationId xmlns:p14="http://schemas.microsoft.com/office/powerpoint/2010/main" val="1718155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88B85-C059-4F12-BFFC-94DDA7C70EC6}"/>
              </a:ext>
            </a:extLst>
          </p:cNvPr>
          <p:cNvSpPr>
            <a:spLocks noGrp="1"/>
          </p:cNvSpPr>
          <p:nvPr>
            <p:ph type="title"/>
          </p:nvPr>
        </p:nvSpPr>
        <p:spPr/>
        <p:txBody>
          <a:bodyPr/>
          <a:lstStyle/>
          <a:p>
            <a:r>
              <a:rPr lang="en-US" dirty="0"/>
              <a:t>Investigator Qualifications/ Agreements</a:t>
            </a:r>
          </a:p>
        </p:txBody>
      </p:sp>
      <p:sp>
        <p:nvSpPr>
          <p:cNvPr id="3" name="Content Placeholder 2">
            <a:extLst>
              <a:ext uri="{FF2B5EF4-FFF2-40B4-BE49-F238E27FC236}">
                <a16:creationId xmlns:a16="http://schemas.microsoft.com/office/drawing/2014/main" id="{6893F579-DF93-41C2-9B5C-6CBA8CC123AB}"/>
              </a:ext>
            </a:extLst>
          </p:cNvPr>
          <p:cNvSpPr>
            <a:spLocks noGrp="1"/>
          </p:cNvSpPr>
          <p:nvPr>
            <p:ph idx="1"/>
          </p:nvPr>
        </p:nvSpPr>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Q</a:t>
            </a:r>
            <a:r>
              <a:rPr lang="en-US" sz="2800" dirty="0">
                <a:effectLst/>
                <a:latin typeface="Calibri" panose="020F0502020204030204" pitchFamily="34" charset="0"/>
                <a:ea typeface="Calibri" panose="020F0502020204030204" pitchFamily="34" charset="0"/>
                <a:cs typeface="Times New Roman" panose="02020603050405020304" pitchFamily="18" charset="0"/>
              </a:rPr>
              <a:t>ualified by education, training, and experience to assume responsibility for the proper conduct of the trial, should meet all the qualifications specified by the applicable regulatory requirement(s), and should provide evidence of such qualifications through </a:t>
            </a:r>
            <a:r>
              <a:rPr lang="en-US" sz="2800" b="1" u="sng" dirty="0">
                <a:effectLst/>
                <a:latin typeface="Calibri" panose="020F0502020204030204" pitchFamily="34" charset="0"/>
                <a:ea typeface="Calibri" panose="020F0502020204030204" pitchFamily="34" charset="0"/>
                <a:cs typeface="Times New Roman" panose="02020603050405020304" pitchFamily="18" charset="0"/>
              </a:rPr>
              <a:t>up-to-date curriculum vitae </a:t>
            </a:r>
            <a:r>
              <a:rPr lang="en-US" sz="2800" dirty="0">
                <a:effectLst/>
                <a:latin typeface="Calibri" panose="020F0502020204030204" pitchFamily="34" charset="0"/>
                <a:ea typeface="Calibri" panose="020F0502020204030204" pitchFamily="34" charset="0"/>
                <a:cs typeface="Times New Roman" panose="02020603050405020304" pitchFamily="18" charset="0"/>
              </a:rPr>
              <a:t>and/or other relevant documentation requested by the sponsor, the IRB/IEC, and/or the regulatory authority(</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ies</a:t>
            </a: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p>
          <a:p>
            <a:r>
              <a:rPr lang="en-US" sz="2800" dirty="0">
                <a:effectLst/>
                <a:latin typeface="Calibri" panose="020F0502020204030204" pitchFamily="34" charset="0"/>
                <a:ea typeface="Calibri" panose="020F0502020204030204" pitchFamily="34" charset="0"/>
                <a:cs typeface="Times New Roman" panose="02020603050405020304" pitchFamily="18" charset="0"/>
              </a:rPr>
              <a:t>thoroughly familiar with the appropriate use of the investigational product(s), as described in the protocol, in the current Investigator's Brochure</a:t>
            </a:r>
            <a:endParaRPr lang="en-US" dirty="0"/>
          </a:p>
        </p:txBody>
      </p:sp>
    </p:spTree>
    <p:extLst>
      <p:ext uri="{BB962C8B-B14F-4D97-AF65-F5344CB8AC3E}">
        <p14:creationId xmlns:p14="http://schemas.microsoft.com/office/powerpoint/2010/main" val="27796011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88B85-C059-4F12-BFFC-94DDA7C70EC6}"/>
              </a:ext>
            </a:extLst>
          </p:cNvPr>
          <p:cNvSpPr>
            <a:spLocks noGrp="1"/>
          </p:cNvSpPr>
          <p:nvPr>
            <p:ph type="title"/>
          </p:nvPr>
        </p:nvSpPr>
        <p:spPr/>
        <p:txBody>
          <a:bodyPr/>
          <a:lstStyle/>
          <a:p>
            <a:r>
              <a:rPr lang="en-US" dirty="0"/>
              <a:t>Investigator Qualifications/ Agreements</a:t>
            </a:r>
          </a:p>
        </p:txBody>
      </p:sp>
      <p:sp>
        <p:nvSpPr>
          <p:cNvPr id="3" name="Content Placeholder 2">
            <a:extLst>
              <a:ext uri="{FF2B5EF4-FFF2-40B4-BE49-F238E27FC236}">
                <a16:creationId xmlns:a16="http://schemas.microsoft.com/office/drawing/2014/main" id="{6893F579-DF93-41C2-9B5C-6CBA8CC123AB}"/>
              </a:ext>
            </a:extLst>
          </p:cNvPr>
          <p:cNvSpPr>
            <a:spLocks noGrp="1"/>
          </p:cNvSpPr>
          <p:nvPr>
            <p:ph idx="1"/>
          </p:nvPr>
        </p:nvSpPr>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 </a:t>
            </a:r>
            <a:r>
              <a:rPr lang="en-US" sz="2800" dirty="0">
                <a:effectLst/>
                <a:latin typeface="Calibri" panose="020F0502020204030204" pitchFamily="34" charset="0"/>
                <a:ea typeface="Calibri" panose="020F0502020204030204" pitchFamily="34" charset="0"/>
                <a:cs typeface="Times New Roman" panose="02020603050405020304" pitchFamily="18" charset="0"/>
              </a:rPr>
              <a:t>4.1.3 The investigator should be aware of, and should comply with, GCP and the applicable regulatory requirements</a:t>
            </a:r>
          </a:p>
          <a:p>
            <a:r>
              <a:rPr lang="en-US" sz="2800" dirty="0">
                <a:effectLst/>
                <a:latin typeface="Calibri" panose="020F0502020204030204" pitchFamily="34" charset="0"/>
                <a:ea typeface="Calibri" panose="020F0502020204030204" pitchFamily="34" charset="0"/>
                <a:cs typeface="Times New Roman" panose="02020603050405020304" pitchFamily="18" charset="0"/>
              </a:rPr>
              <a:t> The investigator/institution should permit monitoring and auditing by the sponsor, and inspection by the appropriate regulatory authority(</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ies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latin typeface="Calibri" panose="020F0502020204030204" pitchFamily="34" charset="0"/>
              <a:cs typeface="Times New Roman" panose="02020603050405020304" pitchFamily="18" charset="0"/>
            </a:endParaRPr>
          </a:p>
          <a:p>
            <a:r>
              <a:rPr lang="en-US" sz="28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The investigator </a:t>
            </a:r>
            <a:r>
              <a:rPr lang="en-US" sz="2800" b="1" u="sng"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should</a:t>
            </a:r>
            <a:r>
              <a:rPr lang="en-US" sz="28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maintain a list of appropriately </a:t>
            </a:r>
            <a:r>
              <a:rPr lang="en-US" sz="2800" b="1" u="sng"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qualified persons</a:t>
            </a:r>
            <a:r>
              <a:rPr lang="en-US" sz="28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to whom the investigator has </a:t>
            </a:r>
            <a:r>
              <a:rPr lang="en-US" sz="2800" b="1" u="sng"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delegated</a:t>
            </a:r>
            <a:r>
              <a:rPr lang="en-US" sz="28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significant trial-related duties</a:t>
            </a:r>
            <a:r>
              <a:rPr lang="en-US" sz="2800" b="1" u="sng" dirty="0">
                <a:effectLst/>
                <a:latin typeface="Calibri" panose="020F0502020204030204" pitchFamily="34" charset="0"/>
                <a:ea typeface="Calibri" panose="020F0502020204030204" pitchFamily="34" charset="0"/>
                <a:cs typeface="Times New Roman" panose="02020603050405020304" pitchFamily="18" charset="0"/>
              </a:rPr>
              <a:t>.</a:t>
            </a:r>
            <a:endParaRPr lang="en-US" dirty="0"/>
          </a:p>
        </p:txBody>
      </p:sp>
    </p:spTree>
    <p:extLst>
      <p:ext uri="{BB962C8B-B14F-4D97-AF65-F5344CB8AC3E}">
        <p14:creationId xmlns:p14="http://schemas.microsoft.com/office/powerpoint/2010/main" val="1092275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8F836B4C-E98B-4425-B327-A0DDDF4FB995}"/>
              </a:ext>
            </a:extLst>
          </p:cNvPr>
          <p:cNvSpPr>
            <a:spLocks noChangeArrowheads="1"/>
          </p:cNvSpPr>
          <p:nvPr/>
        </p:nvSpPr>
        <p:spPr bwMode="auto">
          <a:xfrm>
            <a:off x="91440" y="-62379"/>
            <a:ext cx="12100560" cy="72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INVESTIGATOR RESPONSIBILITIES:</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sng"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IRB:</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5" name="Picture 6">
            <a:extLst>
              <a:ext uri="{FF2B5EF4-FFF2-40B4-BE49-F238E27FC236}">
                <a16:creationId xmlns:a16="http://schemas.microsoft.com/office/drawing/2014/main" id="{4F40C411-F4EA-4804-B3FC-C63FBDD5E4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5664" y="393403"/>
            <a:ext cx="8293395" cy="582132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8F81AD63-E4F4-481B-9A8E-782183FCC4D2}"/>
              </a:ext>
            </a:extLst>
          </p:cNvPr>
          <p:cNvSpPr>
            <a:spLocks noChangeArrowheads="1"/>
          </p:cNvSpPr>
          <p:nvPr/>
        </p:nvSpPr>
        <p:spPr bwMode="auto">
          <a:xfrm>
            <a:off x="0" y="4629150"/>
            <a:ext cx="12192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119753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88B85-C059-4F12-BFFC-94DDA7C70EC6}"/>
              </a:ext>
            </a:extLst>
          </p:cNvPr>
          <p:cNvSpPr>
            <a:spLocks noGrp="1"/>
          </p:cNvSpPr>
          <p:nvPr>
            <p:ph type="title"/>
          </p:nvPr>
        </p:nvSpPr>
        <p:spPr/>
        <p:txBody>
          <a:bodyPr/>
          <a:lstStyle/>
          <a:p>
            <a:r>
              <a:rPr lang="en-US" dirty="0"/>
              <a:t>Investigator Qualifications/ Agreements</a:t>
            </a:r>
          </a:p>
        </p:txBody>
      </p:sp>
      <p:sp>
        <p:nvSpPr>
          <p:cNvPr id="3" name="Content Placeholder 2">
            <a:extLst>
              <a:ext uri="{FF2B5EF4-FFF2-40B4-BE49-F238E27FC236}">
                <a16:creationId xmlns:a16="http://schemas.microsoft.com/office/drawing/2014/main" id="{6893F579-DF93-41C2-9B5C-6CBA8CC123AB}"/>
              </a:ext>
            </a:extLst>
          </p:cNvPr>
          <p:cNvSpPr>
            <a:spLocks noGrp="1"/>
          </p:cNvSpPr>
          <p:nvPr>
            <p:ph idx="1"/>
          </p:nvPr>
        </p:nvSpPr>
        <p:spPr/>
        <p:txBody>
          <a:bodyPr>
            <a:normAutofit fontScale="92500" lnSpcReduction="10000"/>
          </a:bodyPr>
          <a:lstStyle/>
          <a:p>
            <a:r>
              <a:rPr lang="en-US" dirty="0">
                <a:latin typeface="Calibri" panose="020F0502020204030204" pitchFamily="34" charset="0"/>
                <a:ea typeface="Calibri" panose="020F0502020204030204" pitchFamily="34" charset="0"/>
                <a:cs typeface="Times New Roman" panose="02020603050405020304" pitchFamily="18" charset="0"/>
              </a:rPr>
              <a:t> </a:t>
            </a:r>
            <a:r>
              <a:rPr lang="en-US" sz="2800" dirty="0">
                <a:effectLst/>
                <a:latin typeface="Calibri" panose="020F0502020204030204" pitchFamily="34" charset="0"/>
                <a:ea typeface="Calibri" panose="020F0502020204030204" pitchFamily="34" charset="0"/>
                <a:cs typeface="Times New Roman" panose="02020603050405020304" pitchFamily="18" charset="0"/>
              </a:rPr>
              <a:t> a potential for recruiting the required number of suitable subjects within the agreed recruitment period. </a:t>
            </a:r>
          </a:p>
          <a:p>
            <a:r>
              <a:rPr lang="en-US" sz="2800" dirty="0">
                <a:effectLst/>
                <a:latin typeface="Calibri" panose="020F0502020204030204" pitchFamily="34" charset="0"/>
                <a:ea typeface="Calibri" panose="020F0502020204030204" pitchFamily="34" charset="0"/>
                <a:cs typeface="Times New Roman" panose="02020603050405020304" pitchFamily="18" charset="0"/>
              </a:rPr>
              <a:t> the investigator should have sufficient time to properly conduct and complete the trial within the agreed trial period</a:t>
            </a:r>
          </a:p>
          <a:p>
            <a:r>
              <a:rPr lang="en-US" sz="2800" i="1" dirty="0">
                <a:effectLst/>
                <a:latin typeface="Calibri" panose="020F0502020204030204" pitchFamily="34" charset="0"/>
                <a:ea typeface="Calibri" panose="020F0502020204030204" pitchFamily="34" charset="0"/>
                <a:cs typeface="Times New Roman" panose="02020603050405020304" pitchFamily="18" charset="0"/>
              </a:rPr>
              <a:t>  The investigator should have available an </a:t>
            </a:r>
            <a:r>
              <a:rPr lang="en-US" sz="2800" i="1" u="sng" dirty="0">
                <a:effectLst/>
                <a:latin typeface="Calibri" panose="020F0502020204030204" pitchFamily="34" charset="0"/>
                <a:ea typeface="Calibri" panose="020F0502020204030204" pitchFamily="34" charset="0"/>
                <a:cs typeface="Times New Roman" panose="02020603050405020304" pitchFamily="18" charset="0"/>
              </a:rPr>
              <a:t>adequate number of qualified staff and adequate facilities</a:t>
            </a:r>
            <a:r>
              <a:rPr lang="en-US" sz="2800" i="1" dirty="0">
                <a:effectLst/>
                <a:latin typeface="Calibri" panose="020F0502020204030204" pitchFamily="34" charset="0"/>
                <a:ea typeface="Calibri" panose="020F0502020204030204" pitchFamily="34" charset="0"/>
                <a:cs typeface="Times New Roman" panose="02020603050405020304" pitchFamily="18" charset="0"/>
              </a:rPr>
              <a:t> for the foreseen duration of the trial to conduct the trial properly and safely. </a:t>
            </a:r>
          </a:p>
          <a:p>
            <a:endParaRPr lang="en-US" dirty="0">
              <a:latin typeface="Calibri" panose="020F0502020204030204" pitchFamily="34" charset="0"/>
              <a:cs typeface="Times New Roman" panose="02020603050405020304" pitchFamily="18" charset="0"/>
            </a:endParaRPr>
          </a:p>
          <a:p>
            <a:r>
              <a:rPr lang="en-US" sz="2800" u="sng" dirty="0">
                <a:effectLst/>
                <a:latin typeface="Calibri" panose="020F0502020204030204" pitchFamily="34" charset="0"/>
                <a:ea typeface="Calibri" panose="020F0502020204030204" pitchFamily="34" charset="0"/>
                <a:cs typeface="Times New Roman" panose="02020603050405020304" pitchFamily="18" charset="0"/>
              </a:rPr>
              <a:t>  The investigator is responsible for supervising any individual or party to whom the investigator delegates trial-related duties and functions conducted at the trial site</a:t>
            </a:r>
            <a:r>
              <a:rPr lang="en-US" sz="2800" b="1" u="sng"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US" dirty="0"/>
          </a:p>
        </p:txBody>
      </p:sp>
    </p:spTree>
    <p:extLst>
      <p:ext uri="{BB962C8B-B14F-4D97-AF65-F5344CB8AC3E}">
        <p14:creationId xmlns:p14="http://schemas.microsoft.com/office/powerpoint/2010/main" val="2797502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0D36CA5-3091-4301-B609-C90F34C740D7}"/>
              </a:ext>
            </a:extLst>
          </p:cNvPr>
          <p:cNvSpPr txBox="1"/>
          <p:nvPr/>
        </p:nvSpPr>
        <p:spPr>
          <a:xfrm>
            <a:off x="2489703" y="1050202"/>
            <a:ext cx="6656560" cy="3508653"/>
          </a:xfrm>
          <a:prstGeom prst="rect">
            <a:avLst/>
          </a:prstGeom>
          <a:noFill/>
        </p:spPr>
        <p:txBody>
          <a:bodyPr wrap="square">
            <a:spAutoFit/>
          </a:bodyPr>
          <a:lstStyle/>
          <a:p>
            <a:pPr marL="0" marR="0">
              <a:spcBef>
                <a:spcPts val="1200"/>
              </a:spcBef>
              <a:spcAft>
                <a:spcPts val="0"/>
              </a:spcAft>
            </a:pPr>
            <a:r>
              <a:rPr lang="en-US" sz="3200" b="1" u="sng" dirty="0">
                <a:solidFill>
                  <a:srgbClr val="1B1B1B"/>
                </a:solidFill>
                <a:effectLst/>
                <a:latin typeface="Helvetica" panose="020B0604020202020204" pitchFamily="34" charset="0"/>
                <a:ea typeface="Times New Roman" panose="02020603050405020304" pitchFamily="18" charset="0"/>
              </a:rPr>
              <a:t>Eligibility: </a:t>
            </a:r>
            <a:r>
              <a:rPr lang="en-US" sz="2800" b="1" dirty="0">
                <a:solidFill>
                  <a:srgbClr val="1B1B1B"/>
                </a:solidFill>
                <a:effectLst/>
                <a:latin typeface="Helvetica" panose="020B0604020202020204" pitchFamily="34" charset="0"/>
                <a:ea typeface="Times New Roman" panose="02020603050405020304" pitchFamily="18" charset="0"/>
              </a:rPr>
              <a:t>common findings at Audit</a:t>
            </a:r>
            <a:endParaRPr lang="en-US" sz="2800" dirty="0">
              <a:effectLst/>
              <a:latin typeface="Times New Roman" panose="02020603050405020304" pitchFamily="18" charset="0"/>
              <a:ea typeface="Times New Roman" panose="02020603050405020304" pitchFamily="18" charset="0"/>
            </a:endParaRPr>
          </a:p>
          <a:p>
            <a:pPr marL="342900" marR="0" lvl="0" indent="-342900">
              <a:spcBef>
                <a:spcPts val="1200"/>
              </a:spcBef>
              <a:spcAft>
                <a:spcPts val="0"/>
              </a:spcAft>
              <a:buFont typeface="Symbol" panose="05050102010706020507" pitchFamily="18" charset="2"/>
              <a:buChar char=""/>
            </a:pPr>
            <a:r>
              <a:rPr lang="en-US" sz="3200" dirty="0">
                <a:solidFill>
                  <a:srgbClr val="1B1B1B"/>
                </a:solidFill>
                <a:effectLst/>
                <a:latin typeface="Helvetica" panose="020B0604020202020204" pitchFamily="34" charset="0"/>
                <a:ea typeface="Times New Roman" panose="02020603050405020304" pitchFamily="18" charset="0"/>
              </a:rPr>
              <a:t>Inclusion/Exclusion criteria not met. </a:t>
            </a:r>
          </a:p>
          <a:p>
            <a:pPr marL="342900" marR="0" lvl="0" indent="-342900">
              <a:spcBef>
                <a:spcPts val="1200"/>
              </a:spcBef>
              <a:spcAft>
                <a:spcPts val="0"/>
              </a:spcAft>
              <a:buFont typeface="Symbol" panose="05050102010706020507" pitchFamily="18" charset="2"/>
              <a:buChar char=""/>
            </a:pPr>
            <a:r>
              <a:rPr lang="en-US" sz="3200" b="1" dirty="0">
                <a:solidFill>
                  <a:srgbClr val="1B1B1B"/>
                </a:solidFill>
                <a:effectLst/>
                <a:latin typeface="Helvetica" panose="020B0604020202020204" pitchFamily="34" charset="0"/>
                <a:ea typeface="Times New Roman" panose="02020603050405020304" pitchFamily="18" charset="0"/>
              </a:rPr>
              <a:t>No eligibility checklist</a:t>
            </a:r>
            <a:endParaRPr lang="en-US" sz="3200" b="1" dirty="0">
              <a:effectLst/>
              <a:latin typeface="Times New Roman" panose="02020603050405020304" pitchFamily="18" charset="0"/>
              <a:ea typeface="Times New Roman" panose="02020603050405020304" pitchFamily="18" charset="0"/>
            </a:endParaRPr>
          </a:p>
          <a:p>
            <a:pPr marL="342900" marR="0" lvl="0" indent="-342900">
              <a:spcBef>
                <a:spcPts val="1200"/>
              </a:spcBef>
              <a:spcAft>
                <a:spcPts val="0"/>
              </a:spcAft>
              <a:buFont typeface="Symbol" panose="05050102010706020507" pitchFamily="18" charset="2"/>
              <a:buChar char=""/>
            </a:pPr>
            <a:r>
              <a:rPr lang="en-US" sz="3200" dirty="0">
                <a:solidFill>
                  <a:srgbClr val="1B1B1B"/>
                </a:solidFill>
                <a:effectLst/>
                <a:latin typeface="Helvetica" panose="020B0604020202020204" pitchFamily="34" charset="0"/>
                <a:ea typeface="Times New Roman" panose="02020603050405020304" pitchFamily="18" charset="0"/>
              </a:rPr>
              <a:t>Randomization prior to meeting eligibility</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00048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CE23D-057C-48B5-9F75-06EC5A5F4AC8}"/>
              </a:ext>
            </a:extLst>
          </p:cNvPr>
          <p:cNvSpPr>
            <a:spLocks noGrp="1"/>
          </p:cNvSpPr>
          <p:nvPr>
            <p:ph type="title"/>
          </p:nvPr>
        </p:nvSpPr>
        <p:spPr>
          <a:xfrm>
            <a:off x="444796" y="122825"/>
            <a:ext cx="10515600" cy="1325563"/>
          </a:xfrm>
        </p:spPr>
        <p:txBody>
          <a:bodyPr/>
          <a:lstStyle/>
          <a:p>
            <a:r>
              <a:rPr lang="en-US" dirty="0"/>
              <a:t>Olu’s job responsibilities. </a:t>
            </a:r>
          </a:p>
        </p:txBody>
      </p:sp>
      <p:sp>
        <p:nvSpPr>
          <p:cNvPr id="4" name="Content Placeholder 3">
            <a:extLst>
              <a:ext uri="{FF2B5EF4-FFF2-40B4-BE49-F238E27FC236}">
                <a16:creationId xmlns:a16="http://schemas.microsoft.com/office/drawing/2014/main" id="{419906F3-F8A2-4A1D-9D45-F94A76D6F286}"/>
              </a:ext>
            </a:extLst>
          </p:cNvPr>
          <p:cNvSpPr>
            <a:spLocks noGrp="1"/>
          </p:cNvSpPr>
          <p:nvPr>
            <p:ph idx="1"/>
          </p:nvPr>
        </p:nvSpPr>
        <p:spPr>
          <a:xfrm>
            <a:off x="444796" y="1593573"/>
            <a:ext cx="10515600" cy="4351338"/>
          </a:xfrm>
        </p:spPr>
        <p:txBody>
          <a:bodyPr>
            <a:normAutofit lnSpcReduction="10000"/>
          </a:bodyPr>
          <a:lstStyle/>
          <a:p>
            <a:r>
              <a:rPr lang="en-US" dirty="0"/>
              <a:t>Coordinate multiple clinical trials simultaneously and manage multiple PI relationships including budgets and compliance with local state and federal policies</a:t>
            </a:r>
          </a:p>
          <a:p>
            <a:r>
              <a:rPr lang="en-US" dirty="0"/>
              <a:t>Liaison with sponsor</a:t>
            </a:r>
          </a:p>
          <a:p>
            <a:r>
              <a:rPr lang="en-US" dirty="0"/>
              <a:t>Assist PI in developing clinical trial protocols and submit required documents to IRB, University or sponsor. (study protocols, amendments, consent forms recruiting materials) </a:t>
            </a:r>
          </a:p>
          <a:p>
            <a:r>
              <a:rPr lang="en-US" dirty="0"/>
              <a:t>Conduct research data analysis and literature searches </a:t>
            </a:r>
          </a:p>
          <a:p>
            <a:r>
              <a:rPr lang="en-US" dirty="0"/>
              <a:t>Strategic planning and analysis of research portfolios in conjunction with department management</a:t>
            </a:r>
          </a:p>
          <a:p>
            <a:endParaRPr lang="en-US" dirty="0"/>
          </a:p>
        </p:txBody>
      </p:sp>
    </p:spTree>
    <p:extLst>
      <p:ext uri="{BB962C8B-B14F-4D97-AF65-F5344CB8AC3E}">
        <p14:creationId xmlns:p14="http://schemas.microsoft.com/office/powerpoint/2010/main" val="13615128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A951615F-C0F4-4A7D-8BD9-DB9231BD8C46}"/>
              </a:ext>
            </a:extLst>
          </p:cNvPr>
          <p:cNvGraphicFramePr>
            <a:graphicFrameLocks noGrp="1"/>
          </p:cNvGraphicFramePr>
          <p:nvPr>
            <p:extLst>
              <p:ext uri="{D42A27DB-BD31-4B8C-83A1-F6EECF244321}">
                <p14:modId xmlns:p14="http://schemas.microsoft.com/office/powerpoint/2010/main" val="1922695406"/>
              </p:ext>
            </p:extLst>
          </p:nvPr>
        </p:nvGraphicFramePr>
        <p:xfrm>
          <a:off x="1352811" y="212942"/>
          <a:ext cx="9181578" cy="3684761"/>
        </p:xfrm>
        <a:graphic>
          <a:graphicData uri="http://schemas.openxmlformats.org/drawingml/2006/table">
            <a:tbl>
              <a:tblPr firstRow="1" firstCol="1" bandRow="1">
                <a:tableStyleId>{5C22544A-7EE6-4342-B048-85BDC9FD1C3A}</a:tableStyleId>
              </a:tblPr>
              <a:tblGrid>
                <a:gridCol w="3442847">
                  <a:extLst>
                    <a:ext uri="{9D8B030D-6E8A-4147-A177-3AD203B41FA5}">
                      <a16:colId xmlns:a16="http://schemas.microsoft.com/office/drawing/2014/main" val="2175212138"/>
                    </a:ext>
                  </a:extLst>
                </a:gridCol>
                <a:gridCol w="3382945">
                  <a:extLst>
                    <a:ext uri="{9D8B030D-6E8A-4147-A177-3AD203B41FA5}">
                      <a16:colId xmlns:a16="http://schemas.microsoft.com/office/drawing/2014/main" val="4000033844"/>
                    </a:ext>
                  </a:extLst>
                </a:gridCol>
                <a:gridCol w="2355786">
                  <a:extLst>
                    <a:ext uri="{9D8B030D-6E8A-4147-A177-3AD203B41FA5}">
                      <a16:colId xmlns:a16="http://schemas.microsoft.com/office/drawing/2014/main" val="4021922939"/>
                    </a:ext>
                  </a:extLst>
                </a:gridCol>
              </a:tblGrid>
              <a:tr h="210351">
                <a:tc>
                  <a:txBody>
                    <a:bodyPr/>
                    <a:lstStyle/>
                    <a:p>
                      <a:pPr marL="0" marR="0">
                        <a:spcBef>
                          <a:spcPts val="0"/>
                        </a:spcBef>
                        <a:spcAft>
                          <a:spcPts val="0"/>
                        </a:spcAft>
                      </a:pPr>
                      <a:r>
                        <a:rPr lang="en-US" sz="1200">
                          <a:effectLst/>
                        </a:rPr>
                        <a:t>Inclusion Criteria:</a:t>
                      </a:r>
                      <a:endParaRPr lang="en-US" sz="1000">
                        <a:solidFill>
                          <a:srgbClr val="000000"/>
                        </a:solidFill>
                        <a:effectLst/>
                        <a:latin typeface="Times New Roman" panose="02020603050405020304" pitchFamily="18" charset="0"/>
                        <a:ea typeface="Calibri" panose="020F0502020204030204" pitchFamily="34" charset="0"/>
                      </a:endParaRPr>
                    </a:p>
                  </a:txBody>
                  <a:tcPr marL="56833" marR="56833" marT="0" marB="0"/>
                </a:tc>
                <a:tc>
                  <a:txBody>
                    <a:bodyPr/>
                    <a:lstStyle/>
                    <a:p>
                      <a:pPr marL="0" marR="0">
                        <a:lnSpc>
                          <a:spcPct val="107000"/>
                        </a:lnSpc>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33" marR="56833" marT="0" marB="0"/>
                </a:tc>
                <a:tc>
                  <a:txBody>
                    <a:bodyPr/>
                    <a:lstStyle/>
                    <a:p>
                      <a:pPr marL="0" marR="0">
                        <a:lnSpc>
                          <a:spcPct val="107000"/>
                        </a:lnSpc>
                        <a:spcBef>
                          <a:spcPts val="0"/>
                        </a:spcBef>
                        <a:spcAft>
                          <a:spcPts val="0"/>
                        </a:spcAft>
                      </a:pPr>
                      <a:r>
                        <a:rPr lang="en-US" sz="900" u="sng">
                          <a:effectLst/>
                        </a:rPr>
                        <a:t>Comments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33" marR="56833" marT="0" marB="0"/>
                </a:tc>
                <a:extLst>
                  <a:ext uri="{0D108BD9-81ED-4DB2-BD59-A6C34878D82A}">
                    <a16:rowId xmlns:a16="http://schemas.microsoft.com/office/drawing/2014/main" val="1987728254"/>
                  </a:ext>
                </a:extLst>
              </a:tr>
              <a:tr h="630396">
                <a:tc>
                  <a:txBody>
                    <a:bodyPr/>
                    <a:lstStyle/>
                    <a:p>
                      <a:pPr marL="0" marR="0">
                        <a:spcBef>
                          <a:spcPts val="0"/>
                        </a:spcBef>
                        <a:spcAft>
                          <a:spcPts val="0"/>
                        </a:spcAft>
                      </a:pPr>
                      <a:r>
                        <a:rPr lang="en-US" sz="1000" dirty="0">
                          <a:effectLst/>
                        </a:rPr>
                        <a:t>Informed Consent signed by the patient.</a:t>
                      </a:r>
                      <a:endParaRPr lang="en-US" sz="1000" dirty="0">
                        <a:solidFill>
                          <a:srgbClr val="000000"/>
                        </a:solidFill>
                        <a:effectLst/>
                        <a:latin typeface="Times New Roman" panose="02020603050405020304" pitchFamily="18" charset="0"/>
                        <a:ea typeface="Calibri" panose="020F0502020204030204" pitchFamily="34" charset="0"/>
                      </a:endParaRPr>
                    </a:p>
                  </a:txBody>
                  <a:tcPr marL="56833" marR="56833" marT="0" marB="0"/>
                </a:tc>
                <a:tc>
                  <a:txBody>
                    <a:bodyPr/>
                    <a:lstStyle/>
                    <a:p>
                      <a:pPr marL="0" marR="0">
                        <a:lnSpc>
                          <a:spcPct val="107000"/>
                        </a:lnSpc>
                        <a:spcBef>
                          <a:spcPts val="0"/>
                        </a:spcBef>
                        <a:spcAft>
                          <a:spcPts val="0"/>
                        </a:spcAft>
                      </a:pPr>
                      <a:r>
                        <a:rPr lang="en-US" sz="800">
                          <a:effectLst/>
                          <a:sym typeface="Wingdings" panose="05000000000000000000" pitchFamily="2" charset="2"/>
                        </a:rPr>
                        <a:t></a:t>
                      </a:r>
                      <a:r>
                        <a:rPr lang="en-US" sz="800">
                          <a:effectLst/>
                        </a:rPr>
                        <a:t> Yes     –or-      </a:t>
                      </a:r>
                      <a:r>
                        <a:rPr lang="en-US" sz="800">
                          <a:effectLst/>
                          <a:sym typeface="Wingdings" panose="05000000000000000000" pitchFamily="2" charset="2"/>
                        </a:rPr>
                        <a:t></a:t>
                      </a:r>
                      <a:r>
                        <a:rPr lang="en-US" sz="800">
                          <a:effectLst/>
                        </a:rPr>
                        <a:t> No</a:t>
                      </a:r>
                      <a:br>
                        <a:rPr lang="en-US" sz="800">
                          <a:effectLst/>
                        </a:rPr>
                      </a:br>
                      <a:endParaRPr lang="en-US" sz="900">
                        <a:effectLst/>
                      </a:endParaRPr>
                    </a:p>
                    <a:p>
                      <a:pPr marL="0" marR="0">
                        <a:lnSpc>
                          <a:spcPct val="107000"/>
                        </a:lnSpc>
                        <a:spcBef>
                          <a:spcPts val="0"/>
                        </a:spcBef>
                        <a:spcAft>
                          <a:spcPts val="0"/>
                        </a:spcAft>
                      </a:pPr>
                      <a:r>
                        <a:rPr lang="en-US" sz="800">
                          <a:effectLst/>
                        </a:rPr>
                        <a:t>Date of Informed Consent Signed: ___________</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33" marR="56833" marT="0" marB="0"/>
                </a:tc>
                <a:tc>
                  <a:txBody>
                    <a:bodyPr/>
                    <a:lstStyle/>
                    <a:p>
                      <a:pPr marL="0" marR="0">
                        <a:lnSpc>
                          <a:spcPct val="107000"/>
                        </a:lnSpc>
                        <a:spcBef>
                          <a:spcPts val="0"/>
                        </a:spcBef>
                        <a:spcAft>
                          <a:spcPts val="0"/>
                        </a:spcAft>
                      </a:pPr>
                      <a:r>
                        <a:rPr lang="en-US" sz="8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33" marR="56833" marT="0" marB="0"/>
                </a:tc>
                <a:extLst>
                  <a:ext uri="{0D108BD9-81ED-4DB2-BD59-A6C34878D82A}">
                    <a16:rowId xmlns:a16="http://schemas.microsoft.com/office/drawing/2014/main" val="3953681858"/>
                  </a:ext>
                </a:extLst>
              </a:tr>
              <a:tr h="489850">
                <a:tc>
                  <a:txBody>
                    <a:bodyPr/>
                    <a:lstStyle/>
                    <a:p>
                      <a:pPr marL="0" marR="0">
                        <a:spcBef>
                          <a:spcPts val="0"/>
                        </a:spcBef>
                        <a:spcAft>
                          <a:spcPts val="0"/>
                        </a:spcAft>
                      </a:pPr>
                      <a:r>
                        <a:rPr lang="en-US" sz="1000">
                          <a:effectLst/>
                        </a:rPr>
                        <a:t> </a:t>
                      </a:r>
                      <a:endParaRPr lang="en-US" sz="1000">
                        <a:solidFill>
                          <a:srgbClr val="000000"/>
                        </a:solidFill>
                        <a:effectLst/>
                        <a:latin typeface="Times New Roman" panose="02020603050405020304" pitchFamily="18" charset="0"/>
                        <a:ea typeface="Calibri" panose="020F0502020204030204" pitchFamily="34" charset="0"/>
                      </a:endParaRPr>
                    </a:p>
                  </a:txBody>
                  <a:tcPr marL="56833" marR="56833" marT="0" marB="0"/>
                </a:tc>
                <a:tc>
                  <a:txBody>
                    <a:bodyPr/>
                    <a:lstStyle/>
                    <a:p>
                      <a:pPr marL="0" marR="0">
                        <a:lnSpc>
                          <a:spcPct val="107000"/>
                        </a:lnSpc>
                        <a:spcBef>
                          <a:spcPts val="0"/>
                        </a:spcBef>
                        <a:spcAft>
                          <a:spcPts val="0"/>
                        </a:spcAft>
                      </a:pPr>
                      <a:r>
                        <a:rPr lang="en-US" sz="800">
                          <a:effectLst/>
                          <a:sym typeface="Wingdings" panose="05000000000000000000" pitchFamily="2" charset="2"/>
                        </a:rPr>
                        <a:t></a:t>
                      </a:r>
                      <a:r>
                        <a:rPr lang="en-US" sz="800">
                          <a:effectLst/>
                        </a:rPr>
                        <a:t> Yes     –or-      </a:t>
                      </a:r>
                      <a:r>
                        <a:rPr lang="en-US" sz="800">
                          <a:effectLst/>
                          <a:sym typeface="Wingdings" panose="05000000000000000000" pitchFamily="2" charset="2"/>
                        </a:rPr>
                        <a:t></a:t>
                      </a:r>
                      <a:r>
                        <a:rPr lang="en-US" sz="800">
                          <a:effectLst/>
                        </a:rPr>
                        <a:t> No</a:t>
                      </a:r>
                      <a:br>
                        <a:rPr lang="en-US" sz="800">
                          <a:effectLst/>
                        </a:rPr>
                      </a:br>
                      <a:endParaRPr lang="en-US" sz="900">
                        <a:effectLst/>
                      </a:endParaRPr>
                    </a:p>
                    <a:p>
                      <a:pPr marL="0" marR="0">
                        <a:lnSpc>
                          <a:spcPct val="107000"/>
                        </a:lnSpc>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33" marR="56833" marT="0" marB="0"/>
                </a:tc>
                <a:tc>
                  <a:txBody>
                    <a:bodyPr/>
                    <a:lstStyle/>
                    <a:p>
                      <a:pPr marL="0" marR="0">
                        <a:lnSpc>
                          <a:spcPct val="107000"/>
                        </a:lnSpc>
                        <a:spcBef>
                          <a:spcPts val="0"/>
                        </a:spcBef>
                        <a:spcAft>
                          <a:spcPts val="0"/>
                        </a:spcAft>
                      </a:pPr>
                      <a:r>
                        <a:rPr lang="en-US" sz="8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33" marR="56833" marT="0" marB="0"/>
                </a:tc>
                <a:extLst>
                  <a:ext uri="{0D108BD9-81ED-4DB2-BD59-A6C34878D82A}">
                    <a16:rowId xmlns:a16="http://schemas.microsoft.com/office/drawing/2014/main" val="678328136"/>
                  </a:ext>
                </a:extLst>
              </a:tr>
              <a:tr h="318859">
                <a:tc>
                  <a:txBody>
                    <a:bodyPr/>
                    <a:lstStyle/>
                    <a:p>
                      <a:pPr marL="0" marR="0">
                        <a:spcBef>
                          <a:spcPts val="0"/>
                        </a:spcBef>
                        <a:spcAft>
                          <a:spcPts val="0"/>
                        </a:spcAft>
                      </a:pPr>
                      <a:r>
                        <a:rPr lang="en-US" sz="1000">
                          <a:effectLst/>
                        </a:rPr>
                        <a:t> </a:t>
                      </a:r>
                      <a:endParaRPr lang="en-US" sz="1000">
                        <a:effectLst/>
                        <a:latin typeface="Times New Roman" panose="02020603050405020304" pitchFamily="18" charset="0"/>
                        <a:ea typeface="Times New Roman" panose="02020603050405020304" pitchFamily="18" charset="0"/>
                      </a:endParaRPr>
                    </a:p>
                  </a:txBody>
                  <a:tcPr marL="56833" marR="56833" marT="0" marB="0"/>
                </a:tc>
                <a:tc>
                  <a:txBody>
                    <a:bodyPr/>
                    <a:lstStyle/>
                    <a:p>
                      <a:pPr marL="0" marR="0">
                        <a:lnSpc>
                          <a:spcPct val="107000"/>
                        </a:lnSpc>
                        <a:spcBef>
                          <a:spcPts val="0"/>
                        </a:spcBef>
                        <a:spcAft>
                          <a:spcPts val="0"/>
                        </a:spcAft>
                      </a:pPr>
                      <a:r>
                        <a:rPr lang="en-US" sz="800">
                          <a:effectLst/>
                          <a:sym typeface="Wingdings" panose="05000000000000000000" pitchFamily="2" charset="2"/>
                        </a:rPr>
                        <a:t></a:t>
                      </a:r>
                      <a:r>
                        <a:rPr lang="en-US" sz="800">
                          <a:effectLst/>
                        </a:rPr>
                        <a:t> Yes     –or-      </a:t>
                      </a:r>
                      <a:r>
                        <a:rPr lang="en-US" sz="800">
                          <a:effectLst/>
                          <a:sym typeface="Wingdings" panose="05000000000000000000" pitchFamily="2" charset="2"/>
                        </a:rPr>
                        <a:t></a:t>
                      </a:r>
                      <a:r>
                        <a:rPr lang="en-US" sz="800">
                          <a:effectLst/>
                        </a:rPr>
                        <a:t> No  </a:t>
                      </a:r>
                      <a:endParaRPr lang="en-US" sz="900">
                        <a:effectLst/>
                      </a:endParaRPr>
                    </a:p>
                    <a:p>
                      <a:pPr marL="0" marR="0">
                        <a:lnSpc>
                          <a:spcPct val="107000"/>
                        </a:lnSpc>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33" marR="56833" marT="0" marB="0"/>
                </a:tc>
                <a:tc>
                  <a:txBody>
                    <a:bodyPr/>
                    <a:lstStyle/>
                    <a:p>
                      <a:pPr marL="0" marR="0">
                        <a:lnSpc>
                          <a:spcPct val="107000"/>
                        </a:lnSpc>
                        <a:spcBef>
                          <a:spcPts val="0"/>
                        </a:spcBef>
                        <a:spcAft>
                          <a:spcPts val="0"/>
                        </a:spcAft>
                      </a:pPr>
                      <a:r>
                        <a:rPr lang="en-US" sz="8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33" marR="56833" marT="0" marB="0"/>
                </a:tc>
                <a:extLst>
                  <a:ext uri="{0D108BD9-81ED-4DB2-BD59-A6C34878D82A}">
                    <a16:rowId xmlns:a16="http://schemas.microsoft.com/office/drawing/2014/main" val="883961357"/>
                  </a:ext>
                </a:extLst>
              </a:tr>
              <a:tr h="175292">
                <a:tc>
                  <a:txBody>
                    <a:bodyPr/>
                    <a:lstStyle/>
                    <a:p>
                      <a:pPr marL="0" marR="0">
                        <a:spcBef>
                          <a:spcPts val="0"/>
                        </a:spcBef>
                        <a:spcAft>
                          <a:spcPts val="0"/>
                        </a:spcAft>
                      </a:pPr>
                      <a:r>
                        <a:rPr lang="en-US" sz="1000">
                          <a:effectLst/>
                        </a:rPr>
                        <a:t> </a:t>
                      </a:r>
                      <a:endParaRPr lang="en-US" sz="1000">
                        <a:effectLst/>
                        <a:latin typeface="Times New Roman" panose="02020603050405020304" pitchFamily="18" charset="0"/>
                        <a:ea typeface="Times New Roman" panose="02020603050405020304" pitchFamily="18" charset="0"/>
                      </a:endParaRPr>
                    </a:p>
                  </a:txBody>
                  <a:tcPr marL="56833" marR="56833" marT="0" marB="0"/>
                </a:tc>
                <a:tc>
                  <a:txBody>
                    <a:bodyPr/>
                    <a:lstStyle/>
                    <a:p>
                      <a:pPr marL="0" marR="0">
                        <a:lnSpc>
                          <a:spcPct val="107000"/>
                        </a:lnSpc>
                        <a:spcBef>
                          <a:spcPts val="0"/>
                        </a:spcBef>
                        <a:spcAft>
                          <a:spcPts val="0"/>
                        </a:spcAft>
                      </a:pPr>
                      <a:r>
                        <a:rPr lang="en-US" sz="8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33" marR="56833" marT="0" marB="0"/>
                </a:tc>
                <a:tc>
                  <a:txBody>
                    <a:bodyPr/>
                    <a:lstStyle/>
                    <a:p>
                      <a:pPr marL="0" marR="0">
                        <a:lnSpc>
                          <a:spcPct val="107000"/>
                        </a:lnSpc>
                        <a:spcBef>
                          <a:spcPts val="0"/>
                        </a:spcBef>
                        <a:spcAft>
                          <a:spcPts val="0"/>
                        </a:spcAft>
                      </a:pPr>
                      <a:r>
                        <a:rPr lang="en-US" sz="8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33" marR="56833" marT="0" marB="0"/>
                </a:tc>
                <a:extLst>
                  <a:ext uri="{0D108BD9-81ED-4DB2-BD59-A6C34878D82A}">
                    <a16:rowId xmlns:a16="http://schemas.microsoft.com/office/drawing/2014/main" val="1784816709"/>
                  </a:ext>
                </a:extLst>
              </a:tr>
              <a:tr h="175292">
                <a:tc>
                  <a:txBody>
                    <a:bodyPr/>
                    <a:lstStyle/>
                    <a:p>
                      <a:pPr marL="0" marR="0">
                        <a:spcBef>
                          <a:spcPts val="0"/>
                        </a:spcBef>
                        <a:spcAft>
                          <a:spcPts val="0"/>
                        </a:spcAft>
                      </a:pPr>
                      <a:r>
                        <a:rPr lang="en-US" sz="1000">
                          <a:effectLst/>
                        </a:rPr>
                        <a:t> </a:t>
                      </a:r>
                      <a:endParaRPr lang="en-US" sz="1000">
                        <a:effectLst/>
                        <a:latin typeface="Times New Roman" panose="02020603050405020304" pitchFamily="18" charset="0"/>
                        <a:ea typeface="Times New Roman" panose="02020603050405020304" pitchFamily="18" charset="0"/>
                      </a:endParaRPr>
                    </a:p>
                  </a:txBody>
                  <a:tcPr marL="56833" marR="56833" marT="0" marB="0"/>
                </a:tc>
                <a:tc>
                  <a:txBody>
                    <a:bodyPr/>
                    <a:lstStyle/>
                    <a:p>
                      <a:pPr marL="0" marR="0">
                        <a:lnSpc>
                          <a:spcPct val="107000"/>
                        </a:lnSpc>
                        <a:spcBef>
                          <a:spcPts val="0"/>
                        </a:spcBef>
                        <a:spcAft>
                          <a:spcPts val="0"/>
                        </a:spcAft>
                      </a:pPr>
                      <a:r>
                        <a:rPr lang="en-US" sz="8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33" marR="56833" marT="0" marB="0"/>
                </a:tc>
                <a:tc>
                  <a:txBody>
                    <a:bodyPr/>
                    <a:lstStyle/>
                    <a:p>
                      <a:pPr marL="0" marR="0">
                        <a:lnSpc>
                          <a:spcPct val="107000"/>
                        </a:lnSpc>
                        <a:spcBef>
                          <a:spcPts val="0"/>
                        </a:spcBef>
                        <a:spcAft>
                          <a:spcPts val="0"/>
                        </a:spcAft>
                      </a:pPr>
                      <a:r>
                        <a:rPr lang="en-US" sz="8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33" marR="56833" marT="0" marB="0"/>
                </a:tc>
                <a:extLst>
                  <a:ext uri="{0D108BD9-81ED-4DB2-BD59-A6C34878D82A}">
                    <a16:rowId xmlns:a16="http://schemas.microsoft.com/office/drawing/2014/main" val="3882497170"/>
                  </a:ext>
                </a:extLst>
              </a:tr>
              <a:tr h="215171">
                <a:tc>
                  <a:txBody>
                    <a:bodyPr/>
                    <a:lstStyle/>
                    <a:p>
                      <a:pPr marL="0" marR="0">
                        <a:lnSpc>
                          <a:spcPct val="107000"/>
                        </a:lnSpc>
                        <a:spcBef>
                          <a:spcPts val="0"/>
                        </a:spcBef>
                        <a:spcAft>
                          <a:spcPts val="0"/>
                        </a:spcAft>
                      </a:pPr>
                      <a:r>
                        <a:rPr lang="en-US" sz="1200">
                          <a:effectLst/>
                        </a:rPr>
                        <a:t>Exclusion criteria:</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33" marR="56833" marT="0" marB="0"/>
                </a:tc>
                <a:tc>
                  <a:txBody>
                    <a:bodyPr/>
                    <a:lstStyle/>
                    <a:p>
                      <a:pPr marL="0" marR="0">
                        <a:lnSpc>
                          <a:spcPct val="107000"/>
                        </a:lnSpc>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33" marR="56833" marT="0" marB="0"/>
                </a:tc>
                <a:tc>
                  <a:txBody>
                    <a:bodyPr/>
                    <a:lstStyle/>
                    <a:p>
                      <a:pPr marL="0" marR="0">
                        <a:lnSpc>
                          <a:spcPct val="107000"/>
                        </a:lnSpc>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33" marR="56833" marT="0" marB="0"/>
                </a:tc>
                <a:extLst>
                  <a:ext uri="{0D108BD9-81ED-4DB2-BD59-A6C34878D82A}">
                    <a16:rowId xmlns:a16="http://schemas.microsoft.com/office/drawing/2014/main" val="2684879288"/>
                  </a:ext>
                </a:extLst>
              </a:tr>
              <a:tr h="489850">
                <a:tc>
                  <a:txBody>
                    <a:bodyPr/>
                    <a:lstStyle/>
                    <a:p>
                      <a:pPr marL="0" marR="0">
                        <a:spcBef>
                          <a:spcPts val="0"/>
                        </a:spcBef>
                        <a:spcAft>
                          <a:spcPts val="0"/>
                        </a:spcAft>
                      </a:pPr>
                      <a:r>
                        <a:rPr lang="en-US" sz="1000">
                          <a:effectLst/>
                        </a:rPr>
                        <a:t> </a:t>
                      </a:r>
                      <a:endParaRPr lang="en-US" sz="1000">
                        <a:solidFill>
                          <a:srgbClr val="000000"/>
                        </a:solidFill>
                        <a:effectLst/>
                        <a:latin typeface="Times New Roman" panose="02020603050405020304" pitchFamily="18" charset="0"/>
                        <a:ea typeface="Calibri" panose="020F0502020204030204" pitchFamily="34" charset="0"/>
                      </a:endParaRPr>
                    </a:p>
                  </a:txBody>
                  <a:tcPr marL="56833" marR="56833" marT="0" marB="0"/>
                </a:tc>
                <a:tc>
                  <a:txBody>
                    <a:bodyPr/>
                    <a:lstStyle/>
                    <a:p>
                      <a:pPr marL="0" marR="0">
                        <a:lnSpc>
                          <a:spcPct val="107000"/>
                        </a:lnSpc>
                        <a:spcBef>
                          <a:spcPts val="0"/>
                        </a:spcBef>
                        <a:spcAft>
                          <a:spcPts val="0"/>
                        </a:spcAft>
                      </a:pPr>
                      <a:r>
                        <a:rPr lang="en-US" sz="800">
                          <a:effectLst/>
                          <a:sym typeface="Wingdings" panose="05000000000000000000" pitchFamily="2" charset="2"/>
                        </a:rPr>
                        <a:t></a:t>
                      </a:r>
                      <a:r>
                        <a:rPr lang="en-US" sz="800">
                          <a:effectLst/>
                        </a:rPr>
                        <a:t> Yes     –or-      </a:t>
                      </a:r>
                      <a:r>
                        <a:rPr lang="en-US" sz="800">
                          <a:effectLst/>
                          <a:sym typeface="Wingdings" panose="05000000000000000000" pitchFamily="2" charset="2"/>
                        </a:rPr>
                        <a:t></a:t>
                      </a:r>
                      <a:r>
                        <a:rPr lang="en-US" sz="800">
                          <a:effectLst/>
                        </a:rPr>
                        <a:t> No</a:t>
                      </a:r>
                      <a:br>
                        <a:rPr lang="en-US" sz="800">
                          <a:effectLst/>
                        </a:rPr>
                      </a:br>
                      <a:endParaRPr lang="en-US" sz="900">
                        <a:effectLst/>
                      </a:endParaRPr>
                    </a:p>
                    <a:p>
                      <a:pPr marL="0" marR="0">
                        <a:lnSpc>
                          <a:spcPct val="107000"/>
                        </a:lnSpc>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33" marR="56833" marT="0" marB="0"/>
                </a:tc>
                <a:tc>
                  <a:txBody>
                    <a:bodyPr/>
                    <a:lstStyle/>
                    <a:p>
                      <a:pPr marL="0" marR="0">
                        <a:lnSpc>
                          <a:spcPct val="107000"/>
                        </a:lnSpc>
                        <a:spcBef>
                          <a:spcPts val="0"/>
                        </a:spcBef>
                        <a:spcAft>
                          <a:spcPts val="0"/>
                        </a:spcAft>
                      </a:pPr>
                      <a:r>
                        <a:rPr lang="en-US" sz="8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33" marR="56833" marT="0" marB="0"/>
                </a:tc>
                <a:extLst>
                  <a:ext uri="{0D108BD9-81ED-4DB2-BD59-A6C34878D82A}">
                    <a16:rowId xmlns:a16="http://schemas.microsoft.com/office/drawing/2014/main" val="2075448302"/>
                  </a:ext>
                </a:extLst>
              </a:tr>
              <a:tr h="489850">
                <a:tc>
                  <a:txBody>
                    <a:bodyPr/>
                    <a:lstStyle/>
                    <a:p>
                      <a:pPr marL="0" marR="0">
                        <a:lnSpc>
                          <a:spcPct val="107000"/>
                        </a:lnSpc>
                        <a:spcBef>
                          <a:spcPts val="0"/>
                        </a:spcBef>
                        <a:spcAft>
                          <a:spcPts val="0"/>
                        </a:spcAft>
                      </a:pPr>
                      <a:r>
                        <a:rPr lang="en-US" sz="10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33" marR="56833" marT="0" marB="0"/>
                </a:tc>
                <a:tc>
                  <a:txBody>
                    <a:bodyPr/>
                    <a:lstStyle/>
                    <a:p>
                      <a:pPr marL="0" marR="0">
                        <a:lnSpc>
                          <a:spcPct val="107000"/>
                        </a:lnSpc>
                        <a:spcBef>
                          <a:spcPts val="0"/>
                        </a:spcBef>
                        <a:spcAft>
                          <a:spcPts val="0"/>
                        </a:spcAft>
                      </a:pPr>
                      <a:r>
                        <a:rPr lang="en-US" sz="800">
                          <a:effectLst/>
                          <a:sym typeface="Wingdings" panose="05000000000000000000" pitchFamily="2" charset="2"/>
                        </a:rPr>
                        <a:t></a:t>
                      </a:r>
                      <a:r>
                        <a:rPr lang="en-US" sz="800">
                          <a:effectLst/>
                        </a:rPr>
                        <a:t> Yes     –or-      </a:t>
                      </a:r>
                      <a:r>
                        <a:rPr lang="en-US" sz="800">
                          <a:effectLst/>
                          <a:sym typeface="Wingdings" panose="05000000000000000000" pitchFamily="2" charset="2"/>
                        </a:rPr>
                        <a:t></a:t>
                      </a:r>
                      <a:r>
                        <a:rPr lang="en-US" sz="800">
                          <a:effectLst/>
                        </a:rPr>
                        <a:t> No</a:t>
                      </a:r>
                      <a:br>
                        <a:rPr lang="en-US" sz="800">
                          <a:effectLst/>
                        </a:rPr>
                      </a:br>
                      <a:endParaRPr lang="en-US" sz="900">
                        <a:effectLst/>
                      </a:endParaRPr>
                    </a:p>
                    <a:p>
                      <a:pPr marL="0" marR="0">
                        <a:lnSpc>
                          <a:spcPct val="107000"/>
                        </a:lnSpc>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33" marR="56833" marT="0" marB="0"/>
                </a:tc>
                <a:tc>
                  <a:txBody>
                    <a:bodyPr/>
                    <a:lstStyle/>
                    <a:p>
                      <a:pPr marL="0" marR="0">
                        <a:lnSpc>
                          <a:spcPct val="107000"/>
                        </a:lnSpc>
                        <a:spcBef>
                          <a:spcPts val="0"/>
                        </a:spcBef>
                        <a:spcAft>
                          <a:spcPts val="0"/>
                        </a:spcAft>
                      </a:pPr>
                      <a:r>
                        <a:rPr lang="en-US" sz="8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33" marR="56833" marT="0" marB="0"/>
                </a:tc>
                <a:extLst>
                  <a:ext uri="{0D108BD9-81ED-4DB2-BD59-A6C34878D82A}">
                    <a16:rowId xmlns:a16="http://schemas.microsoft.com/office/drawing/2014/main" val="1933511415"/>
                  </a:ext>
                </a:extLst>
              </a:tr>
              <a:tr h="489850">
                <a:tc>
                  <a:txBody>
                    <a:bodyPr/>
                    <a:lstStyle/>
                    <a:p>
                      <a:pPr marL="0" marR="0">
                        <a:lnSpc>
                          <a:spcPct val="107000"/>
                        </a:lnSpc>
                        <a:spcBef>
                          <a:spcPts val="0"/>
                        </a:spcBef>
                        <a:spcAft>
                          <a:spcPts val="0"/>
                        </a:spcAft>
                      </a:pPr>
                      <a:r>
                        <a:rPr lang="en-US" sz="10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33" marR="56833" marT="0" marB="0"/>
                </a:tc>
                <a:tc>
                  <a:txBody>
                    <a:bodyPr/>
                    <a:lstStyle/>
                    <a:p>
                      <a:pPr marL="0" marR="0">
                        <a:lnSpc>
                          <a:spcPct val="107000"/>
                        </a:lnSpc>
                        <a:spcBef>
                          <a:spcPts val="0"/>
                        </a:spcBef>
                        <a:spcAft>
                          <a:spcPts val="0"/>
                        </a:spcAft>
                      </a:pPr>
                      <a:r>
                        <a:rPr lang="en-US" sz="800">
                          <a:effectLst/>
                          <a:sym typeface="Wingdings" panose="05000000000000000000" pitchFamily="2" charset="2"/>
                        </a:rPr>
                        <a:t></a:t>
                      </a:r>
                      <a:r>
                        <a:rPr lang="en-US" sz="800">
                          <a:effectLst/>
                        </a:rPr>
                        <a:t> Yes     –or-      </a:t>
                      </a:r>
                      <a:r>
                        <a:rPr lang="en-US" sz="800">
                          <a:effectLst/>
                          <a:sym typeface="Wingdings" panose="05000000000000000000" pitchFamily="2" charset="2"/>
                        </a:rPr>
                        <a:t></a:t>
                      </a:r>
                      <a:r>
                        <a:rPr lang="en-US" sz="800">
                          <a:effectLst/>
                        </a:rPr>
                        <a:t> No</a:t>
                      </a:r>
                      <a:br>
                        <a:rPr lang="en-US" sz="800">
                          <a:effectLst/>
                        </a:rPr>
                      </a:br>
                      <a:endParaRPr lang="en-US" sz="900">
                        <a:effectLst/>
                      </a:endParaRPr>
                    </a:p>
                    <a:p>
                      <a:pPr marL="0" marR="0">
                        <a:lnSpc>
                          <a:spcPct val="107000"/>
                        </a:lnSpc>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833" marR="56833" marT="0" marB="0"/>
                </a:tc>
                <a:tc>
                  <a:txBody>
                    <a:bodyPr/>
                    <a:lstStyle/>
                    <a:p>
                      <a:pPr marL="0" marR="0">
                        <a:lnSpc>
                          <a:spcPct val="107000"/>
                        </a:lnSpc>
                        <a:spcBef>
                          <a:spcPts val="0"/>
                        </a:spcBef>
                        <a:spcAft>
                          <a:spcPts val="0"/>
                        </a:spcAft>
                      </a:pPr>
                      <a:r>
                        <a:rPr lang="en-US" sz="800" dirty="0">
                          <a:effectLst/>
                        </a:rPr>
                        <a:t>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833" marR="56833" marT="0" marB="0"/>
                </a:tc>
                <a:extLst>
                  <a:ext uri="{0D108BD9-81ED-4DB2-BD59-A6C34878D82A}">
                    <a16:rowId xmlns:a16="http://schemas.microsoft.com/office/drawing/2014/main" val="3259423551"/>
                  </a:ext>
                </a:extLst>
              </a:tr>
            </a:tbl>
          </a:graphicData>
        </a:graphic>
      </p:graphicFrame>
      <p:sp>
        <p:nvSpPr>
          <p:cNvPr id="6" name="TextBox 5">
            <a:extLst>
              <a:ext uri="{FF2B5EF4-FFF2-40B4-BE49-F238E27FC236}">
                <a16:creationId xmlns:a16="http://schemas.microsoft.com/office/drawing/2014/main" id="{D5C1C366-B04E-4617-AEEA-7F347B6614E0}"/>
              </a:ext>
            </a:extLst>
          </p:cNvPr>
          <p:cNvSpPr txBox="1"/>
          <p:nvPr/>
        </p:nvSpPr>
        <p:spPr>
          <a:xfrm>
            <a:off x="2851842" y="4092167"/>
            <a:ext cx="6013454" cy="1531894"/>
          </a:xfrm>
          <a:prstGeom prst="rect">
            <a:avLst/>
          </a:prstGeom>
          <a:noFill/>
        </p:spPr>
        <p:txBody>
          <a:bodyPr wrap="square">
            <a:spAutoFit/>
          </a:bodyPr>
          <a:lstStyle/>
          <a:p>
            <a:pPr marL="0" marR="0">
              <a:lnSpc>
                <a:spcPct val="107000"/>
              </a:lnSpc>
              <a:spcBef>
                <a:spcPts val="0"/>
              </a:spcBef>
              <a:spcAft>
                <a:spcPts val="800"/>
              </a:spcAft>
            </a:pPr>
            <a:r>
              <a:rPr lang="en-US" sz="2800" b="1"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PI/sub-I Confirmation of Eligibility: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PI/Sub-I Name:  ________________________    Signature:__________________________ Date:____________</a:t>
            </a:r>
          </a:p>
        </p:txBody>
      </p:sp>
    </p:spTree>
    <p:extLst>
      <p:ext uri="{BB962C8B-B14F-4D97-AF65-F5344CB8AC3E}">
        <p14:creationId xmlns:p14="http://schemas.microsoft.com/office/powerpoint/2010/main" val="2354260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387BF-75AE-4C5C-ACB2-FD826933F06D}"/>
              </a:ext>
            </a:extLst>
          </p:cNvPr>
          <p:cNvSpPr>
            <a:spLocks noGrp="1"/>
          </p:cNvSpPr>
          <p:nvPr>
            <p:ph type="title"/>
          </p:nvPr>
        </p:nvSpPr>
        <p:spPr/>
        <p:txBody>
          <a:bodyPr/>
          <a:lstStyle/>
          <a:p>
            <a:r>
              <a:rPr lang="en-US" dirty="0"/>
              <a:t>Additional PI responsibilities</a:t>
            </a:r>
          </a:p>
        </p:txBody>
      </p:sp>
      <p:sp>
        <p:nvSpPr>
          <p:cNvPr id="3" name="Content Placeholder 2">
            <a:extLst>
              <a:ext uri="{FF2B5EF4-FFF2-40B4-BE49-F238E27FC236}">
                <a16:creationId xmlns:a16="http://schemas.microsoft.com/office/drawing/2014/main" id="{66418D79-B3F1-47AC-A38E-881CFB9EFB21}"/>
              </a:ext>
            </a:extLst>
          </p:cNvPr>
          <p:cNvSpPr>
            <a:spLocks noGrp="1"/>
          </p:cNvSpPr>
          <p:nvPr>
            <p:ph idx="1"/>
          </p:nvPr>
        </p:nvSpPr>
        <p:spPr/>
        <p:txBody>
          <a:bodyPr>
            <a:normAutofit fontScale="92500" lnSpcReduction="10000"/>
          </a:bodyPr>
          <a:lstStyle/>
          <a:p>
            <a:r>
              <a:rPr lang="en-US" sz="2800" dirty="0">
                <a:effectLst/>
                <a:latin typeface="Calibri" panose="020F0502020204030204" pitchFamily="34" charset="0"/>
                <a:ea typeface="Calibri" panose="020F0502020204030204" pitchFamily="34" charset="0"/>
                <a:cs typeface="Times New Roman" panose="02020603050405020304" pitchFamily="18" charset="0"/>
              </a:rPr>
              <a:t>initiating a trial, the investigator/institution should have written and dated approval/</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favourable</a:t>
            </a:r>
            <a:r>
              <a:rPr lang="en-US" sz="2800" dirty="0">
                <a:effectLst/>
                <a:latin typeface="Calibri" panose="020F0502020204030204" pitchFamily="34" charset="0"/>
                <a:ea typeface="Calibri" panose="020F0502020204030204" pitchFamily="34" charset="0"/>
                <a:cs typeface="Times New Roman" panose="02020603050405020304" pitchFamily="18" charset="0"/>
              </a:rPr>
              <a:t> opinion from the IRB/IEC for the trial protocol, written informed consent form, consent form updates, subject recruitment procedures (e.g., advertisements), and any other written information to be provided to subjects. </a:t>
            </a:r>
          </a:p>
          <a:p>
            <a:endParaRPr lang="en-US" dirty="0"/>
          </a:p>
          <a:p>
            <a:r>
              <a:rPr lang="en-US" dirty="0"/>
              <a:t>Adverse Events: missed OR  late reporting of AE</a:t>
            </a:r>
          </a:p>
          <a:p>
            <a:pPr lvl="1"/>
            <a:r>
              <a:rPr lang="en-US" dirty="0"/>
              <a:t>Sponsored studies have strict timelines to report if serious </a:t>
            </a:r>
          </a:p>
          <a:p>
            <a:pPr lvl="1"/>
            <a:r>
              <a:rPr lang="en-US" sz="2400" dirty="0">
                <a:effectLst/>
                <a:latin typeface="Calibri" panose="020F0502020204030204" pitchFamily="34" charset="0"/>
                <a:ea typeface="Calibri" panose="020F0502020204030204" pitchFamily="34" charset="0"/>
                <a:cs typeface="Times New Roman" panose="02020603050405020304" pitchFamily="18" charset="0"/>
              </a:rPr>
              <a:t>4.11.3 For reported deaths, the investigator should supply the sponsor and the IRB/IEC with any additional requested information (e.g., autopsy reports and terminal medical reports).</a:t>
            </a:r>
            <a:endParaRPr lang="en-US" dirty="0"/>
          </a:p>
          <a:p>
            <a:pPr lvl="1"/>
            <a:r>
              <a:rPr lang="en-US" dirty="0"/>
              <a:t>Medical care of subject- have to medically address AE</a:t>
            </a:r>
          </a:p>
        </p:txBody>
      </p:sp>
    </p:spTree>
    <p:extLst>
      <p:ext uri="{BB962C8B-B14F-4D97-AF65-F5344CB8AC3E}">
        <p14:creationId xmlns:p14="http://schemas.microsoft.com/office/powerpoint/2010/main" val="2570306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387BF-75AE-4C5C-ACB2-FD826933F06D}"/>
              </a:ext>
            </a:extLst>
          </p:cNvPr>
          <p:cNvSpPr>
            <a:spLocks noGrp="1"/>
          </p:cNvSpPr>
          <p:nvPr>
            <p:ph type="title"/>
          </p:nvPr>
        </p:nvSpPr>
        <p:spPr/>
        <p:txBody>
          <a:bodyPr/>
          <a:lstStyle/>
          <a:p>
            <a:r>
              <a:rPr lang="en-US" dirty="0"/>
              <a:t>Additional PI responsibilities</a:t>
            </a:r>
          </a:p>
        </p:txBody>
      </p:sp>
      <p:sp>
        <p:nvSpPr>
          <p:cNvPr id="3" name="Content Placeholder 2">
            <a:extLst>
              <a:ext uri="{FF2B5EF4-FFF2-40B4-BE49-F238E27FC236}">
                <a16:creationId xmlns:a16="http://schemas.microsoft.com/office/drawing/2014/main" id="{66418D79-B3F1-47AC-A38E-881CFB9EFB21}"/>
              </a:ext>
            </a:extLst>
          </p:cNvPr>
          <p:cNvSpPr>
            <a:spLocks noGrp="1"/>
          </p:cNvSpPr>
          <p:nvPr>
            <p:ph idx="1"/>
          </p:nvPr>
        </p:nvSpPr>
        <p:spPr/>
        <p:txBody>
          <a:bodyPr>
            <a:normAutofit fontScale="85000" lnSpcReduction="20000"/>
          </a:bodyPr>
          <a:lstStyle/>
          <a:p>
            <a:r>
              <a:rPr lang="en-US" sz="2800" dirty="0">
                <a:effectLst/>
                <a:latin typeface="Calibri" panose="020F0502020204030204" pitchFamily="34" charset="0"/>
                <a:ea typeface="Calibri" panose="020F0502020204030204" pitchFamily="34" charset="0"/>
                <a:cs typeface="Times New Roman" panose="02020603050405020304" pitchFamily="18" charset="0"/>
              </a:rPr>
              <a:t>Compliance with protocol</a:t>
            </a:r>
          </a:p>
          <a:p>
            <a:pPr lvl="1"/>
            <a:r>
              <a:rPr lang="en-US" sz="2400" dirty="0">
                <a:effectLst/>
                <a:latin typeface="Calibri" panose="020F0502020204030204" pitchFamily="34" charset="0"/>
                <a:ea typeface="Calibri" panose="020F0502020204030204" pitchFamily="34" charset="0"/>
                <a:cs typeface="Times New Roman" panose="02020603050405020304" pitchFamily="18" charset="0"/>
              </a:rPr>
              <a:t>should not implement any deviation from, or changes of the protocol without agreement by the sponsor and prior review and documented approval/</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favourable</a:t>
            </a:r>
            <a:r>
              <a:rPr lang="en-US" sz="2400" dirty="0">
                <a:effectLst/>
                <a:latin typeface="Calibri" panose="020F0502020204030204" pitchFamily="34" charset="0"/>
                <a:ea typeface="Calibri" panose="020F0502020204030204" pitchFamily="34" charset="0"/>
                <a:cs typeface="Times New Roman" panose="02020603050405020304" pitchFamily="18" charset="0"/>
              </a:rPr>
              <a:t> opinion from the IRB/IEC of an amendment, except where necessary to eliminate</a:t>
            </a:r>
          </a:p>
          <a:p>
            <a:pPr lvl="1"/>
            <a:r>
              <a:rPr lang="en-US" sz="2400" dirty="0">
                <a:effectLst/>
                <a:latin typeface="Calibri" panose="020F0502020204030204" pitchFamily="34" charset="0"/>
                <a:ea typeface="Calibri" panose="020F0502020204030204" pitchFamily="34" charset="0"/>
                <a:cs typeface="Times New Roman" panose="02020603050405020304" pitchFamily="18" charset="0"/>
              </a:rPr>
              <a:t>The investigator, or person designated by the investigator, should document and explain any deviation from the approved protocol. </a:t>
            </a:r>
          </a:p>
          <a:p>
            <a:pPr lvl="1"/>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r>
              <a:rPr lang="en-US" sz="2800" dirty="0">
                <a:effectLst/>
                <a:latin typeface="Calibri" panose="020F0502020204030204" pitchFamily="34" charset="0"/>
                <a:ea typeface="Calibri" panose="020F0502020204030204" pitchFamily="34" charset="0"/>
                <a:cs typeface="Times New Roman" panose="02020603050405020304" pitchFamily="18" charset="0"/>
              </a:rPr>
              <a:t>4.9.5 Essential documents should be retained until </a:t>
            </a:r>
            <a:r>
              <a:rPr lang="en-US" sz="2800" b="1" dirty="0">
                <a:effectLst/>
                <a:latin typeface="Calibri" panose="020F0502020204030204" pitchFamily="34" charset="0"/>
                <a:ea typeface="Calibri" panose="020F0502020204030204" pitchFamily="34" charset="0"/>
                <a:cs typeface="Times New Roman" panose="02020603050405020304" pitchFamily="18" charset="0"/>
              </a:rPr>
              <a:t>at </a:t>
            </a:r>
            <a:r>
              <a:rPr lang="en-US" sz="2800" b="1" u="sng" dirty="0">
                <a:effectLst/>
                <a:latin typeface="Calibri" panose="020F0502020204030204" pitchFamily="34" charset="0"/>
                <a:ea typeface="Calibri" panose="020F0502020204030204" pitchFamily="34" charset="0"/>
                <a:cs typeface="Times New Roman" panose="02020603050405020304" pitchFamily="18" charset="0"/>
              </a:rPr>
              <a:t>least 2-years </a:t>
            </a:r>
            <a:r>
              <a:rPr lang="en-US" sz="2800" b="1" dirty="0">
                <a:effectLst/>
                <a:latin typeface="Calibri" panose="020F0502020204030204" pitchFamily="34" charset="0"/>
                <a:ea typeface="Calibri" panose="020F0502020204030204" pitchFamily="34" charset="0"/>
                <a:cs typeface="Times New Roman" panose="02020603050405020304" pitchFamily="18" charset="0"/>
              </a:rPr>
              <a:t>after the last approval of a marketing application in an ICH region and until there are no pending or contemplated marketing applications in an ICH region or at </a:t>
            </a:r>
            <a:r>
              <a:rPr lang="en-US" sz="2800" b="1" u="sng" dirty="0">
                <a:effectLst/>
                <a:latin typeface="Calibri" panose="020F0502020204030204" pitchFamily="34" charset="0"/>
                <a:ea typeface="Calibri" panose="020F0502020204030204" pitchFamily="34" charset="0"/>
                <a:cs typeface="Times New Roman" panose="02020603050405020304" pitchFamily="18" charset="0"/>
              </a:rPr>
              <a:t>least 2-years</a:t>
            </a:r>
            <a:r>
              <a:rPr lang="en-US" sz="2800" b="1" dirty="0">
                <a:effectLst/>
                <a:latin typeface="Calibri" panose="020F0502020204030204" pitchFamily="34" charset="0"/>
                <a:ea typeface="Calibri" panose="020F0502020204030204" pitchFamily="34" charset="0"/>
                <a:cs typeface="Times New Roman" panose="02020603050405020304" pitchFamily="18" charset="0"/>
              </a:rPr>
              <a:t> have elapsed since the formal discontinuation of clinical development of the investigational product</a:t>
            </a:r>
            <a:r>
              <a:rPr lang="en-US" sz="2800" dirty="0">
                <a:effectLst/>
                <a:latin typeface="Calibri" panose="020F0502020204030204" pitchFamily="34" charset="0"/>
                <a:ea typeface="Calibri" panose="020F0502020204030204" pitchFamily="34" charset="0"/>
                <a:cs typeface="Times New Roman" panose="02020603050405020304" pitchFamily="18" charset="0"/>
              </a:rPr>
              <a:t>. These documents should be retained for a longer period however if required by the applicable regulatory requirements or by an agreement with the sponsor. It is the responsibility of the sponsor to inform the investigator/institution as to when these documents no longer need to be retained (see 5.5.12). </a:t>
            </a:r>
          </a:p>
          <a:p>
            <a:endParaRPr lang="en-US" dirty="0"/>
          </a:p>
        </p:txBody>
      </p:sp>
    </p:spTree>
    <p:extLst>
      <p:ext uri="{BB962C8B-B14F-4D97-AF65-F5344CB8AC3E}">
        <p14:creationId xmlns:p14="http://schemas.microsoft.com/office/powerpoint/2010/main" val="8395231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4D32F41-D57F-4547-A0A3-01BBFCD945E9}"/>
              </a:ext>
            </a:extLst>
          </p:cNvPr>
          <p:cNvPicPr>
            <a:picLocks noChangeAspect="1"/>
          </p:cNvPicPr>
          <p:nvPr/>
        </p:nvPicPr>
        <p:blipFill>
          <a:blip r:embed="rId2"/>
          <a:stretch>
            <a:fillRect/>
          </a:stretch>
        </p:blipFill>
        <p:spPr>
          <a:xfrm>
            <a:off x="1213658" y="137629"/>
            <a:ext cx="9917084" cy="6685482"/>
          </a:xfrm>
          <a:prstGeom prst="rect">
            <a:avLst/>
          </a:prstGeom>
        </p:spPr>
      </p:pic>
    </p:spTree>
    <p:extLst>
      <p:ext uri="{BB962C8B-B14F-4D97-AF65-F5344CB8AC3E}">
        <p14:creationId xmlns:p14="http://schemas.microsoft.com/office/powerpoint/2010/main" val="15494218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05D27B4-3F12-4ECF-8DBA-20471B5CAC72}"/>
              </a:ext>
            </a:extLst>
          </p:cNvPr>
          <p:cNvPicPr>
            <a:picLocks noChangeAspect="1"/>
          </p:cNvPicPr>
          <p:nvPr/>
        </p:nvPicPr>
        <p:blipFill>
          <a:blip r:embed="rId2"/>
          <a:stretch>
            <a:fillRect/>
          </a:stretch>
        </p:blipFill>
        <p:spPr>
          <a:xfrm>
            <a:off x="1654233" y="165201"/>
            <a:ext cx="8870788" cy="6518231"/>
          </a:xfrm>
          <a:prstGeom prst="rect">
            <a:avLst/>
          </a:prstGeom>
        </p:spPr>
      </p:pic>
    </p:spTree>
    <p:extLst>
      <p:ext uri="{BB962C8B-B14F-4D97-AF65-F5344CB8AC3E}">
        <p14:creationId xmlns:p14="http://schemas.microsoft.com/office/powerpoint/2010/main" val="2934982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5C832BD-5544-4D1B-8132-0C78B1F78A19}"/>
              </a:ext>
            </a:extLst>
          </p:cNvPr>
          <p:cNvPicPr>
            <a:picLocks noChangeAspect="1"/>
          </p:cNvPicPr>
          <p:nvPr/>
        </p:nvPicPr>
        <p:blipFill>
          <a:blip r:embed="rId2"/>
          <a:stretch>
            <a:fillRect/>
          </a:stretch>
        </p:blipFill>
        <p:spPr>
          <a:xfrm>
            <a:off x="1537855" y="118186"/>
            <a:ext cx="9085810" cy="6599490"/>
          </a:xfrm>
          <a:prstGeom prst="rect">
            <a:avLst/>
          </a:prstGeom>
        </p:spPr>
      </p:pic>
    </p:spTree>
    <p:extLst>
      <p:ext uri="{BB962C8B-B14F-4D97-AF65-F5344CB8AC3E}">
        <p14:creationId xmlns:p14="http://schemas.microsoft.com/office/powerpoint/2010/main" val="42893367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561CF8B-403E-4155-9935-C1DB612E4A2B}"/>
              </a:ext>
            </a:extLst>
          </p:cNvPr>
          <p:cNvPicPr>
            <a:picLocks noChangeAspect="1"/>
          </p:cNvPicPr>
          <p:nvPr/>
        </p:nvPicPr>
        <p:blipFill>
          <a:blip r:embed="rId2"/>
          <a:stretch>
            <a:fillRect/>
          </a:stretch>
        </p:blipFill>
        <p:spPr>
          <a:xfrm>
            <a:off x="1604356" y="151314"/>
            <a:ext cx="8911243" cy="6502798"/>
          </a:xfrm>
          <a:prstGeom prst="rect">
            <a:avLst/>
          </a:prstGeom>
        </p:spPr>
      </p:pic>
    </p:spTree>
    <p:extLst>
      <p:ext uri="{BB962C8B-B14F-4D97-AF65-F5344CB8AC3E}">
        <p14:creationId xmlns:p14="http://schemas.microsoft.com/office/powerpoint/2010/main" val="25698339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48C6FDF-6C99-4ED2-98DF-96428C2DAC43}"/>
              </a:ext>
            </a:extLst>
          </p:cNvPr>
          <p:cNvPicPr>
            <a:picLocks noChangeAspect="1"/>
          </p:cNvPicPr>
          <p:nvPr/>
        </p:nvPicPr>
        <p:blipFill>
          <a:blip r:embed="rId2"/>
          <a:stretch>
            <a:fillRect/>
          </a:stretch>
        </p:blipFill>
        <p:spPr>
          <a:xfrm>
            <a:off x="1729047" y="115879"/>
            <a:ext cx="8678488" cy="6584200"/>
          </a:xfrm>
          <a:prstGeom prst="rect">
            <a:avLst/>
          </a:prstGeom>
        </p:spPr>
      </p:pic>
    </p:spTree>
    <p:extLst>
      <p:ext uri="{BB962C8B-B14F-4D97-AF65-F5344CB8AC3E}">
        <p14:creationId xmlns:p14="http://schemas.microsoft.com/office/powerpoint/2010/main" val="40449136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6904F2B-8C4D-463A-8C30-B0125DD641E2}"/>
              </a:ext>
            </a:extLst>
          </p:cNvPr>
          <p:cNvPicPr>
            <a:picLocks noChangeAspect="1"/>
          </p:cNvPicPr>
          <p:nvPr/>
        </p:nvPicPr>
        <p:blipFill>
          <a:blip r:embed="rId2"/>
          <a:stretch>
            <a:fillRect/>
          </a:stretch>
        </p:blipFill>
        <p:spPr>
          <a:xfrm>
            <a:off x="1163782" y="146523"/>
            <a:ext cx="9722373" cy="6470407"/>
          </a:xfrm>
          <a:prstGeom prst="rect">
            <a:avLst/>
          </a:prstGeom>
        </p:spPr>
      </p:pic>
    </p:spTree>
    <p:extLst>
      <p:ext uri="{BB962C8B-B14F-4D97-AF65-F5344CB8AC3E}">
        <p14:creationId xmlns:p14="http://schemas.microsoft.com/office/powerpoint/2010/main" val="18950600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C694CE0-0590-46D9-A81A-80F47E3EB23A}"/>
              </a:ext>
            </a:extLst>
          </p:cNvPr>
          <p:cNvSpPr txBox="1"/>
          <p:nvPr/>
        </p:nvSpPr>
        <p:spPr>
          <a:xfrm>
            <a:off x="1846907" y="1294646"/>
            <a:ext cx="7299356" cy="4031873"/>
          </a:xfrm>
          <a:prstGeom prst="rect">
            <a:avLst/>
          </a:prstGeom>
          <a:noFill/>
        </p:spPr>
        <p:txBody>
          <a:bodyPr wrap="square">
            <a:spAutoFit/>
          </a:bodyPr>
          <a:lstStyle/>
          <a:p>
            <a:pPr marL="0" marR="0">
              <a:spcBef>
                <a:spcPts val="0"/>
              </a:spcBef>
              <a:spcAft>
                <a:spcPts val="0"/>
              </a:spcAft>
            </a:pPr>
            <a:r>
              <a:rPr lang="en-US" sz="1800" dirty="0">
                <a:solidFill>
                  <a:srgbClr val="1F497D"/>
                </a:solidFill>
                <a:effectLst/>
                <a:latin typeface="Century" panose="02040604050505020304" pitchFamily="18" charset="0"/>
                <a:ea typeface="Times New Roman" panose="02020603050405020304" pitchFamily="18" charset="0"/>
                <a:cs typeface="Times New Roman" panose="02020603050405020304" pitchFamily="18" charset="0"/>
              </a:rPr>
              <a:t>The contact in the Grants &amp; Contracts Office for grants and clinical trials is Candice Wills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solidFill>
                  <a:srgbClr val="1F497D"/>
                </a:solidFill>
                <a:effectLst/>
                <a:latin typeface="Century" panose="02040604050505020304" pitchFamily="18"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Candice Wills</a:t>
            </a:r>
            <a:br>
              <a:rPr lang="en-US" sz="1800" dirty="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br>
            <a:r>
              <a:rPr lang="en-US" sz="2000" dirty="0">
                <a:solidFill>
                  <a:srgbClr val="D4421E"/>
                </a:solidFill>
                <a:effectLst/>
                <a:latin typeface="Roboto" panose="02000000000000000000" pitchFamily="2" charset="0"/>
                <a:ea typeface="Times New Roman" panose="02020603050405020304" pitchFamily="18" charset="0"/>
                <a:cs typeface="Times New Roman" panose="02020603050405020304" pitchFamily="18" charset="0"/>
                <a:hlinkClick r:id="rId2"/>
              </a:rPr>
              <a:t>cpw4d@virginia.edu</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800" dirty="0">
              <a:solidFill>
                <a:srgbClr val="1F497D"/>
              </a:solidFill>
              <a:effectLst/>
              <a:latin typeface="Century"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solidFill>
                  <a:srgbClr val="1F497D"/>
                </a:solidFill>
                <a:effectLst/>
                <a:latin typeface="Century" panose="02040604050505020304" pitchFamily="18" charset="0"/>
                <a:ea typeface="Times New Roman" panose="02020603050405020304" pitchFamily="18" charset="0"/>
                <a:cs typeface="Times New Roman" panose="02020603050405020304" pitchFamily="18" charset="0"/>
              </a:rPr>
              <a:t>Urology Grant officer,</a:t>
            </a:r>
          </a:p>
          <a:p>
            <a:pPr marL="0" marR="0">
              <a:spcBef>
                <a:spcPts val="0"/>
              </a:spcBef>
              <a:spcAft>
                <a:spcPts val="0"/>
              </a:spcAft>
            </a:pPr>
            <a:r>
              <a:rPr lang="en-US" dirty="0">
                <a:latin typeface="Roboto" panose="02000000000000000000" pitchFamily="2" charset="0"/>
                <a:ea typeface="Roboto" panose="02000000000000000000" pitchFamily="2" charset="0"/>
                <a:cs typeface="Times New Roman" panose="02020603050405020304" pitchFamily="18" charset="0"/>
              </a:rPr>
              <a:t>Cynthia Hicks</a:t>
            </a:r>
          </a:p>
          <a:p>
            <a:pPr marL="0" marR="0">
              <a:spcBef>
                <a:spcPts val="0"/>
              </a:spcBef>
              <a:spcAft>
                <a:spcPts val="0"/>
              </a:spcAft>
            </a:pPr>
            <a:r>
              <a:rPr lang="en-US" sz="2000" u="sng" dirty="0">
                <a:solidFill>
                  <a:srgbClr val="0070C0"/>
                </a:solidFill>
                <a:effectLst/>
                <a:latin typeface="Roboto" panose="02000000000000000000" pitchFamily="2" charset="0"/>
                <a:ea typeface="Roboto" panose="02000000000000000000" pitchFamily="2" charset="0"/>
                <a:cs typeface="Times New Roman" panose="02020603050405020304" pitchFamily="18" charset="0"/>
              </a:rPr>
              <a:t>cdt8p@uvahealth.org</a:t>
            </a:r>
          </a:p>
          <a:p>
            <a:pPr marL="0" marR="0">
              <a:spcBef>
                <a:spcPts val="0"/>
              </a:spcBef>
              <a:spcAft>
                <a:spcPts val="0"/>
              </a:spcAft>
            </a:pPr>
            <a:endParaRPr lang="en-US" sz="1800" dirty="0">
              <a:solidFill>
                <a:srgbClr val="1F497D"/>
              </a:solidFill>
              <a:effectLst/>
              <a:latin typeface="Century"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solidFill>
                  <a:srgbClr val="1F497D"/>
                </a:solidFill>
                <a:effectLst/>
                <a:latin typeface="Century" panose="02040604050505020304" pitchFamily="18" charset="0"/>
                <a:ea typeface="Times New Roman" panose="02020603050405020304" pitchFamily="18" charset="0"/>
                <a:cs typeface="Times New Roman" panose="02020603050405020304" pitchFamily="18" charset="0"/>
              </a:rPr>
              <a:t>The negotiator is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Sandy Ulmer</a:t>
            </a:r>
            <a:br>
              <a:rPr lang="en-US" sz="1800" dirty="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br>
            <a:r>
              <a:rPr lang="en-US" sz="2000" dirty="0">
                <a:solidFill>
                  <a:srgbClr val="D4421E"/>
                </a:solidFill>
                <a:effectLst/>
                <a:latin typeface="Roboto" panose="02000000000000000000" pitchFamily="2" charset="0"/>
                <a:ea typeface="Times New Roman" panose="02020603050405020304" pitchFamily="18" charset="0"/>
                <a:cs typeface="Times New Roman" panose="02020603050405020304" pitchFamily="18" charset="0"/>
                <a:hlinkClick r:id="rId3"/>
              </a:rPr>
              <a:t>bdd9sf@virginia.edu</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631249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65EE7-B0F3-43FD-A5FD-5DE2CF44A3CD}"/>
              </a:ext>
            </a:extLst>
          </p:cNvPr>
          <p:cNvSpPr>
            <a:spLocks noGrp="1"/>
          </p:cNvSpPr>
          <p:nvPr>
            <p:ph type="title"/>
          </p:nvPr>
        </p:nvSpPr>
        <p:spPr/>
        <p:txBody>
          <a:bodyPr/>
          <a:lstStyle/>
          <a:p>
            <a:r>
              <a:rPr lang="en-US" dirty="0"/>
              <a:t>Olu’s job responsibilities</a:t>
            </a:r>
          </a:p>
        </p:txBody>
      </p:sp>
      <p:sp>
        <p:nvSpPr>
          <p:cNvPr id="4" name="Content Placeholder 3">
            <a:extLst>
              <a:ext uri="{FF2B5EF4-FFF2-40B4-BE49-F238E27FC236}">
                <a16:creationId xmlns:a16="http://schemas.microsoft.com/office/drawing/2014/main" id="{38172F6C-1D24-4844-BA94-4AB7A57BBFBC}"/>
              </a:ext>
            </a:extLst>
          </p:cNvPr>
          <p:cNvSpPr>
            <a:spLocks noGrp="1"/>
          </p:cNvSpPr>
          <p:nvPr>
            <p:ph idx="1"/>
          </p:nvPr>
        </p:nvSpPr>
        <p:spPr/>
        <p:txBody>
          <a:bodyPr/>
          <a:lstStyle/>
          <a:p>
            <a:r>
              <a:rPr lang="en-US" dirty="0"/>
              <a:t>Oversee financial accounting of multiple research projects: Budget, billing reconciliation, quality and oversee quarterly review of PI studies</a:t>
            </a:r>
          </a:p>
          <a:p>
            <a:r>
              <a:rPr lang="en-US" dirty="0"/>
              <a:t>Develop admin and financial recommendations for department management</a:t>
            </a:r>
          </a:p>
          <a:p>
            <a:r>
              <a:rPr lang="en-US" dirty="0"/>
              <a:t>Compile data and documents during internal and external audits</a:t>
            </a:r>
          </a:p>
          <a:p>
            <a:r>
              <a:rPr lang="en-US" dirty="0"/>
              <a:t>Manage coordinators and liaison with support staff like lab or pharmacy</a:t>
            </a:r>
          </a:p>
        </p:txBody>
      </p:sp>
    </p:spTree>
    <p:extLst>
      <p:ext uri="{BB962C8B-B14F-4D97-AF65-F5344CB8AC3E}">
        <p14:creationId xmlns:p14="http://schemas.microsoft.com/office/powerpoint/2010/main" val="34235003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B96FA-BD11-44C7-ABFF-9B00FE9280B7}"/>
              </a:ext>
            </a:extLst>
          </p:cNvPr>
          <p:cNvSpPr>
            <a:spLocks noGrp="1"/>
          </p:cNvSpPr>
          <p:nvPr>
            <p:ph type="title"/>
          </p:nvPr>
        </p:nvSpPr>
        <p:spPr/>
        <p:txBody>
          <a:bodyPr/>
          <a:lstStyle/>
          <a:p>
            <a:r>
              <a:rPr lang="en-US" dirty="0">
                <a:solidFill>
                  <a:srgbClr val="FF0000"/>
                </a:solidFill>
              </a:rPr>
              <a:t>Recap:</a:t>
            </a:r>
          </a:p>
        </p:txBody>
      </p:sp>
      <p:sp>
        <p:nvSpPr>
          <p:cNvPr id="3" name="Content Placeholder 2">
            <a:extLst>
              <a:ext uri="{FF2B5EF4-FFF2-40B4-BE49-F238E27FC236}">
                <a16:creationId xmlns:a16="http://schemas.microsoft.com/office/drawing/2014/main" id="{A00F6A2D-C41E-489E-9C88-20EB9756B88B}"/>
              </a:ext>
            </a:extLst>
          </p:cNvPr>
          <p:cNvSpPr>
            <a:spLocks noGrp="1"/>
          </p:cNvSpPr>
          <p:nvPr>
            <p:ph idx="1"/>
          </p:nvPr>
        </p:nvSpPr>
        <p:spPr/>
        <p:txBody>
          <a:bodyPr/>
          <a:lstStyle/>
          <a:p>
            <a:r>
              <a:rPr lang="en-US" dirty="0">
                <a:solidFill>
                  <a:srgbClr val="FF0000"/>
                </a:solidFill>
              </a:rPr>
              <a:t>Participants should be </a:t>
            </a:r>
            <a:r>
              <a:rPr lang="en-US" b="1" u="sng" dirty="0">
                <a:solidFill>
                  <a:srgbClr val="FF0000"/>
                </a:solidFill>
              </a:rPr>
              <a:t>properly enrolled</a:t>
            </a:r>
            <a:r>
              <a:rPr lang="en-US" dirty="0">
                <a:solidFill>
                  <a:srgbClr val="FF0000"/>
                </a:solidFill>
              </a:rPr>
              <a:t>.  </a:t>
            </a:r>
          </a:p>
          <a:p>
            <a:pPr marL="514350" indent="-514350">
              <a:buFont typeface="+mj-lt"/>
              <a:buAutoNum type="arabicPeriod"/>
            </a:pPr>
            <a:r>
              <a:rPr lang="en-US" dirty="0">
                <a:solidFill>
                  <a:srgbClr val="FF0000"/>
                </a:solidFill>
              </a:rPr>
              <a:t>Proper </a:t>
            </a:r>
            <a:r>
              <a:rPr lang="en-US" b="1" u="sng" dirty="0">
                <a:solidFill>
                  <a:srgbClr val="FF0000"/>
                </a:solidFill>
              </a:rPr>
              <a:t>consenting process</a:t>
            </a:r>
          </a:p>
          <a:p>
            <a:pPr marL="514350" indent="-514350">
              <a:buFont typeface="+mj-lt"/>
              <a:buAutoNum type="arabicPeriod"/>
            </a:pPr>
            <a:r>
              <a:rPr lang="en-US" dirty="0">
                <a:solidFill>
                  <a:srgbClr val="FF0000"/>
                </a:solidFill>
              </a:rPr>
              <a:t>Participants meeting all inclusion/exclusion criteria.</a:t>
            </a:r>
          </a:p>
          <a:p>
            <a:pPr marL="0" indent="0">
              <a:buNone/>
            </a:pPr>
            <a:r>
              <a:rPr lang="en-US" dirty="0">
                <a:solidFill>
                  <a:srgbClr val="FF0000"/>
                </a:solidFill>
              </a:rPr>
              <a:t>       PI </a:t>
            </a:r>
            <a:r>
              <a:rPr lang="en-US" b="1" u="sng" dirty="0">
                <a:solidFill>
                  <a:srgbClr val="FF0000"/>
                </a:solidFill>
              </a:rPr>
              <a:t>signing inclusion/exclusion criteria checklist </a:t>
            </a:r>
            <a:r>
              <a:rPr lang="en-US" dirty="0">
                <a:solidFill>
                  <a:srgbClr val="FF0000"/>
                </a:solidFill>
              </a:rPr>
              <a:t>before     randomization.</a:t>
            </a:r>
          </a:p>
          <a:p>
            <a:pPr marL="0" indent="0">
              <a:buNone/>
            </a:pPr>
            <a:r>
              <a:rPr lang="en-US" dirty="0">
                <a:solidFill>
                  <a:srgbClr val="FF0000"/>
                </a:solidFill>
              </a:rPr>
              <a:t>3. </a:t>
            </a:r>
            <a:r>
              <a:rPr lang="en-US" b="1" u="sng" dirty="0">
                <a:solidFill>
                  <a:srgbClr val="FF0000"/>
                </a:solidFill>
              </a:rPr>
              <a:t>Proper reporting of all SAEs </a:t>
            </a:r>
            <a:r>
              <a:rPr lang="en-US" u="sng" dirty="0">
                <a:solidFill>
                  <a:srgbClr val="FF0000"/>
                </a:solidFill>
              </a:rPr>
              <a:t>and</a:t>
            </a:r>
            <a:r>
              <a:rPr lang="en-US" b="1" u="sng" dirty="0">
                <a:solidFill>
                  <a:srgbClr val="FF0000"/>
                </a:solidFill>
              </a:rPr>
              <a:t> unexpected AEs</a:t>
            </a:r>
            <a:r>
              <a:rPr lang="en-US" dirty="0">
                <a:solidFill>
                  <a:srgbClr val="FF0000"/>
                </a:solidFill>
              </a:rPr>
              <a:t>.</a:t>
            </a:r>
          </a:p>
          <a:p>
            <a:pPr marL="0" indent="0">
              <a:buNone/>
            </a:pPr>
            <a:r>
              <a:rPr lang="en-US" dirty="0">
                <a:solidFill>
                  <a:srgbClr val="FF0000"/>
                </a:solidFill>
              </a:rPr>
              <a:t>4. </a:t>
            </a:r>
            <a:r>
              <a:rPr lang="en-US" b="1" u="sng" dirty="0">
                <a:solidFill>
                  <a:srgbClr val="FF0000"/>
                </a:solidFill>
              </a:rPr>
              <a:t>Data is up-to-date</a:t>
            </a:r>
            <a:r>
              <a:rPr lang="en-US" dirty="0">
                <a:solidFill>
                  <a:srgbClr val="FF0000"/>
                </a:solidFill>
              </a:rPr>
              <a:t>.</a:t>
            </a:r>
          </a:p>
          <a:p>
            <a:pPr marL="0" indent="0">
              <a:buNone/>
            </a:pPr>
            <a:r>
              <a:rPr lang="en-US" dirty="0">
                <a:solidFill>
                  <a:srgbClr val="FF0000"/>
                </a:solidFill>
              </a:rPr>
              <a:t>5. Adequate study supervision.</a:t>
            </a:r>
          </a:p>
        </p:txBody>
      </p:sp>
    </p:spTree>
    <p:extLst>
      <p:ext uri="{BB962C8B-B14F-4D97-AF65-F5344CB8AC3E}">
        <p14:creationId xmlns:p14="http://schemas.microsoft.com/office/powerpoint/2010/main" val="37453403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434E91E-36FB-4898-A9BF-78E163D6F508}"/>
              </a:ext>
            </a:extLst>
          </p:cNvPr>
          <p:cNvGraphicFramePr>
            <a:graphicFrameLocks noGrp="1"/>
          </p:cNvGraphicFramePr>
          <p:nvPr>
            <p:extLst>
              <p:ext uri="{D42A27DB-BD31-4B8C-83A1-F6EECF244321}">
                <p14:modId xmlns:p14="http://schemas.microsoft.com/office/powerpoint/2010/main" val="2297779981"/>
              </p:ext>
            </p:extLst>
          </p:nvPr>
        </p:nvGraphicFramePr>
        <p:xfrm>
          <a:off x="1459345" y="166255"/>
          <a:ext cx="8439951" cy="6172475"/>
        </p:xfrm>
        <a:graphic>
          <a:graphicData uri="http://schemas.openxmlformats.org/drawingml/2006/table">
            <a:tbl>
              <a:tblPr firstRow="1" firstCol="1" bandRow="1">
                <a:tableStyleId>{5C22544A-7EE6-4342-B048-85BDC9FD1C3A}</a:tableStyleId>
              </a:tblPr>
              <a:tblGrid>
                <a:gridCol w="920906">
                  <a:extLst>
                    <a:ext uri="{9D8B030D-6E8A-4147-A177-3AD203B41FA5}">
                      <a16:colId xmlns:a16="http://schemas.microsoft.com/office/drawing/2014/main" val="831334861"/>
                    </a:ext>
                  </a:extLst>
                </a:gridCol>
                <a:gridCol w="7519045">
                  <a:extLst>
                    <a:ext uri="{9D8B030D-6E8A-4147-A177-3AD203B41FA5}">
                      <a16:colId xmlns:a16="http://schemas.microsoft.com/office/drawing/2014/main" val="270003164"/>
                    </a:ext>
                  </a:extLst>
                </a:gridCol>
              </a:tblGrid>
              <a:tr h="3153315">
                <a:tc>
                  <a:txBody>
                    <a:bodyPr/>
                    <a:lstStyle/>
                    <a:p>
                      <a:pPr marL="0" marR="0" algn="ctr">
                        <a:lnSpc>
                          <a:spcPct val="107000"/>
                        </a:lnSpc>
                        <a:spcBef>
                          <a:spcPts val="0"/>
                        </a:spcBef>
                        <a:spcAft>
                          <a:spcPts val="800"/>
                        </a:spcAft>
                      </a:pPr>
                      <a:r>
                        <a:rPr lang="en-US" sz="1000" u="sng" dirty="0">
                          <a:solidFill>
                            <a:srgbClr val="FF0000"/>
                          </a:solidFill>
                          <a:effectLst/>
                          <a:hlinkClick r:id="rId2">
                            <a:extLst>
                              <a:ext uri="{A12FA001-AC4F-418D-AE19-62706E023703}">
                                <ahyp:hlinkClr xmlns:ahyp="http://schemas.microsoft.com/office/drawing/2018/hyperlinkcolor" val="tx"/>
                              </a:ext>
                            </a:extLst>
                          </a:hlinkClick>
                        </a:rPr>
                        <a:t>R01</a:t>
                      </a:r>
                      <a:endParaRPr lang="en-US" sz="9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08268" marR="108268" marT="108268" marB="108268" anchor="ctr"/>
                </a:tc>
                <a:tc>
                  <a:txBody>
                    <a:bodyPr/>
                    <a:lstStyle/>
                    <a:p>
                      <a:pPr marL="0" marR="0">
                        <a:lnSpc>
                          <a:spcPct val="107000"/>
                        </a:lnSpc>
                        <a:spcBef>
                          <a:spcPts val="0"/>
                        </a:spcBef>
                        <a:spcAft>
                          <a:spcPts val="800"/>
                        </a:spcAft>
                      </a:pPr>
                      <a:r>
                        <a:rPr lang="en-US" sz="1000" dirty="0">
                          <a:effectLst/>
                        </a:rPr>
                        <a:t>NIH Research Project Grant Program (R01)</a:t>
                      </a:r>
                      <a:endParaRPr lang="en-US" sz="900" dirty="0">
                        <a:effectLst/>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000" dirty="0">
                          <a:effectLst/>
                        </a:rPr>
                        <a:t>Used to support a discrete, specified, circumscribed research project.</a:t>
                      </a:r>
                      <a:endParaRPr lang="en-US" sz="900" dirty="0">
                        <a:effectLst/>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000" dirty="0">
                          <a:effectLst/>
                        </a:rPr>
                        <a:t>NIH's most commonly used grant program.</a:t>
                      </a:r>
                      <a:endParaRPr lang="en-US" sz="900" dirty="0">
                        <a:effectLst/>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000" dirty="0">
                          <a:effectLst/>
                        </a:rPr>
                        <a:t>No specific dollar limit unless specified in funding opportunity.</a:t>
                      </a:r>
                      <a:endParaRPr lang="en-US" sz="900" dirty="0">
                        <a:effectLst/>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000" dirty="0">
                          <a:effectLst/>
                        </a:rPr>
                        <a:t>Advance permission required for $500K or more (direct costs) in any year.</a:t>
                      </a:r>
                      <a:endParaRPr lang="en-US" sz="900" dirty="0">
                        <a:effectLst/>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000" dirty="0">
                          <a:effectLst/>
                        </a:rPr>
                        <a:t>Generally awarded for 3-5 years.</a:t>
                      </a:r>
                      <a:endParaRPr lang="en-US" sz="900" dirty="0">
                        <a:effectLst/>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000" dirty="0">
                          <a:effectLst/>
                        </a:rPr>
                        <a:t>Utilized by all ICs.</a:t>
                      </a:r>
                      <a:endParaRPr lang="en-US" sz="900" dirty="0">
                        <a:effectLst/>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000" dirty="0">
                          <a:effectLst/>
                        </a:rPr>
                        <a:t>See parent announcements: </a:t>
                      </a:r>
                      <a:r>
                        <a:rPr lang="en-US" sz="1000" u="sng" dirty="0">
                          <a:solidFill>
                            <a:srgbClr val="FF0000"/>
                          </a:solidFill>
                          <a:effectLst/>
                          <a:hlinkClick r:id="rId3">
                            <a:extLst>
                              <a:ext uri="{A12FA001-AC4F-418D-AE19-62706E023703}">
                                <ahyp:hlinkClr xmlns:ahyp="http://schemas.microsoft.com/office/drawing/2018/hyperlinkcolor" val="tx"/>
                              </a:ext>
                            </a:extLst>
                          </a:hlinkClick>
                        </a:rPr>
                        <a:t>PA-20-183</a:t>
                      </a:r>
                      <a:r>
                        <a:rPr lang="en-US" sz="1000" dirty="0">
                          <a:effectLst/>
                        </a:rPr>
                        <a:t> (Clinical Trial Required), </a:t>
                      </a:r>
                      <a:r>
                        <a:rPr lang="en-US" sz="1000" u="sng" dirty="0">
                          <a:solidFill>
                            <a:srgbClr val="FF0000"/>
                          </a:solidFill>
                          <a:effectLst/>
                          <a:hlinkClick r:id="rId4">
                            <a:extLst>
                              <a:ext uri="{A12FA001-AC4F-418D-AE19-62706E023703}">
                                <ahyp:hlinkClr xmlns:ahyp="http://schemas.microsoft.com/office/drawing/2018/hyperlinkcolor" val="tx"/>
                              </a:ext>
                            </a:extLst>
                          </a:hlinkClick>
                        </a:rPr>
                        <a:t>PA-20-184</a:t>
                      </a:r>
                      <a:r>
                        <a:rPr lang="en-US" sz="1000" dirty="0">
                          <a:effectLst/>
                        </a:rPr>
                        <a:t> (Basic Experimental Studies with Humans Required), and </a:t>
                      </a:r>
                      <a:r>
                        <a:rPr lang="en-US" sz="1000" u="sng" dirty="0">
                          <a:solidFill>
                            <a:srgbClr val="FF0000"/>
                          </a:solidFill>
                          <a:effectLst/>
                          <a:hlinkClick r:id="rId5">
                            <a:extLst>
                              <a:ext uri="{A12FA001-AC4F-418D-AE19-62706E023703}">
                                <ahyp:hlinkClr xmlns:ahyp="http://schemas.microsoft.com/office/drawing/2018/hyperlinkcolor" val="tx"/>
                              </a:ext>
                            </a:extLst>
                          </a:hlinkClick>
                        </a:rPr>
                        <a:t>PA-20-185</a:t>
                      </a:r>
                      <a:r>
                        <a:rPr lang="en-US" sz="1000" dirty="0">
                          <a:effectLst/>
                        </a:rPr>
                        <a:t> (Clinical Trial Not Allowed).</a:t>
                      </a:r>
                      <a:endParaRPr lang="en-US" sz="900" dirty="0">
                        <a:solidFill>
                          <a:srgbClr val="3B3B3B"/>
                        </a:solidFill>
                        <a:effectLst/>
                        <a:latin typeface="Calibri" panose="020F0502020204030204" pitchFamily="34" charset="0"/>
                        <a:ea typeface="Calibri" panose="020F0502020204030204" pitchFamily="34" charset="0"/>
                        <a:cs typeface="Times New Roman" panose="02020603050405020304" pitchFamily="18" charset="0"/>
                      </a:endParaRPr>
                    </a:p>
                  </a:txBody>
                  <a:tcPr marL="108268" marR="108268" marT="108268" marB="108268" anchor="ctr"/>
                </a:tc>
                <a:extLst>
                  <a:ext uri="{0D108BD9-81ED-4DB2-BD59-A6C34878D82A}">
                    <a16:rowId xmlns:a16="http://schemas.microsoft.com/office/drawing/2014/main" val="1478487056"/>
                  </a:ext>
                </a:extLst>
              </a:tr>
              <a:tr h="3019160">
                <a:tc>
                  <a:txBody>
                    <a:bodyPr/>
                    <a:lstStyle/>
                    <a:p>
                      <a:pPr marL="0" marR="0" algn="ctr">
                        <a:lnSpc>
                          <a:spcPct val="107000"/>
                        </a:lnSpc>
                        <a:spcBef>
                          <a:spcPts val="0"/>
                        </a:spcBef>
                        <a:spcAft>
                          <a:spcPts val="800"/>
                        </a:spcAft>
                      </a:pPr>
                      <a:r>
                        <a:rPr lang="en-US" sz="1000" u="sng" dirty="0">
                          <a:solidFill>
                            <a:srgbClr val="FF0000"/>
                          </a:solidFill>
                          <a:effectLst/>
                          <a:hlinkClick r:id="rId6">
                            <a:extLst>
                              <a:ext uri="{A12FA001-AC4F-418D-AE19-62706E023703}">
                                <ahyp:hlinkClr xmlns:ahyp="http://schemas.microsoft.com/office/drawing/2018/hyperlinkcolor" val="tx"/>
                              </a:ext>
                            </a:extLst>
                          </a:hlinkClick>
                        </a:rPr>
                        <a:t>R03</a:t>
                      </a:r>
                      <a:endParaRPr lang="en-US" sz="9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08268" marR="108268" marT="108268" marB="108268" anchor="ctr"/>
                </a:tc>
                <a:tc>
                  <a:txBody>
                    <a:bodyPr/>
                    <a:lstStyle/>
                    <a:p>
                      <a:pPr marL="0" marR="0">
                        <a:lnSpc>
                          <a:spcPct val="107000"/>
                        </a:lnSpc>
                        <a:spcBef>
                          <a:spcPts val="0"/>
                        </a:spcBef>
                        <a:spcAft>
                          <a:spcPts val="800"/>
                        </a:spcAft>
                      </a:pPr>
                      <a:r>
                        <a:rPr lang="en-US" sz="1000" dirty="0">
                          <a:effectLst/>
                        </a:rPr>
                        <a:t>NIH Small Grant Program (R03):</a:t>
                      </a:r>
                      <a:endParaRPr lang="en-US" sz="900" dirty="0">
                        <a:effectLst/>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000" dirty="0">
                          <a:effectLst/>
                        </a:rPr>
                        <a:t>Provides limited funding for a short period of time to support a variety of types of projects, including pilot or feasibility studies, collection of preliminary data, secondary analysis of existing data, small, self-contained research projects, development of new research technology, etc.</a:t>
                      </a:r>
                      <a:endParaRPr lang="en-US" sz="900" dirty="0">
                        <a:effectLst/>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000" dirty="0">
                          <a:effectLst/>
                        </a:rPr>
                        <a:t>Generally, limited to two years of funding.</a:t>
                      </a:r>
                      <a:endParaRPr lang="en-US" sz="900" dirty="0">
                        <a:effectLst/>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000" dirty="0">
                          <a:effectLst/>
                        </a:rPr>
                        <a:t>Direct costs generally up to $50,000 per year.</a:t>
                      </a:r>
                      <a:endParaRPr lang="en-US" sz="900" dirty="0">
                        <a:effectLst/>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000" dirty="0">
                          <a:effectLst/>
                        </a:rPr>
                        <a:t>Not renewable.</a:t>
                      </a:r>
                      <a:endParaRPr lang="en-US" sz="900" dirty="0">
                        <a:effectLst/>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000" dirty="0">
                          <a:effectLst/>
                        </a:rPr>
                        <a:t>Utilized by more than half of the NIH ICs.</a:t>
                      </a:r>
                      <a:endParaRPr lang="en-US" sz="900" dirty="0">
                        <a:effectLst/>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000" dirty="0">
                          <a:effectLst/>
                        </a:rPr>
                        <a:t>See parent announcements: </a:t>
                      </a:r>
                      <a:r>
                        <a:rPr lang="en-US" sz="1000" u="sng" dirty="0">
                          <a:effectLst/>
                          <a:hlinkClick r:id="rId7"/>
                        </a:rPr>
                        <a:t>PA-20-200</a:t>
                      </a:r>
                      <a:r>
                        <a:rPr lang="en-US" sz="1000" dirty="0">
                          <a:effectLst/>
                        </a:rPr>
                        <a:t>.</a:t>
                      </a:r>
                      <a:endParaRPr lang="en-US" sz="900" dirty="0">
                        <a:solidFill>
                          <a:srgbClr val="3B3B3B"/>
                        </a:solidFill>
                        <a:effectLst/>
                        <a:latin typeface="Calibri" panose="020F0502020204030204" pitchFamily="34" charset="0"/>
                        <a:ea typeface="Calibri" panose="020F0502020204030204" pitchFamily="34" charset="0"/>
                        <a:cs typeface="Times New Roman" panose="02020603050405020304" pitchFamily="18" charset="0"/>
                      </a:endParaRPr>
                    </a:p>
                  </a:txBody>
                  <a:tcPr marL="108268" marR="108268" marT="108268" marB="108268" anchor="ctr"/>
                </a:tc>
                <a:extLst>
                  <a:ext uri="{0D108BD9-81ED-4DB2-BD59-A6C34878D82A}">
                    <a16:rowId xmlns:a16="http://schemas.microsoft.com/office/drawing/2014/main" val="720583219"/>
                  </a:ext>
                </a:extLst>
              </a:tr>
            </a:tbl>
          </a:graphicData>
        </a:graphic>
      </p:graphicFrame>
    </p:spTree>
    <p:extLst>
      <p:ext uri="{BB962C8B-B14F-4D97-AF65-F5344CB8AC3E}">
        <p14:creationId xmlns:p14="http://schemas.microsoft.com/office/powerpoint/2010/main" val="14866460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A28BB0-95AD-4AFA-9C03-6F6911B52D93}"/>
              </a:ext>
            </a:extLst>
          </p:cNvPr>
          <p:cNvSpPr txBox="1"/>
          <p:nvPr/>
        </p:nvSpPr>
        <p:spPr>
          <a:xfrm>
            <a:off x="787651" y="715224"/>
            <a:ext cx="10268276" cy="4810676"/>
          </a:xfrm>
          <a:prstGeom prst="rect">
            <a:avLst/>
          </a:prstGeom>
          <a:noFill/>
        </p:spPr>
        <p:txBody>
          <a:bodyPr wrap="square">
            <a:spAutoFit/>
          </a:bodyPr>
          <a:lstStyle/>
          <a:p>
            <a:pPr marL="0" marR="0">
              <a:lnSpc>
                <a:spcPct val="107000"/>
              </a:lnSpc>
              <a:spcBef>
                <a:spcPts val="0"/>
              </a:spcBef>
              <a:spcAft>
                <a:spcPts val="800"/>
              </a:spcAft>
            </a:pPr>
            <a:r>
              <a:rPr lang="en-US" sz="3200" b="1" u="sng" dirty="0">
                <a:effectLst/>
                <a:latin typeface="Calibri" panose="020F0502020204030204" pitchFamily="34" charset="0"/>
                <a:ea typeface="Calibri" panose="020F0502020204030204" pitchFamily="34" charset="0"/>
                <a:cs typeface="Times New Roman" panose="02020603050405020304" pitchFamily="18" charset="0"/>
              </a:rPr>
              <a:t>References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1. ICH </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solidFill>
                  <a:srgbClr val="484848"/>
                </a:solidFill>
                <a:effectLst/>
                <a:latin typeface="Calibri" panose="020F0502020204030204" pitchFamily="34" charset="0"/>
                <a:ea typeface="Calibri" panose="020F0502020204030204" pitchFamily="34" charset="0"/>
                <a:cs typeface="Calibri" panose="020F0502020204030204" pitchFamily="34" charset="0"/>
              </a:rPr>
              <a:t>International Council for </a:t>
            </a:r>
            <a:r>
              <a:rPr lang="en-US" sz="1800" dirty="0" err="1">
                <a:solidFill>
                  <a:srgbClr val="484848"/>
                </a:solidFill>
                <a:effectLst/>
                <a:latin typeface="Calibri" panose="020F0502020204030204" pitchFamily="34" charset="0"/>
                <a:ea typeface="Calibri" panose="020F0502020204030204" pitchFamily="34" charset="0"/>
                <a:cs typeface="Calibri" panose="020F0502020204030204" pitchFamily="34" charset="0"/>
              </a:rPr>
              <a:t>Harmoni</a:t>
            </a:r>
            <a:r>
              <a:rPr lang="en-US" sz="3200" b="1" dirty="0" err="1">
                <a:solidFill>
                  <a:srgbClr val="484848"/>
                </a:solidFill>
                <a:effectLst/>
                <a:latin typeface="Calibri" panose="020F0502020204030204" pitchFamily="34" charset="0"/>
                <a:ea typeface="Calibri" panose="020F0502020204030204" pitchFamily="34" charset="0"/>
                <a:cs typeface="Calibri" panose="020F0502020204030204" pitchFamily="34" charset="0"/>
              </a:rPr>
              <a:t>s</a:t>
            </a:r>
            <a:r>
              <a:rPr lang="en-US" sz="1800" dirty="0" err="1">
                <a:solidFill>
                  <a:srgbClr val="484848"/>
                </a:solidFill>
                <a:effectLst/>
                <a:latin typeface="Calibri" panose="020F0502020204030204" pitchFamily="34" charset="0"/>
                <a:ea typeface="Calibri" panose="020F0502020204030204" pitchFamily="34" charset="0"/>
                <a:cs typeface="Calibri" panose="020F0502020204030204" pitchFamily="34" charset="0"/>
              </a:rPr>
              <a:t>ation</a:t>
            </a:r>
            <a:r>
              <a:rPr lang="en-US" sz="1800" dirty="0">
                <a:solidFill>
                  <a:srgbClr val="484848"/>
                </a:solidFill>
                <a:effectLst/>
                <a:latin typeface="Calibri" panose="020F0502020204030204" pitchFamily="34" charset="0"/>
                <a:ea typeface="Calibri" panose="020F0502020204030204" pitchFamily="34" charset="0"/>
                <a:cs typeface="Calibri" panose="020F0502020204030204" pitchFamily="34" charset="0"/>
              </a:rPr>
              <a:t> of Technical Requirements for Pharmaceuticals for Human Use</a:t>
            </a:r>
            <a:r>
              <a:rPr lang="en-US" sz="2000" dirty="0">
                <a:solidFill>
                  <a:srgbClr val="484848"/>
                </a:solidFill>
                <a:effectLst/>
                <a:latin typeface="Montserrat" panose="00000500000000000000" pitchFamily="2"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2. FDA</a:t>
            </a:r>
            <a:r>
              <a:rPr lang="en-US" sz="2400" dirty="0">
                <a:effectLst/>
                <a:latin typeface="Calibri" panose="020F0502020204030204" pitchFamily="34" charset="0"/>
                <a:ea typeface="Calibri" panose="020F0502020204030204" pitchFamily="34" charset="0"/>
                <a:cs typeface="Times New Roman" panose="02020603050405020304" pitchFamily="18" charset="0"/>
              </a:rPr>
              <a:t> - </a:t>
            </a:r>
          </a:p>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3. DHHS</a:t>
            </a:r>
            <a:r>
              <a:rPr lang="en-US" sz="2400" dirty="0">
                <a:effectLst/>
                <a:latin typeface="Calibri" panose="020F0502020204030204" pitchFamily="34" charset="0"/>
                <a:ea typeface="Calibri" panose="020F0502020204030204" pitchFamily="34" charset="0"/>
                <a:cs typeface="Times New Roman" panose="02020603050405020304" pitchFamily="18" charset="0"/>
              </a:rPr>
              <a:t> – </a:t>
            </a:r>
            <a:r>
              <a:rPr lang="en-US" sz="1800" dirty="0">
                <a:solidFill>
                  <a:srgbClr val="1B1B1B"/>
                </a:solidFill>
                <a:effectLst/>
                <a:latin typeface="Calibri" panose="020F0502020204030204" pitchFamily="34" charset="0"/>
                <a:ea typeface="Calibri" panose="020F0502020204030204" pitchFamily="34" charset="0"/>
                <a:cs typeface="Calibri" panose="020F0502020204030204" pitchFamily="34" charset="0"/>
              </a:rPr>
              <a:t>U.S Department of Health and Human Services.</a:t>
            </a:r>
            <a:r>
              <a:rPr lang="en-US" sz="3200" dirty="0">
                <a:solidFill>
                  <a:srgbClr val="1B1B1B"/>
                </a:solidFill>
                <a:effectLst/>
                <a:latin typeface="Helvetica" panose="020B060402020202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4. NIH</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5. UVA IRB</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6.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Clintrix</a:t>
            </a:r>
            <a:r>
              <a:rPr lang="en-US" sz="2400" dirty="0">
                <a:effectLst/>
                <a:latin typeface="Calibri" panose="020F0502020204030204" pitchFamily="34" charset="0"/>
                <a:ea typeface="Calibri" panose="020F0502020204030204" pitchFamily="34" charset="0"/>
                <a:cs typeface="Times New Roman" panose="02020603050405020304" pitchFamily="18" charset="0"/>
              </a:rPr>
              <a:t> International.</a:t>
            </a:r>
          </a:p>
          <a:p>
            <a:pPr marL="0" marR="0">
              <a:lnSpc>
                <a:spcPct val="107000"/>
              </a:lnSpc>
              <a:spcBef>
                <a:spcPts val="0"/>
              </a:spcBef>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7. ACRP</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7561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17528C-84A6-49D2-BD8E-8451A277254A}"/>
              </a:ext>
            </a:extLst>
          </p:cNvPr>
          <p:cNvSpPr txBox="1"/>
          <p:nvPr/>
        </p:nvSpPr>
        <p:spPr>
          <a:xfrm>
            <a:off x="1772848" y="941080"/>
            <a:ext cx="6097508" cy="2769348"/>
          </a:xfrm>
          <a:prstGeom prst="rect">
            <a:avLst/>
          </a:prstGeom>
          <a:noFill/>
        </p:spPr>
        <p:txBody>
          <a:bodyPr wrap="square">
            <a:spAutoFit/>
          </a:bodyPr>
          <a:lstStyle/>
          <a:p>
            <a:pPr marL="0" marR="0">
              <a:lnSpc>
                <a:spcPct val="107000"/>
              </a:lnSpc>
              <a:spcBef>
                <a:spcPts val="1200"/>
              </a:spcBef>
              <a:spcAft>
                <a:spcPts val="0"/>
              </a:spcAft>
            </a:pPr>
            <a:r>
              <a:rPr lang="en-US" sz="2800" b="1" kern="0" dirty="0">
                <a:solidFill>
                  <a:srgbClr val="1B1B1B"/>
                </a:solidFill>
                <a:effectLst/>
                <a:latin typeface="Helvetica" panose="020B0604020202020204" pitchFamily="34" charset="0"/>
                <a:ea typeface="Times New Roman" panose="02020603050405020304" pitchFamily="18" charset="0"/>
                <a:cs typeface="Times New Roman" panose="02020603050405020304" pitchFamily="18" charset="0"/>
              </a:rPr>
              <a:t>45 CFR 46</a:t>
            </a:r>
            <a:endParaRPr lang="en-US" sz="2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r>
              <a:rPr lang="en-US" sz="1800" dirty="0">
                <a:effectLst/>
                <a:latin typeface="Helvetica" panose="020B0604020202020204" pitchFamily="34" charset="0"/>
                <a:ea typeface="Calibri" panose="020F0502020204030204" pitchFamily="34" charset="0"/>
              </a:rPr>
              <a:t>The HHS regulations for the protection of human subjects in research at 45CFR 46 include five subparts. </a:t>
            </a:r>
          </a:p>
          <a:p>
            <a:pPr marL="342900" indent="-342900">
              <a:buAutoNum type="arabicPeriod"/>
            </a:pPr>
            <a:r>
              <a:rPr lang="en-US" sz="1800" dirty="0">
                <a:effectLst/>
                <a:latin typeface="Helvetica" panose="020B0604020202020204" pitchFamily="34" charset="0"/>
                <a:ea typeface="Calibri" panose="020F0502020204030204" pitchFamily="34" charset="0"/>
              </a:rPr>
              <a:t>Subpart A, also known as the </a:t>
            </a:r>
            <a:r>
              <a:rPr lang="en-US" sz="1800" b="1" u="sng" dirty="0">
                <a:effectLst/>
                <a:latin typeface="Helvetica" panose="020B0604020202020204" pitchFamily="34" charset="0"/>
                <a:ea typeface="Calibri" panose="020F0502020204030204" pitchFamily="34" charset="0"/>
              </a:rPr>
              <a:t>Common Rule</a:t>
            </a:r>
            <a:r>
              <a:rPr lang="en-US" sz="1800" dirty="0">
                <a:effectLst/>
                <a:latin typeface="Helvetica" panose="020B0604020202020204" pitchFamily="34" charset="0"/>
                <a:ea typeface="Calibri" panose="020F0502020204030204" pitchFamily="34" charset="0"/>
              </a:rPr>
              <a:t>, provides a robust set of protections for research subjects; </a:t>
            </a:r>
          </a:p>
          <a:p>
            <a:pPr marL="342900" indent="-342900">
              <a:buAutoNum type="arabicPeriod"/>
            </a:pPr>
            <a:r>
              <a:rPr lang="en-US" sz="1800" dirty="0">
                <a:effectLst/>
                <a:latin typeface="Helvetica" panose="020B0604020202020204" pitchFamily="34" charset="0"/>
                <a:ea typeface="Calibri" panose="020F0502020204030204" pitchFamily="34" charset="0"/>
              </a:rPr>
              <a:t>Subpart B: Pregnant Women. </a:t>
            </a:r>
          </a:p>
          <a:p>
            <a:pPr marL="342900" indent="-342900">
              <a:buAutoNum type="arabicPeriod"/>
            </a:pPr>
            <a:r>
              <a:rPr lang="en-US" sz="1800" dirty="0">
                <a:effectLst/>
                <a:latin typeface="Helvetica" panose="020B0604020202020204" pitchFamily="34" charset="0"/>
                <a:ea typeface="Calibri" panose="020F0502020204030204" pitchFamily="34" charset="0"/>
              </a:rPr>
              <a:t>Subpart C</a:t>
            </a:r>
            <a:r>
              <a:rPr lang="en-US" dirty="0">
                <a:latin typeface="Helvetica" panose="020B0604020202020204" pitchFamily="34" charset="0"/>
                <a:ea typeface="Calibri" panose="020F0502020204030204" pitchFamily="34" charset="0"/>
              </a:rPr>
              <a:t>: Prisoners.</a:t>
            </a:r>
            <a:r>
              <a:rPr lang="en-US" sz="1800" dirty="0">
                <a:effectLst/>
                <a:latin typeface="Helvetica" panose="020B0604020202020204" pitchFamily="34" charset="0"/>
                <a:ea typeface="Calibri" panose="020F0502020204030204" pitchFamily="34" charset="0"/>
              </a:rPr>
              <a:t>  </a:t>
            </a:r>
          </a:p>
          <a:p>
            <a:pPr marL="342900" indent="-342900">
              <a:buAutoNum type="arabicPeriod"/>
            </a:pPr>
            <a:r>
              <a:rPr lang="en-US" sz="1800" dirty="0">
                <a:effectLst/>
                <a:latin typeface="Helvetica" panose="020B0604020202020204" pitchFamily="34" charset="0"/>
                <a:ea typeface="Calibri" panose="020F0502020204030204" pitchFamily="34" charset="0"/>
              </a:rPr>
              <a:t>Subpart D: Children. </a:t>
            </a:r>
          </a:p>
          <a:p>
            <a:pPr marL="342900" indent="-342900">
              <a:buAutoNum type="arabicPeriod"/>
            </a:pPr>
            <a:r>
              <a:rPr lang="en-US" dirty="0">
                <a:latin typeface="Helvetica" panose="020B0604020202020204" pitchFamily="34" charset="0"/>
                <a:ea typeface="Calibri" panose="020F0502020204030204" pitchFamily="34" charset="0"/>
              </a:rPr>
              <a:t>S</a:t>
            </a:r>
            <a:r>
              <a:rPr lang="en-US" sz="1800" dirty="0">
                <a:effectLst/>
                <a:latin typeface="Helvetica" panose="020B0604020202020204" pitchFamily="34" charset="0"/>
                <a:ea typeface="Calibri" panose="020F0502020204030204" pitchFamily="34" charset="0"/>
              </a:rPr>
              <a:t>ubpart E: IRB.  </a:t>
            </a:r>
            <a:endParaRPr lang="en-US" dirty="0"/>
          </a:p>
        </p:txBody>
      </p:sp>
      <p:sp>
        <p:nvSpPr>
          <p:cNvPr id="2" name="TextBox 1">
            <a:extLst>
              <a:ext uri="{FF2B5EF4-FFF2-40B4-BE49-F238E27FC236}">
                <a16:creationId xmlns:a16="http://schemas.microsoft.com/office/drawing/2014/main" id="{AEE05495-0BDE-47CC-93F1-782F44E05CDC}"/>
              </a:ext>
            </a:extLst>
          </p:cNvPr>
          <p:cNvSpPr txBox="1"/>
          <p:nvPr/>
        </p:nvSpPr>
        <p:spPr>
          <a:xfrm flipH="1">
            <a:off x="5936156" y="4476307"/>
            <a:ext cx="3962756" cy="646331"/>
          </a:xfrm>
          <a:prstGeom prst="rect">
            <a:avLst/>
          </a:prstGeom>
          <a:noFill/>
        </p:spPr>
        <p:txBody>
          <a:bodyPr wrap="square" rtlCol="0">
            <a:spAutoFit/>
          </a:bodyPr>
          <a:lstStyle/>
          <a:p>
            <a:r>
              <a:rPr lang="en-US" dirty="0">
                <a:solidFill>
                  <a:srgbClr val="FF0000"/>
                </a:solidFill>
              </a:rPr>
              <a:t>Many of our studies had people listed who had not done CITI training  </a:t>
            </a:r>
          </a:p>
        </p:txBody>
      </p:sp>
    </p:spTree>
    <p:extLst>
      <p:ext uri="{BB962C8B-B14F-4D97-AF65-F5344CB8AC3E}">
        <p14:creationId xmlns:p14="http://schemas.microsoft.com/office/powerpoint/2010/main" val="2671385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a:extLst>
              <a:ext uri="{FF2B5EF4-FFF2-40B4-BE49-F238E27FC236}">
                <a16:creationId xmlns:a16="http://schemas.microsoft.com/office/drawing/2014/main" id="{2043476E-96C7-4214-B5D3-6C27714FF757}"/>
              </a:ext>
            </a:extLst>
          </p:cNvPr>
          <p:cNvSpPr>
            <a:spLocks noChangeArrowheads="1"/>
          </p:cNvSpPr>
          <p:nvPr/>
        </p:nvSpPr>
        <p:spPr bwMode="auto">
          <a:xfrm>
            <a:off x="-1" y="185540"/>
            <a:ext cx="17341629"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E6(R2) ICH Guidelines.</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7" name="Picture 1">
            <a:extLst>
              <a:ext uri="{FF2B5EF4-FFF2-40B4-BE49-F238E27FC236}">
                <a16:creationId xmlns:a16="http://schemas.microsoft.com/office/drawing/2014/main" id="{59C644BD-9E28-4F23-B350-359D7BAC72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200"/>
            <a:ext cx="11825976" cy="55529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0906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BAC41-AB27-4E3B-B450-604B68AE5E44}"/>
              </a:ext>
            </a:extLst>
          </p:cNvPr>
          <p:cNvSpPr>
            <a:spLocks noGrp="1"/>
          </p:cNvSpPr>
          <p:nvPr>
            <p:ph type="title"/>
          </p:nvPr>
        </p:nvSpPr>
        <p:spPr/>
        <p:txBody>
          <a:bodyPr>
            <a:normAutofit fontScale="90000"/>
          </a:bodyPr>
          <a:lstStyle/>
          <a:p>
            <a:r>
              <a:rPr lang="en-US" dirty="0"/>
              <a:t>Principal Investigator Responsibilities</a:t>
            </a:r>
            <a:br>
              <a:rPr lang="en-US" dirty="0"/>
            </a:br>
            <a:r>
              <a:rPr lang="en-US" dirty="0"/>
              <a:t>www.hhs.gov.ohrp/regulations-and-policy</a:t>
            </a:r>
            <a:br>
              <a:rPr lang="en-US" dirty="0"/>
            </a:br>
            <a:endParaRPr lang="en-US" dirty="0"/>
          </a:p>
        </p:txBody>
      </p:sp>
      <p:sp>
        <p:nvSpPr>
          <p:cNvPr id="4" name="Content Placeholder 3">
            <a:extLst>
              <a:ext uri="{FF2B5EF4-FFF2-40B4-BE49-F238E27FC236}">
                <a16:creationId xmlns:a16="http://schemas.microsoft.com/office/drawing/2014/main" id="{ED736D46-F44E-4331-96CF-FF269EA31355}"/>
              </a:ext>
            </a:extLst>
          </p:cNvPr>
          <p:cNvSpPr>
            <a:spLocks noGrp="1"/>
          </p:cNvSpPr>
          <p:nvPr>
            <p:ph idx="1"/>
          </p:nvPr>
        </p:nvSpPr>
        <p:spPr/>
        <p:txBody>
          <a:bodyPr>
            <a:normAutofit/>
          </a:bodyPr>
          <a:lstStyle/>
          <a:p>
            <a:r>
              <a:rPr lang="en-US" dirty="0"/>
              <a:t>Ethical research consistent with approved IRB</a:t>
            </a:r>
          </a:p>
          <a:p>
            <a:pPr lvl="1"/>
            <a:r>
              <a:rPr lang="en-US" dirty="0"/>
              <a:t> Obtaining and documenting informed consent</a:t>
            </a:r>
          </a:p>
          <a:p>
            <a:pPr marL="914400" lvl="2" indent="0">
              <a:buNone/>
            </a:pPr>
            <a:endParaRPr lang="en-US" dirty="0"/>
          </a:p>
          <a:p>
            <a:pPr lvl="1"/>
            <a:r>
              <a:rPr lang="en-US" dirty="0"/>
              <a:t>Obtaining prior approval from IRB for modifications of the previously approved protocol. </a:t>
            </a:r>
          </a:p>
          <a:p>
            <a:pPr lvl="1"/>
            <a:endParaRPr lang="en-US" dirty="0"/>
          </a:p>
          <a:p>
            <a:pPr lvl="1"/>
            <a:r>
              <a:rPr lang="en-US" dirty="0"/>
              <a:t>Ensuring that progress reports and requests for continuing review and approval are submitted it IRB as referenced in the OHRP approved federal wide assurance</a:t>
            </a:r>
          </a:p>
          <a:p>
            <a:pPr marL="457200" lvl="1" indent="0">
              <a:buNone/>
            </a:pPr>
            <a:endParaRPr lang="en-US" dirty="0"/>
          </a:p>
          <a:p>
            <a:pPr lvl="1"/>
            <a:endParaRPr lang="en-US" dirty="0"/>
          </a:p>
          <a:p>
            <a:pPr lvl="1"/>
            <a:endParaRPr lang="en-US" dirty="0"/>
          </a:p>
        </p:txBody>
      </p:sp>
    </p:spTree>
    <p:extLst>
      <p:ext uri="{BB962C8B-B14F-4D97-AF65-F5344CB8AC3E}">
        <p14:creationId xmlns:p14="http://schemas.microsoft.com/office/powerpoint/2010/main" val="2228504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BAC41-AB27-4E3B-B450-604B68AE5E44}"/>
              </a:ext>
            </a:extLst>
          </p:cNvPr>
          <p:cNvSpPr>
            <a:spLocks noGrp="1"/>
          </p:cNvSpPr>
          <p:nvPr>
            <p:ph type="title"/>
          </p:nvPr>
        </p:nvSpPr>
        <p:spPr/>
        <p:txBody>
          <a:bodyPr>
            <a:normAutofit fontScale="90000"/>
          </a:bodyPr>
          <a:lstStyle/>
          <a:p>
            <a:r>
              <a:rPr lang="en-US" dirty="0"/>
              <a:t>Principal Investigator Responsibilities</a:t>
            </a:r>
            <a:br>
              <a:rPr lang="en-US" dirty="0"/>
            </a:br>
            <a:r>
              <a:rPr lang="en-US" dirty="0"/>
              <a:t>WWW.hhs.gov.ohrp/regulations-and-policy</a:t>
            </a:r>
            <a:br>
              <a:rPr lang="en-US" dirty="0"/>
            </a:br>
            <a:endParaRPr lang="en-US" dirty="0"/>
          </a:p>
        </p:txBody>
      </p:sp>
      <p:sp>
        <p:nvSpPr>
          <p:cNvPr id="4" name="Content Placeholder 3">
            <a:extLst>
              <a:ext uri="{FF2B5EF4-FFF2-40B4-BE49-F238E27FC236}">
                <a16:creationId xmlns:a16="http://schemas.microsoft.com/office/drawing/2014/main" id="{ED736D46-F44E-4331-96CF-FF269EA31355}"/>
              </a:ext>
            </a:extLst>
          </p:cNvPr>
          <p:cNvSpPr>
            <a:spLocks noGrp="1"/>
          </p:cNvSpPr>
          <p:nvPr>
            <p:ph idx="1"/>
          </p:nvPr>
        </p:nvSpPr>
        <p:spPr/>
        <p:txBody>
          <a:bodyPr>
            <a:normAutofit/>
          </a:bodyPr>
          <a:lstStyle/>
          <a:p>
            <a:r>
              <a:rPr lang="en-US" dirty="0"/>
              <a:t>Ethical research consistent with approved IRB</a:t>
            </a:r>
          </a:p>
          <a:p>
            <a:pPr lvl="1"/>
            <a:endParaRPr lang="en-US" dirty="0"/>
          </a:p>
          <a:p>
            <a:pPr lvl="1"/>
            <a:r>
              <a:rPr lang="en-US" dirty="0"/>
              <a:t>Providing to the IRB prompt reports of unanticipated problems</a:t>
            </a:r>
          </a:p>
          <a:p>
            <a:pPr marL="914400" lvl="2" indent="0">
              <a:buNone/>
            </a:pPr>
            <a:endParaRPr lang="en-US" dirty="0"/>
          </a:p>
          <a:p>
            <a:pPr lvl="1"/>
            <a:r>
              <a:rPr lang="en-US" dirty="0"/>
              <a:t>Providing to IRB prompt reports of serious or continuing non compliance with regulations or requirements</a:t>
            </a:r>
          </a:p>
          <a:p>
            <a:pPr lvl="1"/>
            <a:endParaRPr lang="en-US" dirty="0"/>
          </a:p>
          <a:p>
            <a:pPr lvl="1"/>
            <a:r>
              <a:rPr lang="en-US" dirty="0"/>
              <a:t>Keep records for 3 years after completion of study</a:t>
            </a:r>
          </a:p>
        </p:txBody>
      </p:sp>
    </p:spTree>
    <p:extLst>
      <p:ext uri="{BB962C8B-B14F-4D97-AF65-F5344CB8AC3E}">
        <p14:creationId xmlns:p14="http://schemas.microsoft.com/office/powerpoint/2010/main" val="2942641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11AFE-6E72-4EF9-B2A2-63E15663D652}"/>
              </a:ext>
            </a:extLst>
          </p:cNvPr>
          <p:cNvSpPr>
            <a:spLocks noGrp="1"/>
          </p:cNvSpPr>
          <p:nvPr>
            <p:ph type="title"/>
          </p:nvPr>
        </p:nvSpPr>
        <p:spPr/>
        <p:txBody>
          <a:bodyPr/>
          <a:lstStyle/>
          <a:p>
            <a:r>
              <a:rPr lang="en-US" dirty="0"/>
              <a:t>Common Clinical Investigator FDA Inspection Findings </a:t>
            </a:r>
          </a:p>
        </p:txBody>
      </p:sp>
      <p:sp>
        <p:nvSpPr>
          <p:cNvPr id="4" name="Content Placeholder 3">
            <a:extLst>
              <a:ext uri="{FF2B5EF4-FFF2-40B4-BE49-F238E27FC236}">
                <a16:creationId xmlns:a16="http://schemas.microsoft.com/office/drawing/2014/main" id="{EB78F671-613D-4369-9B24-67E60512BB43}"/>
              </a:ext>
            </a:extLst>
          </p:cNvPr>
          <p:cNvSpPr>
            <a:spLocks noGrp="1"/>
          </p:cNvSpPr>
          <p:nvPr>
            <p:ph sz="half" idx="1"/>
          </p:nvPr>
        </p:nvSpPr>
        <p:spPr/>
        <p:txBody>
          <a:bodyPr/>
          <a:lstStyle/>
          <a:p>
            <a:r>
              <a:rPr lang="en-US" dirty="0">
                <a:solidFill>
                  <a:srgbClr val="FF0000"/>
                </a:solidFill>
              </a:rPr>
              <a:t>Inadequate subject protection: informed consent issues</a:t>
            </a:r>
          </a:p>
          <a:p>
            <a:r>
              <a:rPr lang="en-US" dirty="0"/>
              <a:t>Failure to follow the investigational plan: protocol deviation</a:t>
            </a:r>
          </a:p>
          <a:p>
            <a:r>
              <a:rPr lang="en-US" dirty="0"/>
              <a:t>Inadequate study records</a:t>
            </a:r>
          </a:p>
          <a:p>
            <a:r>
              <a:rPr lang="en-US" dirty="0"/>
              <a:t>Safety reporting failure to report or record adverse events </a:t>
            </a:r>
          </a:p>
          <a:p>
            <a:endParaRPr lang="en-US" dirty="0"/>
          </a:p>
        </p:txBody>
      </p:sp>
      <p:sp>
        <p:nvSpPr>
          <p:cNvPr id="5" name="Content Placeholder 4">
            <a:extLst>
              <a:ext uri="{FF2B5EF4-FFF2-40B4-BE49-F238E27FC236}">
                <a16:creationId xmlns:a16="http://schemas.microsoft.com/office/drawing/2014/main" id="{EDB9972D-7626-443F-8269-67C9644AF5B8}"/>
              </a:ext>
            </a:extLst>
          </p:cNvPr>
          <p:cNvSpPr>
            <a:spLocks noGrp="1"/>
          </p:cNvSpPr>
          <p:nvPr>
            <p:ph sz="half" idx="2"/>
          </p:nvPr>
        </p:nvSpPr>
        <p:spPr/>
        <p:txBody>
          <a:bodyPr/>
          <a:lstStyle/>
          <a:p>
            <a:pPr marL="914400" lvl="2" indent="0">
              <a:buNone/>
            </a:pPr>
            <a:r>
              <a:rPr lang="en-US" dirty="0">
                <a:solidFill>
                  <a:srgbClr val="FF0000"/>
                </a:solidFill>
              </a:rPr>
              <a:t>Recent </a:t>
            </a:r>
            <a:r>
              <a:rPr lang="en-US" b="1" u="sng" dirty="0">
                <a:solidFill>
                  <a:srgbClr val="FF0000"/>
                </a:solidFill>
              </a:rPr>
              <a:t>PAM Audit </a:t>
            </a:r>
            <a:r>
              <a:rPr lang="en-US" dirty="0">
                <a:solidFill>
                  <a:srgbClr val="FF0000"/>
                </a:solidFill>
              </a:rPr>
              <a:t>found study without consent. Original consent copies missing and participants not properly consented.</a:t>
            </a:r>
          </a:p>
          <a:p>
            <a:pPr marL="914400" lvl="2" indent="0">
              <a:buNone/>
            </a:pPr>
            <a:endParaRPr lang="en-US" dirty="0">
              <a:solidFill>
                <a:srgbClr val="FF0000"/>
              </a:solidFill>
            </a:endParaRPr>
          </a:p>
          <a:p>
            <a:pPr marL="914400" lvl="2" indent="0">
              <a:buNone/>
            </a:pPr>
            <a:r>
              <a:rPr lang="en-US" dirty="0">
                <a:solidFill>
                  <a:srgbClr val="FF0000"/>
                </a:solidFill>
              </a:rPr>
              <a:t>IRB for a database is only to acquire data. To query the database you need expedited IRB</a:t>
            </a:r>
          </a:p>
          <a:p>
            <a:pPr marL="914400" lvl="2" indent="0">
              <a:buNone/>
            </a:pPr>
            <a:endParaRPr lang="en-US" dirty="0"/>
          </a:p>
          <a:p>
            <a:endParaRPr lang="en-US" dirty="0"/>
          </a:p>
        </p:txBody>
      </p:sp>
    </p:spTree>
    <p:extLst>
      <p:ext uri="{BB962C8B-B14F-4D97-AF65-F5344CB8AC3E}">
        <p14:creationId xmlns:p14="http://schemas.microsoft.com/office/powerpoint/2010/main" val="1752296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11AFE-6E72-4EF9-B2A2-63E15663D652}"/>
              </a:ext>
            </a:extLst>
          </p:cNvPr>
          <p:cNvSpPr>
            <a:spLocks noGrp="1"/>
          </p:cNvSpPr>
          <p:nvPr>
            <p:ph type="title"/>
          </p:nvPr>
        </p:nvSpPr>
        <p:spPr/>
        <p:txBody>
          <a:bodyPr/>
          <a:lstStyle/>
          <a:p>
            <a:r>
              <a:rPr lang="en-US" dirty="0"/>
              <a:t>Common Clinical Investigator FDA Inspection Findings </a:t>
            </a:r>
          </a:p>
        </p:txBody>
      </p:sp>
      <p:sp>
        <p:nvSpPr>
          <p:cNvPr id="4" name="Content Placeholder 3">
            <a:extLst>
              <a:ext uri="{FF2B5EF4-FFF2-40B4-BE49-F238E27FC236}">
                <a16:creationId xmlns:a16="http://schemas.microsoft.com/office/drawing/2014/main" id="{EB78F671-613D-4369-9B24-67E60512BB43}"/>
              </a:ext>
            </a:extLst>
          </p:cNvPr>
          <p:cNvSpPr>
            <a:spLocks noGrp="1"/>
          </p:cNvSpPr>
          <p:nvPr>
            <p:ph sz="half" idx="1"/>
          </p:nvPr>
        </p:nvSpPr>
        <p:spPr/>
        <p:txBody>
          <a:bodyPr>
            <a:normAutofit lnSpcReduction="10000"/>
          </a:bodyPr>
          <a:lstStyle/>
          <a:p>
            <a:r>
              <a:rPr lang="en-US" dirty="0"/>
              <a:t>Failure to comply with Form FDA 1572 requirements</a:t>
            </a:r>
          </a:p>
          <a:p>
            <a:r>
              <a:rPr lang="en-US" dirty="0"/>
              <a:t>Inadequate accountability and or control of investigational product</a:t>
            </a:r>
          </a:p>
          <a:p>
            <a:r>
              <a:rPr lang="en-US" dirty="0"/>
              <a:t>Failure to comply with 21 CRF part 56 (IRB) requirements</a:t>
            </a:r>
          </a:p>
          <a:p>
            <a:endParaRPr lang="en-US" dirty="0"/>
          </a:p>
          <a:p>
            <a:r>
              <a:rPr lang="en-US" dirty="0"/>
              <a:t>Failure to conduct initial and/or continuing review of research</a:t>
            </a:r>
          </a:p>
          <a:p>
            <a:endParaRPr lang="en-US" dirty="0"/>
          </a:p>
        </p:txBody>
      </p:sp>
      <p:sp>
        <p:nvSpPr>
          <p:cNvPr id="5" name="Content Placeholder 4">
            <a:extLst>
              <a:ext uri="{FF2B5EF4-FFF2-40B4-BE49-F238E27FC236}">
                <a16:creationId xmlns:a16="http://schemas.microsoft.com/office/drawing/2014/main" id="{EDB9972D-7626-443F-8269-67C9644AF5B8}"/>
              </a:ext>
            </a:extLst>
          </p:cNvPr>
          <p:cNvSpPr>
            <a:spLocks noGrp="1"/>
          </p:cNvSpPr>
          <p:nvPr>
            <p:ph sz="half" idx="2"/>
          </p:nvPr>
        </p:nvSpPr>
        <p:spPr/>
        <p:txBody>
          <a:bodyPr>
            <a:normAutofit lnSpcReduction="10000"/>
          </a:bodyPr>
          <a:lstStyle/>
          <a:p>
            <a:pPr marL="914400" lvl="2" indent="0">
              <a:buNone/>
            </a:pPr>
            <a:r>
              <a:rPr lang="en-US" dirty="0">
                <a:solidFill>
                  <a:srgbClr val="FF0000"/>
                </a:solidFill>
              </a:rPr>
              <a:t>For </a:t>
            </a:r>
            <a:r>
              <a:rPr lang="en-US" dirty="0" err="1">
                <a:solidFill>
                  <a:srgbClr val="FF0000"/>
                </a:solidFill>
              </a:rPr>
              <a:t>Adstilidrin</a:t>
            </a:r>
            <a:r>
              <a:rPr lang="en-US" dirty="0">
                <a:solidFill>
                  <a:srgbClr val="FF0000"/>
                </a:solidFill>
              </a:rPr>
              <a:t>- Dr. Krupski did this form 7 times, each time one thing changed</a:t>
            </a:r>
          </a:p>
          <a:p>
            <a:pPr marL="914400" lvl="2" indent="0">
              <a:buNone/>
            </a:pPr>
            <a:endParaRPr lang="en-US" dirty="0">
              <a:solidFill>
                <a:srgbClr val="FF0000"/>
              </a:solidFill>
            </a:endParaRPr>
          </a:p>
          <a:p>
            <a:pPr marL="914400" lvl="2" indent="0">
              <a:buNone/>
            </a:pPr>
            <a:r>
              <a:rPr lang="en-US" dirty="0">
                <a:solidFill>
                  <a:srgbClr val="FF0000"/>
                </a:solidFill>
              </a:rPr>
              <a:t>Using India Ink in urinary track we had to submit reports to FDA for IND exemption</a:t>
            </a:r>
          </a:p>
          <a:p>
            <a:pPr marL="914400" lvl="2" indent="0">
              <a:buNone/>
            </a:pPr>
            <a:endParaRPr lang="en-US" dirty="0"/>
          </a:p>
          <a:p>
            <a:pPr marL="914400" lvl="2" indent="0">
              <a:buNone/>
            </a:pPr>
            <a:endParaRPr lang="en-US" dirty="0"/>
          </a:p>
          <a:p>
            <a:endParaRPr lang="en-US" dirty="0"/>
          </a:p>
        </p:txBody>
      </p:sp>
    </p:spTree>
    <p:extLst>
      <p:ext uri="{BB962C8B-B14F-4D97-AF65-F5344CB8AC3E}">
        <p14:creationId xmlns:p14="http://schemas.microsoft.com/office/powerpoint/2010/main" val="27579035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3852</TotalTime>
  <Words>1921</Words>
  <Application>Microsoft Office PowerPoint</Application>
  <PresentationFormat>Widescreen</PresentationFormat>
  <Paragraphs>196</Paragraphs>
  <Slides>32</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32</vt:i4>
      </vt:variant>
    </vt:vector>
  </HeadingPairs>
  <TitlesOfParts>
    <vt:vector size="44" baseType="lpstr">
      <vt:lpstr>Arial</vt:lpstr>
      <vt:lpstr>Calibri</vt:lpstr>
      <vt:lpstr>Calibri Light</vt:lpstr>
      <vt:lpstr>Century</vt:lpstr>
      <vt:lpstr>Helvetica</vt:lpstr>
      <vt:lpstr>Montserrat</vt:lpstr>
      <vt:lpstr>Roboto</vt:lpstr>
      <vt:lpstr>Source Sans Pro Web</vt:lpstr>
      <vt:lpstr>Symbol</vt:lpstr>
      <vt:lpstr>Times New Roman</vt:lpstr>
      <vt:lpstr>Wingdings</vt:lpstr>
      <vt:lpstr>Office Theme</vt:lpstr>
      <vt:lpstr>Urology Annual Retreat</vt:lpstr>
      <vt:lpstr>Olu’s job responsibilities. </vt:lpstr>
      <vt:lpstr>Olu’s job responsibilities</vt:lpstr>
      <vt:lpstr>PowerPoint Presentation</vt:lpstr>
      <vt:lpstr>PowerPoint Presentation</vt:lpstr>
      <vt:lpstr>Principal Investigator Responsibilities www.hhs.gov.ohrp/regulations-and-policy </vt:lpstr>
      <vt:lpstr>Principal Investigator Responsibilities WWW.hhs.gov.ohrp/regulations-and-policy </vt:lpstr>
      <vt:lpstr>Common Clinical Investigator FDA Inspection Findings </vt:lpstr>
      <vt:lpstr>Common Clinical Investigator FDA Inspection Findings </vt:lpstr>
      <vt:lpstr>PowerPoint Presentation</vt:lpstr>
      <vt:lpstr>Informed Consent: From 45 CFR 46.116 </vt:lpstr>
      <vt:lpstr>PowerPoint Presentation</vt:lpstr>
      <vt:lpstr>PowerPoint Presentation</vt:lpstr>
      <vt:lpstr>PowerPoint Presentation</vt:lpstr>
      <vt:lpstr>Investigator Qualifications/ Agreements</vt:lpstr>
      <vt:lpstr>Investigator Qualifications/ Agreements</vt:lpstr>
      <vt:lpstr>PowerPoint Presentation</vt:lpstr>
      <vt:lpstr>Investigator Qualifications/ Agreements</vt:lpstr>
      <vt:lpstr>PowerPoint Presentation</vt:lpstr>
      <vt:lpstr>PowerPoint Presentation</vt:lpstr>
      <vt:lpstr>Additional PI responsibilities</vt:lpstr>
      <vt:lpstr>Additional PI responsibilities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Recap:</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Urology annual Retreat</dc:title>
  <dc:creator>Adelaja, Olusegun B *HS</dc:creator>
  <cp:lastModifiedBy>Adelaja, Olusegun B *HS</cp:lastModifiedBy>
  <cp:revision>91</cp:revision>
  <dcterms:created xsi:type="dcterms:W3CDTF">2024-03-12T17:50:50Z</dcterms:created>
  <dcterms:modified xsi:type="dcterms:W3CDTF">2024-05-17T09:25:02Z</dcterms:modified>
</cp:coreProperties>
</file>