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8" r:id="rId3"/>
    <p:sldId id="259" r:id="rId4"/>
    <p:sldId id="260" r:id="rId5"/>
    <p:sldId id="263" r:id="rId6"/>
    <p:sldId id="264" r:id="rId7"/>
    <p:sldId id="265" r:id="rId8"/>
    <p:sldId id="2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9ED73F-88DA-44CE-B945-65447E0B16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4A1A86-1B6C-40BA-8AF9-1E620AA09B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33E58-9A81-4D7C-AEC6-7D1253C43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E27DF-7A13-4AC8-939E-19EA6274EBF1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523C8B-4FE9-4386-B207-DA38188D0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A0B736-8771-419C-A643-2E1CE3F9D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2B5CD-7420-41BC-BCD5-6F0518939D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553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E49F83-BA36-4571-A1CB-A56AED650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F5F0D4-8F9E-40DC-833F-990CE86D89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D9CAE3-F534-4B1A-8991-D1F0D7390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E27DF-7A13-4AC8-939E-19EA6274EBF1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46A5EA-CA1D-4607-92DF-BB48957D8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CAC80F-9E0D-42C8-B58A-0E7809A9B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2B5CD-7420-41BC-BCD5-6F0518939D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243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4DD845-D75F-4ED5-A10B-1B9F267CFF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8E375C-D91F-4617-90AB-A424E9987B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536B87-1812-49D3-9B6B-3AC904836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E27DF-7A13-4AC8-939E-19EA6274EBF1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6EF83E-1165-4049-A356-0C5BFB15C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CFDB75-6F88-4468-B6B1-2EC0357B3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2B5CD-7420-41BC-BCD5-6F0518939D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735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6C49A0-DE5A-431D-B996-B4DBE9D5A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5D4395-64E2-47B4-8D70-47BEADDCBA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FDDE06-9069-417C-A5FC-D4686B136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E27DF-7A13-4AC8-939E-19EA6274EBF1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26A451-5E3D-4DAD-8449-9D9175FA8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946E16-4B6B-4684-B116-A0675E409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2B5CD-7420-41BC-BCD5-6F0518939D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56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D15E4-E238-4950-B8F5-4742DFD29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19306A-C23E-47A3-A205-3FBB2B8B40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3FA4B7-25FC-4AF2-AD13-E1CEF48E7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E27DF-7A13-4AC8-939E-19EA6274EBF1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0F0FA7-5BC3-4318-9DE2-DE9591D73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E31DEC-28D2-4FA7-AF8C-4060AFAC3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2B5CD-7420-41BC-BCD5-6F0518939D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627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75B4D-C8B2-42C0-ACB5-727886F8D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C04240-8992-4E48-95B8-3C59FE4539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F9C6DD-376A-44BA-818D-BC41677A93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4BC97A-7DA3-40CC-9664-E13152C3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E27DF-7A13-4AC8-939E-19EA6274EBF1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E46422-318F-4ABC-9587-5DB1C84F7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370A48-602E-4608-B43D-B6339E4F2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2B5CD-7420-41BC-BCD5-6F0518939D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10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FE693-801B-45F3-91EF-92E66CEF67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5C0C5C-B1C6-442F-89CA-A79A74F3F5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36F08A-FEDB-40C8-8DA1-5DA7912E0E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311DF1-AC2A-49B6-99D9-3557A059D4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1BC6ED-9B50-4B35-B6E9-F76B7BA9E0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759BDE9-CDA8-45D3-8277-B3D52EF02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E27DF-7A13-4AC8-939E-19EA6274EBF1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FFF1E16-D7ED-4774-8F08-E52CE23C7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32B8FF5-FBE8-4220-9761-4D465AC56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2B5CD-7420-41BC-BCD5-6F0518939D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815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C3819-94FF-4B1C-8A16-C62F31461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92B595-E13D-4A61-96D8-BE8A2B77D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E27DF-7A13-4AC8-939E-19EA6274EBF1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3763CA-B8E9-492F-826B-15F5DF8E4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F61E8F-DBAA-4C27-B773-F3A9B9238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2B5CD-7420-41BC-BCD5-6F0518939D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347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2AE45F5-634D-4661-9677-98EC5A161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E27DF-7A13-4AC8-939E-19EA6274EBF1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44E5C8-5CF2-4E85-A4C7-61E256335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839E35-D2F5-458F-8234-BFDEF3250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2B5CD-7420-41BC-BCD5-6F0518939D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916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5D3914-F708-4C37-8CF2-9D2A3159E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5781CF-695C-40AB-A6CB-A5EE8CBCA1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690400-A851-4197-AF43-C7568D9786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F43986-8325-4F6E-906B-815085E0B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E27DF-7A13-4AC8-939E-19EA6274EBF1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FF91F8-6E33-4FDD-86A9-09B45F793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2A21F1-55B8-40E8-ADD3-FAEA4B8AD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2B5CD-7420-41BC-BCD5-6F0518939D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585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0A26E-4F16-42D9-9007-A28374A3F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4D5737A-AEA4-47BA-A56E-6604C2D3CD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FAF9CD-4F3A-4425-8055-464566D0A0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99D88C-2AB5-46B1-8D50-5E24BD645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E27DF-7A13-4AC8-939E-19EA6274EBF1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17EA8F-7EE1-434F-9989-11BABA713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585C75-637D-41D1-A2EC-F14E8DD1E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2B5CD-7420-41BC-BCD5-6F0518939D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356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89FDFF-C37F-468E-BC20-8470EFD49C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4783D0-BDD1-4752-AA9B-FBFD6EB4D2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49003E-098E-4619-9FE4-C0EA77A9F3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CE27DF-7A13-4AC8-939E-19EA6274EBF1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24F6C3-5271-4DE7-9809-BC38914FF4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B4E031-1176-49FD-B96C-B17C6880B8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2B5CD-7420-41BC-BCD5-6F0518939D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040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FC99BB0-F94E-4A7B-86F7-9B589A0B11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4571" y="376619"/>
            <a:ext cx="3942857" cy="610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2172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1AC37-E33A-4AE9-8159-EF48D43D7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Resident Clinic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617877D-D706-4FF4-9E61-F79A2A65E507}"/>
              </a:ext>
            </a:extLst>
          </p:cNvPr>
          <p:cNvSpPr txBox="1"/>
          <p:nvPr/>
        </p:nvSpPr>
        <p:spPr>
          <a:xfrm>
            <a:off x="1191491" y="2401455"/>
            <a:ext cx="866370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PGY 2, 3</a:t>
            </a:r>
          </a:p>
          <a:p>
            <a:r>
              <a:rPr lang="en-US" dirty="0"/>
              <a:t>Two Sessions/week (1 full day)</a:t>
            </a:r>
          </a:p>
          <a:p>
            <a:endParaRPr lang="en-US" dirty="0"/>
          </a:p>
          <a:p>
            <a:r>
              <a:rPr lang="en-US" dirty="0"/>
              <a:t>6 Month Average</a:t>
            </a:r>
          </a:p>
          <a:p>
            <a:endParaRPr lang="en-US" dirty="0"/>
          </a:p>
          <a:p>
            <a:r>
              <a:rPr lang="en-US" dirty="0"/>
              <a:t>	E/M Encounters	</a:t>
            </a:r>
            <a:r>
              <a:rPr lang="en-US" dirty="0" err="1"/>
              <a:t>Vasx</a:t>
            </a:r>
            <a:r>
              <a:rPr lang="en-US" dirty="0"/>
              <a:t>	</a:t>
            </a:r>
            <a:r>
              <a:rPr lang="en-US" dirty="0" err="1"/>
              <a:t>Cysto</a:t>
            </a:r>
            <a:r>
              <a:rPr lang="en-US" dirty="0"/>
              <a:t>	Other Proc</a:t>
            </a:r>
          </a:p>
          <a:p>
            <a:r>
              <a:rPr lang="en-US" dirty="0"/>
              <a:t>Monday		52	2.3	9.3	2</a:t>
            </a:r>
          </a:p>
          <a:p>
            <a:endParaRPr lang="en-US" dirty="0"/>
          </a:p>
          <a:p>
            <a:r>
              <a:rPr lang="en-US" dirty="0"/>
              <a:t>Thursday		52	4.5	6	2</a:t>
            </a:r>
          </a:p>
          <a:p>
            <a:endParaRPr lang="en-US" dirty="0"/>
          </a:p>
          <a:p>
            <a:r>
              <a:rPr lang="en-US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2876061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61212-C9FD-4C10-912C-998F4F0AF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Clinic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59DDFA5-AF43-41CA-92AC-34B7BCC9A970}"/>
              </a:ext>
            </a:extLst>
          </p:cNvPr>
          <p:cNvSpPr txBox="1"/>
          <p:nvPr/>
        </p:nvSpPr>
        <p:spPr>
          <a:xfrm>
            <a:off x="695036" y="1625600"/>
            <a:ext cx="1065876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Opportunity</a:t>
            </a:r>
          </a:p>
          <a:p>
            <a:r>
              <a:rPr lang="en-US" sz="2400" dirty="0"/>
              <a:t>	Potential for ownership/continuity</a:t>
            </a:r>
          </a:p>
          <a:p>
            <a:r>
              <a:rPr lang="en-US" sz="2400" dirty="0"/>
              <a:t>	Team activity (Nursing, MAs)</a:t>
            </a:r>
          </a:p>
          <a:p>
            <a:r>
              <a:rPr lang="en-US" sz="2400" dirty="0"/>
              <a:t>	Breadth of cases</a:t>
            </a:r>
          </a:p>
          <a:p>
            <a:r>
              <a:rPr lang="en-US" sz="2400" dirty="0"/>
              <a:t>	Embedded Skills</a:t>
            </a:r>
          </a:p>
          <a:p>
            <a:r>
              <a:rPr lang="en-US" sz="2400" dirty="0"/>
              <a:t>		Effective Charting</a:t>
            </a:r>
          </a:p>
          <a:p>
            <a:r>
              <a:rPr lang="en-US" sz="2400" dirty="0"/>
              <a:t>		Coding</a:t>
            </a:r>
          </a:p>
          <a:p>
            <a:r>
              <a:rPr lang="en-US" sz="2400" dirty="0"/>
              <a:t>	Procedures with Awake patients</a:t>
            </a:r>
          </a:p>
          <a:p>
            <a:endParaRPr lang="en-US" sz="2400" dirty="0"/>
          </a:p>
          <a:p>
            <a:r>
              <a:rPr lang="en-US" sz="2400" dirty="0"/>
              <a:t>**Translation to practice from 3.5 days in OR to 3.5 days in clinic</a:t>
            </a:r>
          </a:p>
        </p:txBody>
      </p:sp>
    </p:spTree>
    <p:extLst>
      <p:ext uri="{BB962C8B-B14F-4D97-AF65-F5344CB8AC3E}">
        <p14:creationId xmlns:p14="http://schemas.microsoft.com/office/powerpoint/2010/main" val="964938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879DD-30FA-45CB-BB37-A9A9A71EB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Clinic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5E42C7D-4B07-4FAA-8AD2-80C8AD922F7E}"/>
              </a:ext>
            </a:extLst>
          </p:cNvPr>
          <p:cNvSpPr txBox="1"/>
          <p:nvPr/>
        </p:nvSpPr>
        <p:spPr>
          <a:xfrm>
            <a:off x="838200" y="1413164"/>
            <a:ext cx="882072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Challenges</a:t>
            </a:r>
          </a:p>
          <a:p>
            <a:r>
              <a:rPr lang="en-US" sz="2400" dirty="0"/>
              <a:t>	EPIC-facing</a:t>
            </a:r>
          </a:p>
          <a:p>
            <a:r>
              <a:rPr lang="en-US" sz="2400" dirty="0"/>
              <a:t>		Distraction, burnout</a:t>
            </a:r>
          </a:p>
          <a:p>
            <a:r>
              <a:rPr lang="en-US" sz="2400" dirty="0"/>
              <a:t>	Creation of work</a:t>
            </a:r>
          </a:p>
          <a:p>
            <a:r>
              <a:rPr lang="en-US" sz="2400" dirty="0"/>
              <a:t>		Data follow-up</a:t>
            </a:r>
          </a:p>
          <a:p>
            <a:r>
              <a:rPr lang="en-US" sz="2400" dirty="0"/>
              <a:t>	Not indexed like cases- how to objectify experience?</a:t>
            </a:r>
          </a:p>
          <a:p>
            <a:endParaRPr lang="en-US" sz="2400" dirty="0"/>
          </a:p>
          <a:p>
            <a:r>
              <a:rPr lang="en-US" sz="2400" dirty="0"/>
              <a:t>AAMC/UCSF Study 2016</a:t>
            </a:r>
          </a:p>
          <a:p>
            <a:r>
              <a:rPr lang="en-US" sz="2400" dirty="0"/>
              <a:t>	Most care is outpatient, but even in PC residency, only 1-1.5 days/week in clinic</a:t>
            </a:r>
          </a:p>
          <a:p>
            <a:r>
              <a:rPr lang="en-US" sz="2400" dirty="0"/>
              <a:t>	**54% of PC residents want to stay in it after residency </a:t>
            </a:r>
          </a:p>
          <a:p>
            <a:r>
              <a:rPr lang="en-US" sz="2400" dirty="0"/>
              <a:t>		Find hospital/in house more interesting</a:t>
            </a:r>
          </a:p>
          <a:p>
            <a:endParaRPr lang="en-US" sz="2400" dirty="0"/>
          </a:p>
          <a:p>
            <a:r>
              <a:rPr lang="en-US" sz="24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6688668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6116B-290D-438E-ADFA-D9326DA814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Orientation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D2EB482-CA05-4956-BFF2-FC7262ED365F}"/>
              </a:ext>
            </a:extLst>
          </p:cNvPr>
          <p:cNvSpPr txBox="1"/>
          <p:nvPr/>
        </p:nvSpPr>
        <p:spPr>
          <a:xfrm>
            <a:off x="1099126" y="1653462"/>
            <a:ext cx="1033549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Goals</a:t>
            </a:r>
          </a:p>
          <a:p>
            <a:r>
              <a:rPr lang="en-US" sz="2400" dirty="0"/>
              <a:t>	Valuable learning</a:t>
            </a:r>
          </a:p>
          <a:p>
            <a:r>
              <a:rPr lang="en-US" sz="2400" dirty="0"/>
              <a:t>	Increase patient exposure</a:t>
            </a:r>
          </a:p>
          <a:p>
            <a:r>
              <a:rPr lang="en-US" sz="2400" dirty="0"/>
              <a:t>	Create work habits to minimize drudgery</a:t>
            </a:r>
          </a:p>
          <a:p>
            <a:r>
              <a:rPr lang="en-US" sz="2400" dirty="0"/>
              <a:t>	Instill confidence </a:t>
            </a:r>
          </a:p>
          <a:p>
            <a:r>
              <a:rPr lang="en-US" sz="2400" dirty="0"/>
              <a:t>	Measure indicators</a:t>
            </a:r>
          </a:p>
          <a:p>
            <a:r>
              <a:rPr lang="en-US" sz="24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230334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9360AF-8C98-4119-82A1-3F6AB321FB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161925"/>
            <a:ext cx="10515600" cy="1325563"/>
          </a:xfrm>
        </p:spPr>
        <p:txBody>
          <a:bodyPr/>
          <a:lstStyle/>
          <a:p>
            <a:r>
              <a:rPr lang="en-US" dirty="0"/>
              <a:t>Orientation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FCBA091-F45F-4060-A787-1647B7375DFB}"/>
              </a:ext>
            </a:extLst>
          </p:cNvPr>
          <p:cNvSpPr txBox="1"/>
          <p:nvPr/>
        </p:nvSpPr>
        <p:spPr>
          <a:xfrm>
            <a:off x="997526" y="1225689"/>
            <a:ext cx="1035627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Walk-through</a:t>
            </a:r>
          </a:p>
          <a:p>
            <a:r>
              <a:rPr lang="en-US" dirty="0"/>
              <a:t>	Orient to patient experience, nurse offices, radiology, supplies and storage</a:t>
            </a:r>
          </a:p>
          <a:p>
            <a:endParaRPr lang="en-US" dirty="0"/>
          </a:p>
          <a:p>
            <a:r>
              <a:rPr lang="en-US" dirty="0"/>
              <a:t>Review Scheduling and Templates </a:t>
            </a:r>
          </a:p>
          <a:p>
            <a:r>
              <a:rPr lang="en-US" dirty="0"/>
              <a:t>	</a:t>
            </a:r>
          </a:p>
          <a:p>
            <a:r>
              <a:rPr lang="en-US" dirty="0"/>
              <a:t>Expectations for disposition, test review, communication, specialty consultation, OR posting</a:t>
            </a:r>
          </a:p>
          <a:p>
            <a:endParaRPr lang="en-US" dirty="0"/>
          </a:p>
          <a:p>
            <a:r>
              <a:rPr lang="en-US" dirty="0"/>
              <a:t>Patient flow in clinic</a:t>
            </a:r>
          </a:p>
          <a:p>
            <a:r>
              <a:rPr lang="en-US" dirty="0"/>
              <a:t>	AM Huddle, team identification, radiology coordination, order sets</a:t>
            </a:r>
          </a:p>
          <a:p>
            <a:r>
              <a:rPr lang="en-US" dirty="0"/>
              <a:t>	**Policy on Orders</a:t>
            </a:r>
          </a:p>
          <a:p>
            <a:endParaRPr lang="en-US" dirty="0"/>
          </a:p>
          <a:p>
            <a:r>
              <a:rPr lang="en-US" dirty="0"/>
              <a:t>Documentation</a:t>
            </a:r>
          </a:p>
          <a:p>
            <a:r>
              <a:rPr lang="en-US" dirty="0"/>
              <a:t>	Standardize</a:t>
            </a:r>
          </a:p>
          <a:p>
            <a:r>
              <a:rPr lang="en-US" dirty="0"/>
              <a:t>	“Clean cloning”</a:t>
            </a:r>
          </a:p>
          <a:p>
            <a:r>
              <a:rPr lang="en-US" dirty="0"/>
              <a:t>	.phrase use</a:t>
            </a:r>
          </a:p>
          <a:p>
            <a:r>
              <a:rPr lang="en-US" dirty="0"/>
              <a:t>	</a:t>
            </a:r>
          </a:p>
          <a:p>
            <a:r>
              <a:rPr lang="en-US" dirty="0"/>
              <a:t>Coding-E/M, modifiers, audit, demystify</a:t>
            </a:r>
          </a:p>
          <a:p>
            <a:r>
              <a:rPr lang="en-US" dirty="0"/>
              <a:t>	Dr Sands</a:t>
            </a:r>
          </a:p>
          <a:p>
            <a:r>
              <a:rPr lang="en-US" dirty="0"/>
              <a:t>	Margie Speight</a:t>
            </a:r>
          </a:p>
          <a:p>
            <a:r>
              <a:rPr lang="en-US" dirty="0"/>
              <a:t>	 </a:t>
            </a:r>
          </a:p>
        </p:txBody>
      </p:sp>
    </p:spTree>
    <p:extLst>
      <p:ext uri="{BB962C8B-B14F-4D97-AF65-F5344CB8AC3E}">
        <p14:creationId xmlns:p14="http://schemas.microsoft.com/office/powerpoint/2010/main" val="2036598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F9AD4-E889-4AE4-8001-C0DE182EF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Orientation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1B6A0F-A5BE-4360-99BF-D10B1C68044D}"/>
              </a:ext>
            </a:extLst>
          </p:cNvPr>
          <p:cNvSpPr txBox="1"/>
          <p:nvPr/>
        </p:nvSpPr>
        <p:spPr>
          <a:xfrm>
            <a:off x="838200" y="1690688"/>
            <a:ext cx="10058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Procedures</a:t>
            </a:r>
          </a:p>
          <a:p>
            <a:r>
              <a:rPr lang="en-US" sz="2400" dirty="0"/>
              <a:t>	History, exam, consent, prep, post instructions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Same-day visits</a:t>
            </a:r>
          </a:p>
          <a:p>
            <a:r>
              <a:rPr lang="en-US" sz="2400" dirty="0"/>
              <a:t>	Coordination with access/nursing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989858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467916-76B0-4C90-A41E-AC2EBD6A1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Clinic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45A2EB0-1982-4770-A38C-A212F514DF85}"/>
              </a:ext>
            </a:extLst>
          </p:cNvPr>
          <p:cNvSpPr txBox="1"/>
          <p:nvPr/>
        </p:nvSpPr>
        <p:spPr>
          <a:xfrm>
            <a:off x="1006764" y="2041236"/>
            <a:ext cx="991061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Conclusions</a:t>
            </a:r>
          </a:p>
          <a:p>
            <a:r>
              <a:rPr lang="en-US" sz="2400" dirty="0"/>
              <a:t>	Clinic is opportunity for ownership/longitudinal care</a:t>
            </a:r>
          </a:p>
          <a:p>
            <a:r>
              <a:rPr lang="en-US" sz="2400" dirty="0"/>
              <a:t>	Data-driven improvement (timeliness, productivity, patient experience)</a:t>
            </a:r>
          </a:p>
          <a:p>
            <a:r>
              <a:rPr lang="en-US" sz="2400" dirty="0"/>
              <a:t>	Engaged Leadership</a:t>
            </a:r>
          </a:p>
          <a:p>
            <a:r>
              <a:rPr lang="en-US" sz="2400" dirty="0"/>
              <a:t>	Care Coordination</a:t>
            </a:r>
          </a:p>
          <a:p>
            <a:r>
              <a:rPr lang="en-US" sz="2400" dirty="0"/>
              <a:t>	Team-based Care</a:t>
            </a:r>
          </a:p>
          <a:p>
            <a:r>
              <a:rPr lang="en-US" sz="2400" dirty="0"/>
              <a:t>	Toolbox for efficient management</a:t>
            </a:r>
          </a:p>
        </p:txBody>
      </p:sp>
    </p:spTree>
    <p:extLst>
      <p:ext uri="{BB962C8B-B14F-4D97-AF65-F5344CB8AC3E}">
        <p14:creationId xmlns:p14="http://schemas.microsoft.com/office/powerpoint/2010/main" val="38374260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273</TotalTime>
  <Words>342</Words>
  <Application>Microsoft Office PowerPoint</Application>
  <PresentationFormat>Widescreen</PresentationFormat>
  <Paragraphs>83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Resident Clinic</vt:lpstr>
      <vt:lpstr>Clinic</vt:lpstr>
      <vt:lpstr>Clinic</vt:lpstr>
      <vt:lpstr>Orientation</vt:lpstr>
      <vt:lpstr>Orientation</vt:lpstr>
      <vt:lpstr>Orientation</vt:lpstr>
      <vt:lpstr>Clinic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Resident Clinic</dc:title>
  <dc:creator>Gillock, Charles B *HS</dc:creator>
  <cp:lastModifiedBy>Gillock, Charles B *HS</cp:lastModifiedBy>
  <cp:revision>19</cp:revision>
  <dcterms:created xsi:type="dcterms:W3CDTF">2024-05-17T12:50:39Z</dcterms:created>
  <dcterms:modified xsi:type="dcterms:W3CDTF">2024-05-22T02:31:04Z</dcterms:modified>
</cp:coreProperties>
</file>