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317" r:id="rId3"/>
    <p:sldId id="310" r:id="rId4"/>
    <p:sldId id="311" r:id="rId5"/>
    <p:sldId id="331" r:id="rId6"/>
    <p:sldId id="312" r:id="rId7"/>
    <p:sldId id="313" r:id="rId8"/>
    <p:sldId id="314" r:id="rId9"/>
    <p:sldId id="315" r:id="rId10"/>
    <p:sldId id="316" r:id="rId11"/>
    <p:sldId id="333" r:id="rId12"/>
    <p:sldId id="319" r:id="rId13"/>
    <p:sldId id="321" r:id="rId14"/>
    <p:sldId id="320" r:id="rId15"/>
    <p:sldId id="322" r:id="rId16"/>
    <p:sldId id="323" r:id="rId17"/>
    <p:sldId id="324" r:id="rId18"/>
    <p:sldId id="335" r:id="rId19"/>
    <p:sldId id="334" r:id="rId20"/>
    <p:sldId id="336" r:id="rId21"/>
    <p:sldId id="337" r:id="rId22"/>
    <p:sldId id="338" r:id="rId23"/>
    <p:sldId id="339" r:id="rId24"/>
    <p:sldId id="340" r:id="rId25"/>
    <p:sldId id="341" r:id="rId26"/>
    <p:sldId id="342" r:id="rId27"/>
    <p:sldId id="325" r:id="rId28"/>
    <p:sldId id="329" r:id="rId29"/>
    <p:sldId id="328" r:id="rId30"/>
    <p:sldId id="330" r:id="rId31"/>
    <p:sldId id="327" r:id="rId32"/>
    <p:sldId id="32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upski, Tracey L *HS" initials="KTL*" lastIdx="3" clrIdx="0">
    <p:extLst>
      <p:ext uri="{19B8F6BF-5375-455C-9EA6-DF929625EA0E}">
        <p15:presenceInfo xmlns:p15="http://schemas.microsoft.com/office/powerpoint/2012/main" userId="S::TLK6F@uvahealth.org::9d1f74aa-1707-4490-8b36-c74bf07ce4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2451" autoAdjust="0"/>
  </p:normalViewPr>
  <p:slideViewPr>
    <p:cSldViewPr snapToGrid="0">
      <p:cViewPr varScale="1">
        <p:scale>
          <a:sx n="60" d="100"/>
          <a:sy n="60" d="100"/>
        </p:scale>
        <p:origin x="800" y="3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31F3-32D9-4194-B866-A3BC923388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EE6B4C-05ED-43CA-AC9E-657E8A2B1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50C558-4097-4E7A-91C9-521605DC12F6}"/>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5" name="Footer Placeholder 4">
            <a:extLst>
              <a:ext uri="{FF2B5EF4-FFF2-40B4-BE49-F238E27FC236}">
                <a16:creationId xmlns:a16="http://schemas.microsoft.com/office/drawing/2014/main" id="{E37A9A00-4330-480C-8BC5-8E01CD7CA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FD3AC-4118-42BE-9E34-756CF9D4A9D3}"/>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369335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3167-031C-44E5-9E91-0EDC26CD02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8A0A13-2BB7-415D-B78C-B2E32D7D25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5B727-EEA2-46C7-B3EA-4F01148345AB}"/>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5" name="Footer Placeholder 4">
            <a:extLst>
              <a:ext uri="{FF2B5EF4-FFF2-40B4-BE49-F238E27FC236}">
                <a16:creationId xmlns:a16="http://schemas.microsoft.com/office/drawing/2014/main" id="{5E55D506-8116-4813-A7F3-BE5397112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FBE5F-9662-4C3A-8D47-4D3F00EED270}"/>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33363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FDA33-9862-49C3-A8D2-AB35CE1FA9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E96E6-945E-4B79-BDAB-CFF4898264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78998-9660-4FF3-8420-B8B78CECA634}"/>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5" name="Footer Placeholder 4">
            <a:extLst>
              <a:ext uri="{FF2B5EF4-FFF2-40B4-BE49-F238E27FC236}">
                <a16:creationId xmlns:a16="http://schemas.microsoft.com/office/drawing/2014/main" id="{8CDBCEF4-975E-4843-87A7-FDF5FFE17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426CF-43A0-4B2D-8A9D-936D0EB6E3E9}"/>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260816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CD49-7445-4ADC-96B2-50ACBEAA8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313F4-5EDD-4FF9-B347-99F1CD303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686CD-6939-4405-9DB5-816B0BC8B26D}"/>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5" name="Footer Placeholder 4">
            <a:extLst>
              <a:ext uri="{FF2B5EF4-FFF2-40B4-BE49-F238E27FC236}">
                <a16:creationId xmlns:a16="http://schemas.microsoft.com/office/drawing/2014/main" id="{BE84AB11-7FA6-40BA-A04E-D46E6D81B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AD602-2DEB-4024-8EC4-09190FFB7A6C}"/>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163490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9955-F76D-4272-8E2B-DA94A81E4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453BD9-4EA8-49E9-8448-B1B25BE792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66EFAF-4D04-45A2-B906-53ED5214EACF}"/>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5" name="Footer Placeholder 4">
            <a:extLst>
              <a:ext uri="{FF2B5EF4-FFF2-40B4-BE49-F238E27FC236}">
                <a16:creationId xmlns:a16="http://schemas.microsoft.com/office/drawing/2014/main" id="{F9859E90-FFBE-4EF6-949F-A7FA6FEC9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D001C-57BB-4AE2-8D1C-76C59A95D7D3}"/>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277897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DF39-5AD9-439B-B60F-1D3D7D2A6F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0E20E-940E-4E4D-8B73-AB2193E088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F0C2C-01E3-4EA9-8361-CA743081CD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58A1C8-E5A5-40DB-8516-FBCDB13DF5AF}"/>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6" name="Footer Placeholder 5">
            <a:extLst>
              <a:ext uri="{FF2B5EF4-FFF2-40B4-BE49-F238E27FC236}">
                <a16:creationId xmlns:a16="http://schemas.microsoft.com/office/drawing/2014/main" id="{E47D525C-D390-430E-9ACB-E3E3C6D1A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0AC8A7-83A8-49C7-AEF0-B7C2C2BD6336}"/>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350403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B102-754A-4213-82FF-3D6D77AE97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2BBD9D-1787-43CB-8717-FA504638D3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1685A-E73C-4219-A603-A36403D26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EA3BF0-D8F6-49C0-A5F5-CCDAB5460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1140F7-CCF5-487A-82D4-231C8E7EA8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ABC200-3A4A-4AAC-B2E0-57A6E3854805}"/>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8" name="Footer Placeholder 7">
            <a:extLst>
              <a:ext uri="{FF2B5EF4-FFF2-40B4-BE49-F238E27FC236}">
                <a16:creationId xmlns:a16="http://schemas.microsoft.com/office/drawing/2014/main" id="{08DDC6E3-3FFE-436A-9007-F9AA216511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DA07D8-F1EB-48A3-B08E-A69959096237}"/>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78044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3DF7-955B-4872-891C-86B08D087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9A83BD-8223-492E-AB4F-6FB0CC3CC6BC}"/>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4" name="Footer Placeholder 3">
            <a:extLst>
              <a:ext uri="{FF2B5EF4-FFF2-40B4-BE49-F238E27FC236}">
                <a16:creationId xmlns:a16="http://schemas.microsoft.com/office/drawing/2014/main" id="{31D649FD-DC9A-4E4A-A559-378CF44D6F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81CF7E-1512-4A75-9CF1-53F30C624AFF}"/>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269039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B93E8-1986-4EF0-9B5E-A4934FBE0AC2}"/>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3" name="Footer Placeholder 2">
            <a:extLst>
              <a:ext uri="{FF2B5EF4-FFF2-40B4-BE49-F238E27FC236}">
                <a16:creationId xmlns:a16="http://schemas.microsoft.com/office/drawing/2014/main" id="{13ED0300-74DB-433F-ABA8-30E07F8CD1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8D21E3-615F-4CBD-91C4-25318A8C79B2}"/>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261568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6E42-4A9A-4E3F-BBD8-9C76FFA23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86B038-9B41-4722-BF6B-CCF50E312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DCD474-7C33-4FB5-B1CB-6C7401D11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CC0FA-DF47-43A5-93EB-85AF65CAF1D4}"/>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6" name="Footer Placeholder 5">
            <a:extLst>
              <a:ext uri="{FF2B5EF4-FFF2-40B4-BE49-F238E27FC236}">
                <a16:creationId xmlns:a16="http://schemas.microsoft.com/office/drawing/2014/main" id="{28D72955-FC4A-4BEB-BD8D-E46F1D604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F0529-CBE0-46C4-A6DF-EB030C1B72C8}"/>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17753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34DF-4215-4C3E-AE0E-A52F6D71C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B46F40-8922-48AA-9E14-99F281C0F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029AD8-5B0B-453C-8D7D-6104AC16A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6F640-F90B-478D-AA03-860AED30C0BE}"/>
              </a:ext>
            </a:extLst>
          </p:cNvPr>
          <p:cNvSpPr>
            <a:spLocks noGrp="1"/>
          </p:cNvSpPr>
          <p:nvPr>
            <p:ph type="dt" sz="half" idx="10"/>
          </p:nvPr>
        </p:nvSpPr>
        <p:spPr/>
        <p:txBody>
          <a:bodyPr/>
          <a:lstStyle/>
          <a:p>
            <a:fld id="{604537D5-ED86-406B-B18B-219C23C739BE}" type="datetimeFigureOut">
              <a:rPr lang="en-US" smtClean="0"/>
              <a:t>5/20/2024</a:t>
            </a:fld>
            <a:endParaRPr lang="en-US"/>
          </a:p>
        </p:txBody>
      </p:sp>
      <p:sp>
        <p:nvSpPr>
          <p:cNvPr id="6" name="Footer Placeholder 5">
            <a:extLst>
              <a:ext uri="{FF2B5EF4-FFF2-40B4-BE49-F238E27FC236}">
                <a16:creationId xmlns:a16="http://schemas.microsoft.com/office/drawing/2014/main" id="{9B8BDD63-971A-4D96-AE5D-371E13646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C0B6B-F9AC-41C5-9987-13034210362C}"/>
              </a:ext>
            </a:extLst>
          </p:cNvPr>
          <p:cNvSpPr>
            <a:spLocks noGrp="1"/>
          </p:cNvSpPr>
          <p:nvPr>
            <p:ph type="sldNum" sz="quarter" idx="12"/>
          </p:nvPr>
        </p:nvSpPr>
        <p:spPr/>
        <p:txBody>
          <a:bodyPr/>
          <a:lstStyle/>
          <a:p>
            <a:fld id="{6AB1E8B9-E6DA-430D-8B23-0D61A0EBF7DF}" type="slidenum">
              <a:rPr lang="en-US" smtClean="0"/>
              <a:t>‹#›</a:t>
            </a:fld>
            <a:endParaRPr lang="en-US"/>
          </a:p>
        </p:txBody>
      </p:sp>
    </p:spTree>
    <p:extLst>
      <p:ext uri="{BB962C8B-B14F-4D97-AF65-F5344CB8AC3E}">
        <p14:creationId xmlns:p14="http://schemas.microsoft.com/office/powerpoint/2010/main" val="415243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7A76F-227A-48CA-B67F-E75C9F927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ADD7EF-0155-451A-A0F7-8F7DDF017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38A4D-3724-4CC8-ADF8-ACD471CC04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537D5-ED86-406B-B18B-219C23C739BE}" type="datetimeFigureOut">
              <a:rPr lang="en-US" smtClean="0"/>
              <a:t>5/20/2024</a:t>
            </a:fld>
            <a:endParaRPr lang="en-US"/>
          </a:p>
        </p:txBody>
      </p:sp>
      <p:sp>
        <p:nvSpPr>
          <p:cNvPr id="5" name="Footer Placeholder 4">
            <a:extLst>
              <a:ext uri="{FF2B5EF4-FFF2-40B4-BE49-F238E27FC236}">
                <a16:creationId xmlns:a16="http://schemas.microsoft.com/office/drawing/2014/main" id="{820D6E05-4CD7-4674-B140-BE179A7A8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C4E63C-A5AF-4523-8B0A-AFC2E1C97F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1E8B9-E6DA-430D-8B23-0D61A0EBF7DF}" type="slidenum">
              <a:rPr lang="en-US" smtClean="0"/>
              <a:t>‹#›</a:t>
            </a:fld>
            <a:endParaRPr lang="en-US"/>
          </a:p>
        </p:txBody>
      </p:sp>
    </p:spTree>
    <p:extLst>
      <p:ext uri="{BB962C8B-B14F-4D97-AF65-F5344CB8AC3E}">
        <p14:creationId xmlns:p14="http://schemas.microsoft.com/office/powerpoint/2010/main" val="2419166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DB05-C654-4DC4-948C-DBC09D21824C}"/>
              </a:ext>
            </a:extLst>
          </p:cNvPr>
          <p:cNvSpPr>
            <a:spLocks noGrp="1"/>
          </p:cNvSpPr>
          <p:nvPr>
            <p:ph type="ctrTitle"/>
          </p:nvPr>
        </p:nvSpPr>
        <p:spPr/>
        <p:txBody>
          <a:bodyPr/>
          <a:lstStyle/>
          <a:p>
            <a:r>
              <a:rPr lang="en-US" dirty="0"/>
              <a:t>Urology Annual Retreat</a:t>
            </a:r>
          </a:p>
        </p:txBody>
      </p:sp>
      <p:sp>
        <p:nvSpPr>
          <p:cNvPr id="3" name="Subtitle 2">
            <a:extLst>
              <a:ext uri="{FF2B5EF4-FFF2-40B4-BE49-F238E27FC236}">
                <a16:creationId xmlns:a16="http://schemas.microsoft.com/office/drawing/2014/main" id="{C8704BFB-04BC-41AD-8133-A66B0C3BD764}"/>
              </a:ext>
            </a:extLst>
          </p:cNvPr>
          <p:cNvSpPr>
            <a:spLocks noGrp="1"/>
          </p:cNvSpPr>
          <p:nvPr>
            <p:ph type="subTitle" idx="1"/>
          </p:nvPr>
        </p:nvSpPr>
        <p:spPr/>
        <p:txBody>
          <a:bodyPr/>
          <a:lstStyle/>
          <a:p>
            <a:r>
              <a:rPr lang="en-US" dirty="0"/>
              <a:t>Research Guidelines.</a:t>
            </a:r>
          </a:p>
        </p:txBody>
      </p:sp>
    </p:spTree>
    <p:extLst>
      <p:ext uri="{BB962C8B-B14F-4D97-AF65-F5344CB8AC3E}">
        <p14:creationId xmlns:p14="http://schemas.microsoft.com/office/powerpoint/2010/main" val="168209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1563-3B17-4D31-BED5-079DF7455916}"/>
              </a:ext>
            </a:extLst>
          </p:cNvPr>
          <p:cNvSpPr>
            <a:spLocks noGrp="1"/>
          </p:cNvSpPr>
          <p:nvPr>
            <p:ph type="title"/>
          </p:nvPr>
        </p:nvSpPr>
        <p:spPr/>
        <p:txBody>
          <a:bodyPr/>
          <a:lstStyle/>
          <a:p>
            <a:r>
              <a:rPr lang="en-US" dirty="0"/>
              <a:t>Ferring ABLE-41 ( OCR)</a:t>
            </a:r>
          </a:p>
        </p:txBody>
      </p:sp>
      <p:sp>
        <p:nvSpPr>
          <p:cNvPr id="3" name="Content Placeholder 2">
            <a:extLst>
              <a:ext uri="{FF2B5EF4-FFF2-40B4-BE49-F238E27FC236}">
                <a16:creationId xmlns:a16="http://schemas.microsoft.com/office/drawing/2014/main" id="{6288D783-23BF-482F-BC6F-DD0D9BD2362C}"/>
              </a:ext>
            </a:extLst>
          </p:cNvPr>
          <p:cNvSpPr>
            <a:spLocks noGrp="1"/>
          </p:cNvSpPr>
          <p:nvPr>
            <p:ph idx="1"/>
          </p:nvPr>
        </p:nvSpPr>
        <p:spPr>
          <a:xfrm>
            <a:off x="753139" y="1706637"/>
            <a:ext cx="10515600" cy="4351338"/>
          </a:xfrm>
        </p:spPr>
        <p:txBody>
          <a:bodyPr>
            <a:normAutofit lnSpcReduction="10000"/>
          </a:bodyPr>
          <a:lstStyle/>
          <a:p>
            <a:r>
              <a:rPr lang="en-US" dirty="0"/>
              <a:t>Verity Rogers in OCR continued</a:t>
            </a:r>
          </a:p>
          <a:p>
            <a:pPr lvl="1"/>
            <a:r>
              <a:rPr lang="en-US" dirty="0"/>
              <a:t> She executed the contract </a:t>
            </a:r>
          </a:p>
          <a:p>
            <a:r>
              <a:rPr lang="en-US" dirty="0"/>
              <a:t>Jasmine Lu Clinical CRC</a:t>
            </a:r>
          </a:p>
          <a:p>
            <a:pPr lvl="1"/>
            <a:r>
              <a:rPr lang="en-US" dirty="0"/>
              <a:t>She coordinated the Site initiation visit</a:t>
            </a:r>
          </a:p>
          <a:p>
            <a:pPr lvl="1"/>
            <a:r>
              <a:rPr lang="en-US" dirty="0"/>
              <a:t>She got all PI access to the electronic data collection software EDC</a:t>
            </a:r>
          </a:p>
          <a:p>
            <a:pPr lvl="1"/>
            <a:r>
              <a:rPr lang="en-US" dirty="0"/>
              <a:t>PI had to do Florence training </a:t>
            </a:r>
          </a:p>
          <a:p>
            <a:r>
              <a:rPr lang="en-US" dirty="0"/>
              <a:t>Transfer to Jessie Winters (ongoing study regulation)</a:t>
            </a:r>
          </a:p>
          <a:p>
            <a:pPr lvl="1"/>
            <a:r>
              <a:rPr lang="en-US" dirty="0"/>
              <a:t>PI regulatory updates</a:t>
            </a:r>
          </a:p>
          <a:p>
            <a:pPr lvl="1"/>
            <a:r>
              <a:rPr lang="en-US" dirty="0"/>
              <a:t>Sign off on new Staff added to DOA within 3 days</a:t>
            </a:r>
          </a:p>
          <a:p>
            <a:pPr lvl="1"/>
            <a:r>
              <a:rPr lang="en-US" dirty="0"/>
              <a:t>Review new protocols and sign signature pates, training logs and other study documents</a:t>
            </a:r>
          </a:p>
          <a:p>
            <a:pPr marL="914400" lvl="2" indent="0">
              <a:buNone/>
            </a:pPr>
            <a:endParaRPr lang="en-US" dirty="0"/>
          </a:p>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47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4644-70CB-4DD9-A238-519E529448D4}"/>
              </a:ext>
            </a:extLst>
          </p:cNvPr>
          <p:cNvSpPr>
            <a:spLocks noGrp="1"/>
          </p:cNvSpPr>
          <p:nvPr>
            <p:ph type="title"/>
          </p:nvPr>
        </p:nvSpPr>
        <p:spPr/>
        <p:txBody>
          <a:bodyPr/>
          <a:lstStyle/>
          <a:p>
            <a:r>
              <a:rPr lang="en-US" dirty="0"/>
              <a:t>Benign Team: </a:t>
            </a:r>
          </a:p>
        </p:txBody>
      </p:sp>
      <p:sp>
        <p:nvSpPr>
          <p:cNvPr id="3" name="Content Placeholder 2">
            <a:extLst>
              <a:ext uri="{FF2B5EF4-FFF2-40B4-BE49-F238E27FC236}">
                <a16:creationId xmlns:a16="http://schemas.microsoft.com/office/drawing/2014/main" id="{FF3D034D-7E31-40AF-A865-A5021CFF32F1}"/>
              </a:ext>
            </a:extLst>
          </p:cNvPr>
          <p:cNvSpPr>
            <a:spLocks noGrp="1"/>
          </p:cNvSpPr>
          <p:nvPr>
            <p:ph idx="1"/>
          </p:nvPr>
        </p:nvSpPr>
        <p:spPr/>
        <p:txBody>
          <a:bodyPr/>
          <a:lstStyle/>
          <a:p>
            <a:r>
              <a:rPr lang="en-US" dirty="0"/>
              <a:t>Olu </a:t>
            </a:r>
            <a:r>
              <a:rPr lang="en-US" dirty="0" err="1"/>
              <a:t>Adalaja</a:t>
            </a:r>
            <a:r>
              <a:rPr lang="en-US" dirty="0"/>
              <a:t> , Senior CRC</a:t>
            </a:r>
          </a:p>
          <a:p>
            <a:pPr lvl="1"/>
            <a:r>
              <a:rPr lang="en-US" dirty="0"/>
              <a:t>Skilled to perform site initiation</a:t>
            </a:r>
          </a:p>
          <a:p>
            <a:pPr lvl="1"/>
            <a:r>
              <a:rPr lang="en-US" dirty="0"/>
              <a:t>Budget formulation</a:t>
            </a:r>
          </a:p>
          <a:p>
            <a:pPr lvl="1"/>
            <a:r>
              <a:rPr lang="en-US" dirty="0"/>
              <a:t>Regulatory compliance</a:t>
            </a:r>
          </a:p>
          <a:p>
            <a:r>
              <a:rPr lang="en-US" dirty="0"/>
              <a:t>Francesca Whitlock</a:t>
            </a:r>
          </a:p>
          <a:p>
            <a:pPr lvl="1"/>
            <a:r>
              <a:rPr lang="en-US" dirty="0"/>
              <a:t>Consenting process</a:t>
            </a:r>
          </a:p>
          <a:p>
            <a:pPr lvl="1"/>
            <a:r>
              <a:rPr lang="en-US" dirty="0"/>
              <a:t>EDC start up</a:t>
            </a:r>
          </a:p>
          <a:p>
            <a:pPr lvl="1"/>
            <a:r>
              <a:rPr lang="en-US" dirty="0"/>
              <a:t>Continuation</a:t>
            </a:r>
          </a:p>
          <a:p>
            <a:pPr lvl="1"/>
            <a:r>
              <a:rPr lang="en-US" dirty="0" err="1"/>
              <a:t>DoA</a:t>
            </a:r>
            <a:r>
              <a:rPr lang="en-US" dirty="0"/>
              <a:t> </a:t>
            </a:r>
            <a:r>
              <a:rPr lang="en-US" dirty="0" err="1"/>
              <a:t>etc</a:t>
            </a:r>
            <a:r>
              <a:rPr lang="en-US" dirty="0"/>
              <a:t> </a:t>
            </a:r>
          </a:p>
          <a:p>
            <a:r>
              <a:rPr lang="en-US" dirty="0"/>
              <a:t>Joe Cardella- invoicing and collections (PTAEO)</a:t>
            </a:r>
          </a:p>
        </p:txBody>
      </p:sp>
    </p:spTree>
    <p:extLst>
      <p:ext uri="{BB962C8B-B14F-4D97-AF65-F5344CB8AC3E}">
        <p14:creationId xmlns:p14="http://schemas.microsoft.com/office/powerpoint/2010/main" val="365913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EC16-92D4-46A9-B3BD-84C17EE37729}"/>
              </a:ext>
            </a:extLst>
          </p:cNvPr>
          <p:cNvSpPr>
            <a:spLocks noGrp="1"/>
          </p:cNvSpPr>
          <p:nvPr>
            <p:ph type="title"/>
          </p:nvPr>
        </p:nvSpPr>
        <p:spPr/>
        <p:txBody>
          <a:bodyPr/>
          <a:lstStyle/>
          <a:p>
            <a:r>
              <a:rPr lang="en-US" dirty="0"/>
              <a:t>Agenda : research</a:t>
            </a:r>
          </a:p>
        </p:txBody>
      </p:sp>
      <p:sp>
        <p:nvSpPr>
          <p:cNvPr id="3" name="Content Placeholder 2">
            <a:extLst>
              <a:ext uri="{FF2B5EF4-FFF2-40B4-BE49-F238E27FC236}">
                <a16:creationId xmlns:a16="http://schemas.microsoft.com/office/drawing/2014/main" id="{ADEFEBE0-9D06-47F7-AE11-CBBE8E981EF1}"/>
              </a:ext>
            </a:extLst>
          </p:cNvPr>
          <p:cNvSpPr>
            <a:spLocks noGrp="1"/>
          </p:cNvSpPr>
          <p:nvPr>
            <p:ph idx="1"/>
          </p:nvPr>
        </p:nvSpPr>
        <p:spPr/>
        <p:txBody>
          <a:bodyPr>
            <a:normAutofit fontScale="77500" lnSpcReduction="20000"/>
          </a:bodyPr>
          <a:lstStyle/>
          <a:p>
            <a:pPr algn="l"/>
            <a:endParaRPr lang="en-US" sz="1800" b="0" i="0" u="none" strike="noStrike" baseline="0" dirty="0">
              <a:solidFill>
                <a:srgbClr val="000000"/>
              </a:solidFill>
              <a:latin typeface="Franklin Gothic Book" panose="020B0503020102020204" pitchFamily="34" charset="0"/>
            </a:endParaRPr>
          </a:p>
          <a:p>
            <a:r>
              <a:rPr lang="en-US" sz="2900" b="0" i="0" u="none" strike="noStrike" baseline="0" dirty="0">
                <a:solidFill>
                  <a:srgbClr val="000000"/>
                </a:solidFill>
                <a:latin typeface="Franklin Gothic Book" panose="020B0503020102020204" pitchFamily="34" charset="0"/>
              </a:rPr>
              <a:t>8:45am PI Responsibilities – Olusegun Adelaja, MD, CCRC, ACRP-PM </a:t>
            </a:r>
          </a:p>
          <a:p>
            <a:r>
              <a:rPr lang="en-US" sz="2900" b="0" i="0" u="none" strike="noStrike" baseline="0" dirty="0">
                <a:solidFill>
                  <a:srgbClr val="000000"/>
                </a:solidFill>
                <a:latin typeface="Franklin Gothic Book" panose="020B0503020102020204" pitchFamily="34" charset="0"/>
              </a:rPr>
              <a:t>9:05am Overview of Office of Clinical Research – Tracey Krupski, MD, MPH </a:t>
            </a:r>
          </a:p>
          <a:p>
            <a:r>
              <a:rPr lang="en-US" sz="2900" b="0" i="0" u="none" strike="noStrike" baseline="0" dirty="0">
                <a:solidFill>
                  <a:srgbClr val="000000"/>
                </a:solidFill>
                <a:latin typeface="Franklin Gothic Book" panose="020B0503020102020204" pitchFamily="34" charset="0"/>
              </a:rPr>
              <a:t>9:15am Review of UVA Resources – Christine Ibilibor, MD, MSc </a:t>
            </a:r>
          </a:p>
          <a:p>
            <a:pPr marL="0" indent="0">
              <a:buNone/>
            </a:pPr>
            <a:r>
              <a:rPr lang="en-US" sz="2900" dirty="0">
                <a:solidFill>
                  <a:srgbClr val="000000"/>
                </a:solidFill>
                <a:latin typeface="Franklin Gothic Book" panose="020B0503020102020204" pitchFamily="34" charset="0"/>
              </a:rPr>
              <a:t>	</a:t>
            </a:r>
            <a:r>
              <a:rPr lang="en-US" sz="2900" b="0" i="0" u="none" strike="noStrike" baseline="0" dirty="0">
                <a:solidFill>
                  <a:srgbClr val="000000"/>
                </a:solidFill>
                <a:latin typeface="Franklin Gothic Book" panose="020B0503020102020204" pitchFamily="34" charset="0"/>
              </a:rPr>
              <a:t> Creating a Research Manual </a:t>
            </a:r>
          </a:p>
          <a:p>
            <a:r>
              <a:rPr lang="en-US" sz="2900" b="0" i="0" u="none" strike="noStrike" baseline="0" dirty="0">
                <a:solidFill>
                  <a:srgbClr val="000000"/>
                </a:solidFill>
                <a:latin typeface="Franklin Gothic Book" panose="020B0503020102020204" pitchFamily="34" charset="0"/>
              </a:rPr>
              <a:t>9:30am Clinical Urology Research Projects – T. Krupski </a:t>
            </a:r>
          </a:p>
          <a:p>
            <a:r>
              <a:rPr lang="en-US" sz="2900" b="0" i="0" u="none" strike="noStrike" baseline="0" dirty="0">
                <a:solidFill>
                  <a:srgbClr val="000000"/>
                </a:solidFill>
                <a:latin typeface="Franklin Gothic Book" panose="020B0503020102020204" pitchFamily="34" charset="0"/>
              </a:rPr>
              <a:t>9:45am Basic Science Research Projects – Stephen Culp, MD, PhD </a:t>
            </a:r>
          </a:p>
          <a:p>
            <a:r>
              <a:rPr lang="en-US" sz="2900" b="0" i="0" u="none" strike="noStrike" baseline="0" dirty="0">
                <a:solidFill>
                  <a:srgbClr val="000000"/>
                </a:solidFill>
                <a:latin typeface="Franklin Gothic Book" panose="020B0503020102020204" pitchFamily="34" charset="0"/>
              </a:rPr>
              <a:t>10:00am Resident Involvement in QI/Research – Jacqueline Zillioux, MD </a:t>
            </a:r>
          </a:p>
          <a:p>
            <a:r>
              <a:rPr lang="en-US" sz="2900" b="0" i="0" u="none" strike="noStrike" baseline="0" dirty="0">
                <a:solidFill>
                  <a:srgbClr val="000000"/>
                </a:solidFill>
                <a:highlight>
                  <a:srgbClr val="FFFF00"/>
                </a:highlight>
                <a:latin typeface="Franklin Gothic Book" panose="020B0503020102020204" pitchFamily="34" charset="0"/>
              </a:rPr>
              <a:t>10:20am </a:t>
            </a:r>
            <a:r>
              <a:rPr lang="en-US" sz="2900" b="0" i="1" u="none" strike="noStrike" baseline="0" dirty="0">
                <a:solidFill>
                  <a:srgbClr val="000000"/>
                </a:solidFill>
                <a:highlight>
                  <a:srgbClr val="FFFF00"/>
                </a:highlight>
                <a:latin typeface="Franklin Gothic Book" panose="020B0503020102020204" pitchFamily="34" charset="0"/>
              </a:rPr>
              <a:t>10-Minute Break </a:t>
            </a:r>
            <a:endParaRPr lang="en-US" sz="2900" b="0" i="0" u="none" strike="noStrike" baseline="0" dirty="0">
              <a:solidFill>
                <a:srgbClr val="000000"/>
              </a:solidFill>
              <a:highlight>
                <a:srgbClr val="FFFF00"/>
              </a:highlight>
              <a:latin typeface="Franklin Gothic Book" panose="020B0503020102020204" pitchFamily="34" charset="0"/>
            </a:endParaRPr>
          </a:p>
          <a:p>
            <a:r>
              <a:rPr lang="en-US" sz="2900" b="0" i="0" u="none" strike="noStrike" baseline="0" dirty="0">
                <a:solidFill>
                  <a:srgbClr val="000000"/>
                </a:solidFill>
                <a:latin typeface="Franklin Gothic Book" panose="020B0503020102020204" pitchFamily="34" charset="0"/>
              </a:rPr>
              <a:t>10:30am Summarize the pseudo-SWAT Analysis – T. Krupski </a:t>
            </a:r>
          </a:p>
          <a:p>
            <a:r>
              <a:rPr lang="en-US" sz="2900" b="0" i="0" u="none" strike="noStrike" baseline="0" dirty="0">
                <a:solidFill>
                  <a:srgbClr val="000000"/>
                </a:solidFill>
                <a:latin typeface="Franklin Gothic Book" panose="020B0503020102020204" pitchFamily="34" charset="0"/>
              </a:rPr>
              <a:t>11:00am Aspirational Goals – Team Brainstorm </a:t>
            </a:r>
          </a:p>
          <a:p>
            <a:r>
              <a:rPr lang="en-US" sz="2900" b="0" i="0" u="none" strike="noStrike" baseline="0" dirty="0">
                <a:solidFill>
                  <a:srgbClr val="000000"/>
                </a:solidFill>
                <a:latin typeface="Franklin Gothic Book" panose="020B0503020102020204" pitchFamily="34" charset="0"/>
              </a:rPr>
              <a:t>11:30am Reorganization/Operationalizing for Success – T. Krupski </a:t>
            </a:r>
            <a:endParaRPr lang="en-US" sz="2900" dirty="0"/>
          </a:p>
        </p:txBody>
      </p:sp>
    </p:spTree>
    <p:extLst>
      <p:ext uri="{BB962C8B-B14F-4D97-AF65-F5344CB8AC3E}">
        <p14:creationId xmlns:p14="http://schemas.microsoft.com/office/powerpoint/2010/main" val="350491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908B24-C759-4503-96EB-E27B81FCF278}"/>
              </a:ext>
            </a:extLst>
          </p:cNvPr>
          <p:cNvSpPr>
            <a:spLocks noGrp="1"/>
          </p:cNvSpPr>
          <p:nvPr>
            <p:ph type="title"/>
          </p:nvPr>
        </p:nvSpPr>
        <p:spPr/>
        <p:txBody>
          <a:bodyPr/>
          <a:lstStyle/>
          <a:p>
            <a:r>
              <a:rPr lang="en-US" dirty="0"/>
              <a:t>Current Urology Projects </a:t>
            </a:r>
          </a:p>
        </p:txBody>
      </p:sp>
      <p:sp>
        <p:nvSpPr>
          <p:cNvPr id="5" name="Text Placeholder 4">
            <a:extLst>
              <a:ext uri="{FF2B5EF4-FFF2-40B4-BE49-F238E27FC236}">
                <a16:creationId xmlns:a16="http://schemas.microsoft.com/office/drawing/2014/main" id="{1CC65355-BC1E-4AF7-B950-E9C553BD0DBB}"/>
              </a:ext>
            </a:extLst>
          </p:cNvPr>
          <p:cNvSpPr>
            <a:spLocks noGrp="1"/>
          </p:cNvSpPr>
          <p:nvPr>
            <p:ph type="body" idx="1"/>
          </p:nvPr>
        </p:nvSpPr>
        <p:spPr>
          <a:xfrm>
            <a:off x="836612" y="1302323"/>
            <a:ext cx="5157787" cy="823912"/>
          </a:xfrm>
        </p:spPr>
        <p:txBody>
          <a:bodyPr/>
          <a:lstStyle/>
          <a:p>
            <a:r>
              <a:rPr lang="en-US" dirty="0"/>
              <a:t>Benign</a:t>
            </a:r>
          </a:p>
        </p:txBody>
      </p:sp>
      <p:sp>
        <p:nvSpPr>
          <p:cNvPr id="6" name="Content Placeholder 5">
            <a:extLst>
              <a:ext uri="{FF2B5EF4-FFF2-40B4-BE49-F238E27FC236}">
                <a16:creationId xmlns:a16="http://schemas.microsoft.com/office/drawing/2014/main" id="{CBC85FA5-54CB-4267-BC63-16E177632058}"/>
              </a:ext>
            </a:extLst>
          </p:cNvPr>
          <p:cNvSpPr>
            <a:spLocks noGrp="1"/>
          </p:cNvSpPr>
          <p:nvPr>
            <p:ph sz="half" idx="2"/>
          </p:nvPr>
        </p:nvSpPr>
        <p:spPr>
          <a:xfrm>
            <a:off x="836611" y="2153924"/>
            <a:ext cx="5157787" cy="4204346"/>
          </a:xfrm>
        </p:spPr>
        <p:txBody>
          <a:bodyPr>
            <a:normAutofit lnSpcReduction="10000"/>
          </a:bodyPr>
          <a:lstStyle/>
          <a:p>
            <a:r>
              <a:rPr lang="en-US" sz="1800" b="0" i="0" u="none" strike="noStrike" dirty="0">
                <a:solidFill>
                  <a:srgbClr val="000000"/>
                </a:solidFill>
                <a:effectLst/>
                <a:latin typeface="Calibri" panose="020F0502020204030204" pitchFamily="34" charset="0"/>
              </a:rPr>
              <a:t>17338</a:t>
            </a:r>
            <a:r>
              <a:rPr lang="en-US" dirty="0"/>
              <a:t> </a:t>
            </a:r>
            <a:r>
              <a:rPr lang="en-US" sz="1800" b="0" i="0" u="none" strike="noStrike" dirty="0">
                <a:solidFill>
                  <a:srgbClr val="000000"/>
                </a:solidFill>
                <a:effectLst/>
                <a:latin typeface="Calibri" panose="020F0502020204030204" pitchFamily="34" charset="0"/>
              </a:rPr>
              <a:t>Congenital Hydronephrosis Suspicious for Ureteropelvic Junction Obstruction and the Procedures Ordered – A Multicenter Descriptive Study Trial</a:t>
            </a:r>
            <a:r>
              <a:rPr lang="en-US" dirty="0"/>
              <a:t> </a:t>
            </a:r>
            <a:r>
              <a:rPr lang="en-US" sz="1800" b="0" i="0" u="none" strike="noStrike" dirty="0">
                <a:solidFill>
                  <a:schemeClr val="accent1">
                    <a:lumMod val="50000"/>
                  </a:schemeClr>
                </a:solidFill>
                <a:effectLst/>
                <a:latin typeface="Calibri" panose="020F0502020204030204" pitchFamily="34" charset="0"/>
              </a:rPr>
              <a:t>Sean Corbett</a:t>
            </a:r>
            <a:r>
              <a:rPr lang="en-US" dirty="0">
                <a:solidFill>
                  <a:schemeClr val="accent1">
                    <a:lumMod val="50000"/>
                  </a:schemeClr>
                </a:solidFill>
              </a:rPr>
              <a:t> </a:t>
            </a:r>
          </a:p>
          <a:p>
            <a:r>
              <a:rPr lang="en-US" sz="1800" b="0" i="0" u="none" strike="noStrike" dirty="0">
                <a:solidFill>
                  <a:srgbClr val="000000"/>
                </a:solidFill>
                <a:effectLst/>
                <a:latin typeface="Calibri" panose="020F0502020204030204" pitchFamily="34" charset="0"/>
              </a:rPr>
              <a:t>Focus group and survey on Men's Health</a:t>
            </a:r>
            <a:r>
              <a:rPr lang="en-US" dirty="0"/>
              <a:t> </a:t>
            </a:r>
            <a:r>
              <a:rPr lang="en-US" sz="1800" b="0" i="0" u="none" strike="noStrike" dirty="0">
                <a:solidFill>
                  <a:schemeClr val="accent1">
                    <a:lumMod val="50000"/>
                  </a:schemeClr>
                </a:solidFill>
                <a:effectLst/>
                <a:latin typeface="Calibri" panose="020F0502020204030204" pitchFamily="34" charset="0"/>
              </a:rPr>
              <a:t>Corbett</a:t>
            </a:r>
            <a:r>
              <a:rPr lang="en-US" dirty="0"/>
              <a:t> </a:t>
            </a:r>
          </a:p>
          <a:p>
            <a:r>
              <a:rPr lang="en-US" sz="1800" b="0" i="0" u="none" strike="noStrike" dirty="0">
                <a:solidFill>
                  <a:srgbClr val="000000"/>
                </a:solidFill>
                <a:effectLst/>
                <a:latin typeface="Calibri" panose="020F0502020204030204" pitchFamily="34" charset="0"/>
              </a:rPr>
              <a:t>Pediatric CAKUT Research Database</a:t>
            </a:r>
            <a:r>
              <a:rPr lang="en-US" dirty="0"/>
              <a:t> </a:t>
            </a:r>
            <a:r>
              <a:rPr lang="en-US" sz="1800" b="0" i="0" u="none" strike="noStrike" dirty="0">
                <a:solidFill>
                  <a:schemeClr val="accent1">
                    <a:lumMod val="50000"/>
                  </a:schemeClr>
                </a:solidFill>
                <a:effectLst/>
                <a:latin typeface="Calibri" panose="020F0502020204030204" pitchFamily="34" charset="0"/>
              </a:rPr>
              <a:t>Sean Corbett</a:t>
            </a:r>
            <a:r>
              <a:rPr lang="en-US" dirty="0">
                <a:solidFill>
                  <a:schemeClr val="accent1">
                    <a:lumMod val="50000"/>
                  </a:schemeClr>
                </a:solidFill>
              </a:rPr>
              <a:t> </a:t>
            </a:r>
          </a:p>
          <a:p>
            <a:r>
              <a:rPr lang="en-US" sz="1800" b="0" i="0" u="none" strike="noStrike" dirty="0">
                <a:solidFill>
                  <a:srgbClr val="000000"/>
                </a:solidFill>
                <a:effectLst/>
                <a:latin typeface="Calibri" panose="020F0502020204030204" pitchFamily="34" charset="0"/>
              </a:rPr>
              <a:t>Robotic Urologic Surgery Outcomes in Pediatric Patients</a:t>
            </a:r>
            <a:r>
              <a:rPr lang="en-US" dirty="0"/>
              <a:t> </a:t>
            </a:r>
            <a:r>
              <a:rPr lang="en-US" sz="1800" b="0" i="0" u="none" strike="noStrike" dirty="0">
                <a:solidFill>
                  <a:srgbClr val="000000"/>
                </a:solidFill>
                <a:effectLst/>
                <a:latin typeface="Calibri" panose="020F0502020204030204" pitchFamily="34" charset="0"/>
              </a:rPr>
              <a:t>  </a:t>
            </a:r>
            <a:r>
              <a:rPr lang="en-US" sz="1800" b="0" i="0" u="none" strike="noStrike" dirty="0">
                <a:solidFill>
                  <a:schemeClr val="accent1">
                    <a:lumMod val="50000"/>
                  </a:schemeClr>
                </a:solidFill>
                <a:effectLst/>
                <a:latin typeface="Calibri" panose="020F0502020204030204" pitchFamily="34" charset="0"/>
              </a:rPr>
              <a:t>Corbett</a:t>
            </a:r>
            <a:r>
              <a:rPr lang="en-US" dirty="0">
                <a:solidFill>
                  <a:schemeClr val="accent1">
                    <a:lumMod val="50000"/>
                  </a:schemeClr>
                </a:solidFill>
              </a:rPr>
              <a:t> </a:t>
            </a:r>
          </a:p>
          <a:p>
            <a:r>
              <a:rPr lang="en-US" sz="1800" b="0" i="0" u="none" strike="noStrike" dirty="0">
                <a:solidFill>
                  <a:srgbClr val="000000"/>
                </a:solidFill>
                <a:effectLst/>
                <a:latin typeface="Calibri" panose="020F0502020204030204" pitchFamily="34" charset="0"/>
              </a:rPr>
              <a:t>Consortium on Urolithiasis in Pediatrics</a:t>
            </a:r>
            <a:r>
              <a:rPr lang="en-US" dirty="0"/>
              <a:t> </a:t>
            </a:r>
            <a:r>
              <a:rPr lang="en-US" sz="1800" b="0" i="0" u="none" strike="noStrike" dirty="0">
                <a:solidFill>
                  <a:schemeClr val="accent1">
                    <a:lumMod val="50000"/>
                  </a:schemeClr>
                </a:solidFill>
                <a:effectLst/>
                <a:latin typeface="Calibri" panose="020F0502020204030204" pitchFamily="34" charset="0"/>
              </a:rPr>
              <a:t>S. Corbett</a:t>
            </a:r>
            <a:r>
              <a:rPr lang="en-US" dirty="0">
                <a:solidFill>
                  <a:schemeClr val="accent1">
                    <a:lumMod val="50000"/>
                  </a:schemeClr>
                </a:solidFill>
              </a:rPr>
              <a:t> </a:t>
            </a:r>
          </a:p>
          <a:p>
            <a:endParaRPr lang="en-US" dirty="0"/>
          </a:p>
        </p:txBody>
      </p:sp>
      <p:sp>
        <p:nvSpPr>
          <p:cNvPr id="7" name="Text Placeholder 6">
            <a:extLst>
              <a:ext uri="{FF2B5EF4-FFF2-40B4-BE49-F238E27FC236}">
                <a16:creationId xmlns:a16="http://schemas.microsoft.com/office/drawing/2014/main" id="{53C89CE6-B2F0-4A5A-AA03-1B5FFA6FAB00}"/>
              </a:ext>
            </a:extLst>
          </p:cNvPr>
          <p:cNvSpPr>
            <a:spLocks noGrp="1"/>
          </p:cNvSpPr>
          <p:nvPr>
            <p:ph type="body" sz="quarter" idx="3"/>
          </p:nvPr>
        </p:nvSpPr>
        <p:spPr>
          <a:xfrm>
            <a:off x="6197603" y="1273970"/>
            <a:ext cx="5183188" cy="823912"/>
          </a:xfrm>
        </p:spPr>
        <p:txBody>
          <a:bodyPr/>
          <a:lstStyle/>
          <a:p>
            <a:r>
              <a:rPr lang="en-US" dirty="0"/>
              <a:t>Malignant </a:t>
            </a:r>
          </a:p>
        </p:txBody>
      </p:sp>
      <p:sp>
        <p:nvSpPr>
          <p:cNvPr id="8" name="Content Placeholder 7">
            <a:extLst>
              <a:ext uri="{FF2B5EF4-FFF2-40B4-BE49-F238E27FC236}">
                <a16:creationId xmlns:a16="http://schemas.microsoft.com/office/drawing/2014/main" id="{7CB3CD02-9C92-46EF-B32C-6A49523E64E8}"/>
              </a:ext>
            </a:extLst>
          </p:cNvPr>
          <p:cNvSpPr>
            <a:spLocks noGrp="1"/>
          </p:cNvSpPr>
          <p:nvPr>
            <p:ph sz="quarter" idx="4"/>
          </p:nvPr>
        </p:nvSpPr>
        <p:spPr>
          <a:xfrm>
            <a:off x="6197603" y="2097882"/>
            <a:ext cx="5183188" cy="4069002"/>
          </a:xfrm>
        </p:spPr>
        <p:txBody>
          <a:bodyPr>
            <a:normAutofit lnSpcReduction="10000"/>
          </a:bodyPr>
          <a:lstStyle/>
          <a:p>
            <a:r>
              <a:rPr lang="en-US" sz="1800" b="0" i="0" u="none" strike="noStrike" dirty="0">
                <a:solidFill>
                  <a:srgbClr val="000000"/>
                </a:solidFill>
                <a:effectLst/>
                <a:latin typeface="Calibri" panose="020F0502020204030204" pitchFamily="34" charset="0"/>
              </a:rPr>
              <a:t>International Penile Advanced Cancer Trial (International Rare Cancers Initiative study)</a:t>
            </a:r>
            <a:r>
              <a:rPr lang="en-US" dirty="0"/>
              <a:t> </a:t>
            </a:r>
            <a:r>
              <a:rPr lang="en-US" sz="1800" b="0" i="0" u="none" strike="noStrike" dirty="0">
                <a:solidFill>
                  <a:schemeClr val="accent1">
                    <a:lumMod val="50000"/>
                  </a:schemeClr>
                </a:solidFill>
                <a:effectLst/>
                <a:latin typeface="Calibri" panose="020F0502020204030204" pitchFamily="34" charset="0"/>
              </a:rPr>
              <a:t>Stephen Culp</a:t>
            </a:r>
            <a:r>
              <a:rPr lang="en-US" dirty="0">
                <a:solidFill>
                  <a:schemeClr val="accent1">
                    <a:lumMod val="50000"/>
                  </a:schemeClr>
                </a:solidFill>
              </a:rPr>
              <a:t> </a:t>
            </a:r>
          </a:p>
          <a:p>
            <a:r>
              <a:rPr lang="en-US" sz="1800" b="0" i="0" u="none" strike="noStrike" dirty="0">
                <a:solidFill>
                  <a:srgbClr val="000000"/>
                </a:solidFill>
                <a:effectLst/>
                <a:latin typeface="Calibri" panose="020F0502020204030204" pitchFamily="34" charset="0"/>
              </a:rPr>
              <a:t>Therapeutic drug targeting using ex vivo cultures from prostate cancer patients</a:t>
            </a:r>
            <a:r>
              <a:rPr lang="en-US" dirty="0"/>
              <a:t> </a:t>
            </a:r>
            <a:r>
              <a:rPr lang="en-US" sz="1800" b="0" i="0" u="none" strike="noStrike" dirty="0">
                <a:solidFill>
                  <a:schemeClr val="accent1">
                    <a:lumMod val="50000"/>
                  </a:schemeClr>
                </a:solidFill>
                <a:effectLst/>
                <a:latin typeface="Calibri" panose="020F0502020204030204" pitchFamily="34" charset="0"/>
              </a:rPr>
              <a:t>Stephen Culp</a:t>
            </a:r>
            <a:r>
              <a:rPr lang="en-US" dirty="0">
                <a:solidFill>
                  <a:schemeClr val="accent1">
                    <a:lumMod val="50000"/>
                  </a:schemeClr>
                </a:solidFill>
              </a:rPr>
              <a:t> </a:t>
            </a:r>
          </a:p>
          <a:p>
            <a:r>
              <a:rPr lang="en-US" sz="1800" b="0" i="0" u="none" strike="noStrike" dirty="0">
                <a:solidFill>
                  <a:srgbClr val="000000"/>
                </a:solidFill>
                <a:effectLst/>
                <a:latin typeface="Calibri" panose="020F0502020204030204" pitchFamily="34" charset="0"/>
              </a:rPr>
              <a:t>Risk classification of prostate cancer based on nuclear structure from histopathology images</a:t>
            </a:r>
            <a:r>
              <a:rPr lang="en-US" dirty="0"/>
              <a:t> </a:t>
            </a:r>
            <a:r>
              <a:rPr lang="en-US" sz="1800" b="0" i="0" u="none" strike="noStrike" dirty="0">
                <a:solidFill>
                  <a:schemeClr val="accent1">
                    <a:lumMod val="50000"/>
                  </a:schemeClr>
                </a:solidFill>
                <a:effectLst/>
                <a:latin typeface="Calibri" panose="020F0502020204030204" pitchFamily="34" charset="0"/>
              </a:rPr>
              <a:t>Stephen Culp</a:t>
            </a:r>
            <a:r>
              <a:rPr lang="en-US" dirty="0">
                <a:solidFill>
                  <a:schemeClr val="accent1">
                    <a:lumMod val="50000"/>
                  </a:schemeClr>
                </a:solidFill>
              </a:rPr>
              <a:t> </a:t>
            </a:r>
          </a:p>
          <a:p>
            <a:r>
              <a:rPr lang="en-US" sz="1800" b="0" i="0" u="none" strike="noStrike" dirty="0">
                <a:solidFill>
                  <a:srgbClr val="000000"/>
                </a:solidFill>
                <a:effectLst/>
                <a:latin typeface="Calibri" panose="020F0502020204030204" pitchFamily="34" charset="0"/>
              </a:rPr>
              <a:t>Pre-Habilitation and Mindfulness Program for Patients Undergoing Radical Cystectomy</a:t>
            </a:r>
            <a:r>
              <a:rPr lang="en-US" dirty="0"/>
              <a:t> </a:t>
            </a:r>
            <a:r>
              <a:rPr lang="en-US" sz="1800" b="0" i="0" u="none" strike="noStrike" dirty="0">
                <a:solidFill>
                  <a:schemeClr val="accent1">
                    <a:lumMod val="50000"/>
                  </a:schemeClr>
                </a:solidFill>
                <a:effectLst/>
                <a:latin typeface="Calibri" panose="020F0502020204030204" pitchFamily="34" charset="0"/>
              </a:rPr>
              <a:t>Christine Ibilibor</a:t>
            </a:r>
            <a:r>
              <a:rPr lang="en-US" dirty="0">
                <a:solidFill>
                  <a:schemeClr val="accent1">
                    <a:lumMod val="50000"/>
                  </a:schemeClr>
                </a:solidFill>
              </a:rPr>
              <a:t> </a:t>
            </a:r>
          </a:p>
        </p:txBody>
      </p:sp>
    </p:spTree>
    <p:extLst>
      <p:ext uri="{BB962C8B-B14F-4D97-AF65-F5344CB8AC3E}">
        <p14:creationId xmlns:p14="http://schemas.microsoft.com/office/powerpoint/2010/main" val="377834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908B24-C759-4503-96EB-E27B81FCF278}"/>
              </a:ext>
            </a:extLst>
          </p:cNvPr>
          <p:cNvSpPr>
            <a:spLocks noGrp="1"/>
          </p:cNvSpPr>
          <p:nvPr>
            <p:ph type="title"/>
          </p:nvPr>
        </p:nvSpPr>
        <p:spPr/>
        <p:txBody>
          <a:bodyPr/>
          <a:lstStyle/>
          <a:p>
            <a:r>
              <a:rPr lang="en-US" dirty="0"/>
              <a:t>Current Urology Projects </a:t>
            </a:r>
          </a:p>
        </p:txBody>
      </p:sp>
      <p:sp>
        <p:nvSpPr>
          <p:cNvPr id="5" name="Text Placeholder 4">
            <a:extLst>
              <a:ext uri="{FF2B5EF4-FFF2-40B4-BE49-F238E27FC236}">
                <a16:creationId xmlns:a16="http://schemas.microsoft.com/office/drawing/2014/main" id="{1CC65355-BC1E-4AF7-B950-E9C553BD0DBB}"/>
              </a:ext>
            </a:extLst>
          </p:cNvPr>
          <p:cNvSpPr>
            <a:spLocks noGrp="1"/>
          </p:cNvSpPr>
          <p:nvPr>
            <p:ph type="body" idx="1"/>
          </p:nvPr>
        </p:nvSpPr>
        <p:spPr>
          <a:xfrm>
            <a:off x="836612" y="1302323"/>
            <a:ext cx="5157787" cy="823912"/>
          </a:xfrm>
        </p:spPr>
        <p:txBody>
          <a:bodyPr/>
          <a:lstStyle/>
          <a:p>
            <a:r>
              <a:rPr lang="en-US" dirty="0"/>
              <a:t>Benign</a:t>
            </a:r>
          </a:p>
        </p:txBody>
      </p:sp>
      <p:sp>
        <p:nvSpPr>
          <p:cNvPr id="6" name="Content Placeholder 5">
            <a:extLst>
              <a:ext uri="{FF2B5EF4-FFF2-40B4-BE49-F238E27FC236}">
                <a16:creationId xmlns:a16="http://schemas.microsoft.com/office/drawing/2014/main" id="{CBC85FA5-54CB-4267-BC63-16E177632058}"/>
              </a:ext>
            </a:extLst>
          </p:cNvPr>
          <p:cNvSpPr>
            <a:spLocks noGrp="1"/>
          </p:cNvSpPr>
          <p:nvPr>
            <p:ph sz="half" idx="2"/>
          </p:nvPr>
        </p:nvSpPr>
        <p:spPr>
          <a:xfrm>
            <a:off x="836611" y="2153924"/>
            <a:ext cx="5157787" cy="3684588"/>
          </a:xfrm>
        </p:spPr>
        <p:txBody>
          <a:bodyPr>
            <a:normAutofit lnSpcReduction="10000"/>
          </a:bodyPr>
          <a:lstStyle/>
          <a:p>
            <a:r>
              <a:rPr lang="en-US" sz="1800" b="0" i="0" u="none" strike="noStrike" dirty="0">
                <a:solidFill>
                  <a:srgbClr val="000000"/>
                </a:solidFill>
                <a:effectLst/>
                <a:latin typeface="Calibri" panose="020F0502020204030204" pitchFamily="34" charset="0"/>
              </a:rPr>
              <a:t> Assessment and Management of Chordee</a:t>
            </a:r>
            <a:r>
              <a:rPr lang="en-US" dirty="0"/>
              <a:t> </a:t>
            </a:r>
            <a:r>
              <a:rPr lang="en-US" sz="1800" b="0" i="0" u="none" strike="noStrike" dirty="0">
                <a:solidFill>
                  <a:schemeClr val="accent1">
                    <a:lumMod val="50000"/>
                  </a:schemeClr>
                </a:solidFill>
                <a:effectLst/>
                <a:latin typeface="Calibri" panose="020F0502020204030204" pitchFamily="34" charset="0"/>
              </a:rPr>
              <a:t>N Kern</a:t>
            </a:r>
            <a:r>
              <a:rPr lang="en-US" dirty="0">
                <a:solidFill>
                  <a:schemeClr val="accent1">
                    <a:lumMod val="50000"/>
                  </a:schemeClr>
                </a:solidFill>
              </a:rPr>
              <a:t> </a:t>
            </a:r>
          </a:p>
          <a:p>
            <a:r>
              <a:rPr lang="en-US" sz="1800" b="0" i="0" u="none" strike="noStrike" dirty="0">
                <a:solidFill>
                  <a:srgbClr val="000000"/>
                </a:solidFill>
                <a:effectLst/>
                <a:latin typeface="Calibri" panose="020F0502020204030204" pitchFamily="34" charset="0"/>
              </a:rPr>
              <a:t>Parental perceptions on contrast enhanced voiding ultrasonography versus voiding cystourethrography</a:t>
            </a:r>
            <a:r>
              <a:rPr lang="en-US" dirty="0"/>
              <a:t> </a:t>
            </a:r>
            <a:r>
              <a:rPr lang="en-US" sz="1800" b="0" i="0" u="none" strike="noStrike" dirty="0">
                <a:solidFill>
                  <a:schemeClr val="accent1">
                    <a:lumMod val="50000"/>
                  </a:schemeClr>
                </a:solidFill>
                <a:effectLst/>
                <a:latin typeface="Calibri" panose="020F0502020204030204" pitchFamily="34" charset="0"/>
              </a:rPr>
              <a:t>Nora Kern</a:t>
            </a:r>
            <a:r>
              <a:rPr lang="en-US" dirty="0">
                <a:solidFill>
                  <a:schemeClr val="accent1">
                    <a:lumMod val="50000"/>
                  </a:schemeClr>
                </a:solidFill>
              </a:rPr>
              <a:t> </a:t>
            </a:r>
          </a:p>
          <a:p>
            <a:r>
              <a:rPr lang="en-US" sz="1800" b="0" i="0" u="none" strike="noStrike" dirty="0">
                <a:solidFill>
                  <a:srgbClr val="000000"/>
                </a:solidFill>
                <a:effectLst/>
                <a:latin typeface="Calibri" panose="020F0502020204030204" pitchFamily="34" charset="0"/>
              </a:rPr>
              <a:t>Prenatal Hydronephrosis Registry</a:t>
            </a:r>
            <a:r>
              <a:rPr lang="en-US" dirty="0"/>
              <a:t> </a:t>
            </a:r>
            <a:r>
              <a:rPr lang="en-US" sz="1800" b="0" i="0" u="none" strike="noStrike" dirty="0">
                <a:solidFill>
                  <a:schemeClr val="accent1">
                    <a:lumMod val="50000"/>
                  </a:schemeClr>
                </a:solidFill>
                <a:effectLst/>
                <a:latin typeface="Calibri" panose="020F0502020204030204" pitchFamily="34" charset="0"/>
              </a:rPr>
              <a:t>Nora Kern</a:t>
            </a:r>
            <a:r>
              <a:rPr lang="en-US" dirty="0">
                <a:solidFill>
                  <a:schemeClr val="accent1">
                    <a:lumMod val="50000"/>
                  </a:schemeClr>
                </a:solidFill>
              </a:rPr>
              <a:t> </a:t>
            </a:r>
          </a:p>
          <a:p>
            <a:r>
              <a:rPr lang="en-US" sz="1800" b="0" i="0" u="none" strike="noStrike" dirty="0">
                <a:solidFill>
                  <a:srgbClr val="000000"/>
                </a:solidFill>
                <a:effectLst/>
                <a:latin typeface="Calibri" panose="020F0502020204030204" pitchFamily="34" charset="0"/>
              </a:rPr>
              <a:t>Prolonged Inflatable Penile Prosthesis (IPP) Drains</a:t>
            </a:r>
            <a:r>
              <a:rPr lang="en-US" dirty="0"/>
              <a:t> </a:t>
            </a:r>
            <a:r>
              <a:rPr lang="en-US" sz="1800" b="0" i="0" u="none" strike="noStrike" dirty="0">
                <a:solidFill>
                  <a:srgbClr val="000000"/>
                </a:solidFill>
                <a:effectLst/>
                <a:latin typeface="Calibri" panose="020F0502020204030204" pitchFamily="34" charset="0"/>
              </a:rPr>
              <a:t>Nicolas Ortiz</a:t>
            </a:r>
            <a:r>
              <a:rPr lang="en-US" dirty="0"/>
              <a:t> </a:t>
            </a:r>
          </a:p>
          <a:p>
            <a:r>
              <a:rPr lang="en-US" sz="1800" b="0" i="0" u="none" strike="noStrike" dirty="0">
                <a:solidFill>
                  <a:srgbClr val="FF0000"/>
                </a:solidFill>
                <a:effectLst/>
                <a:latin typeface="Calibri" panose="020F0502020204030204" pitchFamily="34" charset="0"/>
              </a:rPr>
              <a:t>AUASI and USSQ stent symptoms correlative study</a:t>
            </a:r>
            <a:r>
              <a:rPr lang="en-US" dirty="0">
                <a:solidFill>
                  <a:srgbClr val="FF0000"/>
                </a:solidFill>
              </a:rPr>
              <a:t> </a:t>
            </a:r>
            <a:r>
              <a:rPr lang="en-US" sz="1800" b="0" i="0" u="none" strike="noStrike" dirty="0">
                <a:solidFill>
                  <a:srgbClr val="FF0000"/>
                </a:solidFill>
                <a:effectLst/>
                <a:latin typeface="Calibri" panose="020F0502020204030204" pitchFamily="34" charset="0"/>
              </a:rPr>
              <a:t>Nishant Patel</a:t>
            </a:r>
            <a:r>
              <a:rPr lang="en-US" dirty="0">
                <a:solidFill>
                  <a:srgbClr val="FF0000"/>
                </a:solidFill>
              </a:rPr>
              <a:t> </a:t>
            </a:r>
          </a:p>
        </p:txBody>
      </p:sp>
      <p:sp>
        <p:nvSpPr>
          <p:cNvPr id="7" name="Text Placeholder 6">
            <a:extLst>
              <a:ext uri="{FF2B5EF4-FFF2-40B4-BE49-F238E27FC236}">
                <a16:creationId xmlns:a16="http://schemas.microsoft.com/office/drawing/2014/main" id="{53C89CE6-B2F0-4A5A-AA03-1B5FFA6FAB00}"/>
              </a:ext>
            </a:extLst>
          </p:cNvPr>
          <p:cNvSpPr>
            <a:spLocks noGrp="1"/>
          </p:cNvSpPr>
          <p:nvPr>
            <p:ph type="body" sz="quarter" idx="3"/>
          </p:nvPr>
        </p:nvSpPr>
        <p:spPr>
          <a:xfrm>
            <a:off x="6197603" y="1273970"/>
            <a:ext cx="5183188" cy="823912"/>
          </a:xfrm>
        </p:spPr>
        <p:txBody>
          <a:bodyPr/>
          <a:lstStyle/>
          <a:p>
            <a:r>
              <a:rPr lang="en-US" dirty="0"/>
              <a:t>Malignant </a:t>
            </a:r>
          </a:p>
        </p:txBody>
      </p:sp>
      <p:sp>
        <p:nvSpPr>
          <p:cNvPr id="8" name="Content Placeholder 7">
            <a:extLst>
              <a:ext uri="{FF2B5EF4-FFF2-40B4-BE49-F238E27FC236}">
                <a16:creationId xmlns:a16="http://schemas.microsoft.com/office/drawing/2014/main" id="{7CB3CD02-9C92-46EF-B32C-6A49523E64E8}"/>
              </a:ext>
            </a:extLst>
          </p:cNvPr>
          <p:cNvSpPr>
            <a:spLocks noGrp="1"/>
          </p:cNvSpPr>
          <p:nvPr>
            <p:ph sz="quarter" idx="4"/>
          </p:nvPr>
        </p:nvSpPr>
        <p:spPr>
          <a:xfrm>
            <a:off x="6197603" y="2097882"/>
            <a:ext cx="5183188" cy="3684588"/>
          </a:xfrm>
        </p:spPr>
        <p:txBody>
          <a:bodyPr>
            <a:normAutofit lnSpcReduction="10000"/>
          </a:bodyPr>
          <a:lstStyle/>
          <a:p>
            <a:r>
              <a:rPr lang="en-US" sz="1800" b="0" i="0" u="none" strike="noStrike" dirty="0">
                <a:solidFill>
                  <a:srgbClr val="000000"/>
                </a:solidFill>
                <a:effectLst/>
                <a:latin typeface="Calibri" panose="020F0502020204030204" pitchFamily="34" charset="0"/>
              </a:rPr>
              <a:t>Cystectomy Database- Strictures query</a:t>
            </a:r>
            <a:r>
              <a:rPr lang="en-US" dirty="0"/>
              <a:t> </a:t>
            </a:r>
            <a:r>
              <a:rPr lang="en-US" sz="1800" b="0" i="0" u="none" strike="noStrike" dirty="0">
                <a:solidFill>
                  <a:srgbClr val="000000"/>
                </a:solidFill>
                <a:effectLst/>
                <a:latin typeface="Calibri" panose="020F0502020204030204" pitchFamily="34" charset="0"/>
              </a:rPr>
              <a:t> </a:t>
            </a:r>
            <a:r>
              <a:rPr lang="en-US" sz="1800" b="0" i="0" u="none" strike="noStrike" dirty="0">
                <a:solidFill>
                  <a:schemeClr val="accent1">
                    <a:lumMod val="50000"/>
                  </a:schemeClr>
                </a:solidFill>
                <a:effectLst/>
                <a:latin typeface="Calibri" panose="020F0502020204030204" pitchFamily="34" charset="0"/>
              </a:rPr>
              <a:t>Krupski</a:t>
            </a:r>
            <a:r>
              <a:rPr lang="en-US" dirty="0"/>
              <a:t> </a:t>
            </a:r>
          </a:p>
          <a:p>
            <a:r>
              <a:rPr lang="en-US" sz="1800" b="0" i="0" u="none" strike="noStrike" dirty="0">
                <a:solidFill>
                  <a:srgbClr val="000000"/>
                </a:solidFill>
                <a:effectLst/>
                <a:latin typeface="Calibri" panose="020F0502020204030204" pitchFamily="34" charset="0"/>
              </a:rPr>
              <a:t>Partial Nephrectomy and Small Renal Mass Database</a:t>
            </a:r>
            <a:r>
              <a:rPr lang="en-US" dirty="0"/>
              <a:t> </a:t>
            </a:r>
            <a:r>
              <a:rPr lang="en-US" sz="1800" b="0" i="0" u="none" strike="noStrike" dirty="0">
                <a:solidFill>
                  <a:schemeClr val="accent1">
                    <a:lumMod val="50000"/>
                  </a:schemeClr>
                </a:solidFill>
                <a:effectLst/>
                <a:latin typeface="Calibri" panose="020F0502020204030204" pitchFamily="34" charset="0"/>
              </a:rPr>
              <a:t>S Culp </a:t>
            </a:r>
            <a:r>
              <a:rPr lang="en-US" dirty="0">
                <a:solidFill>
                  <a:schemeClr val="accent1">
                    <a:lumMod val="50000"/>
                  </a:schemeClr>
                </a:solidFill>
              </a:rPr>
              <a:t>(  RO1)</a:t>
            </a:r>
          </a:p>
          <a:p>
            <a:r>
              <a:rPr lang="en-US" sz="1800" b="0" i="0" u="none" strike="noStrike" dirty="0">
                <a:solidFill>
                  <a:srgbClr val="000000"/>
                </a:solidFill>
                <a:effectLst/>
                <a:latin typeface="Calibri" panose="020F0502020204030204" pitchFamily="34" charset="0"/>
              </a:rPr>
              <a:t>Pelvic organ prolapse and sexual function outcomes following female cystectomy</a:t>
            </a:r>
            <a:r>
              <a:rPr lang="en-US" dirty="0"/>
              <a:t> </a:t>
            </a:r>
            <a:r>
              <a:rPr lang="en-US" sz="1800" b="0" i="0" u="none" strike="noStrike" dirty="0">
                <a:solidFill>
                  <a:srgbClr val="000000"/>
                </a:solidFill>
                <a:effectLst/>
                <a:latin typeface="Calibri" panose="020F0502020204030204" pitchFamily="34" charset="0"/>
              </a:rPr>
              <a:t>  </a:t>
            </a:r>
            <a:r>
              <a:rPr lang="en-US" sz="1800" b="0" i="0" u="none" strike="noStrike" dirty="0">
                <a:solidFill>
                  <a:schemeClr val="accent1"/>
                </a:solidFill>
                <a:effectLst/>
                <a:latin typeface="Calibri" panose="020F0502020204030204" pitchFamily="34" charset="0"/>
              </a:rPr>
              <a:t>Zillioux</a:t>
            </a:r>
          </a:p>
          <a:p>
            <a:r>
              <a:rPr lang="en-US" dirty="0">
                <a:solidFill>
                  <a:schemeClr val="accent1"/>
                </a:solidFill>
              </a:rPr>
              <a:t> </a:t>
            </a:r>
            <a:r>
              <a:rPr lang="en-US" sz="1800" b="0" i="0" u="none" strike="noStrike" dirty="0">
                <a:solidFill>
                  <a:srgbClr val="000000"/>
                </a:solidFill>
                <a:effectLst/>
                <a:latin typeface="Calibri" panose="020F0502020204030204" pitchFamily="34" charset="0"/>
              </a:rPr>
              <a:t>Identifying Lifestyle Markers of Long-Term Survival After Surgery for Urologic Cancers: A Prospective Oncology Surgical Patient Database</a:t>
            </a:r>
            <a:r>
              <a:rPr lang="en-US" dirty="0"/>
              <a:t> </a:t>
            </a:r>
            <a:r>
              <a:rPr lang="en-US" sz="1800" b="0" i="0" u="none" strike="noStrike" dirty="0">
                <a:solidFill>
                  <a:srgbClr val="000000"/>
                </a:solidFill>
                <a:effectLst/>
                <a:latin typeface="Calibri" panose="020F0502020204030204" pitchFamily="34" charset="0"/>
              </a:rPr>
              <a:t>  </a:t>
            </a:r>
            <a:r>
              <a:rPr lang="en-US" sz="1800" b="0" i="0" u="none" strike="noStrike" dirty="0">
                <a:solidFill>
                  <a:schemeClr val="accent1"/>
                </a:solidFill>
                <a:effectLst/>
                <a:latin typeface="Calibri" panose="020F0502020204030204" pitchFamily="34" charset="0"/>
              </a:rPr>
              <a:t>Ibilibor</a:t>
            </a:r>
            <a:r>
              <a:rPr lang="en-US" dirty="0">
                <a:solidFill>
                  <a:schemeClr val="accent1"/>
                </a:solidFill>
              </a:rPr>
              <a:t> </a:t>
            </a:r>
          </a:p>
          <a:p>
            <a:endParaRPr lang="en-US" dirty="0">
              <a:solidFill>
                <a:schemeClr val="accent1"/>
              </a:solidFill>
            </a:endParaRPr>
          </a:p>
        </p:txBody>
      </p:sp>
    </p:spTree>
    <p:extLst>
      <p:ext uri="{BB962C8B-B14F-4D97-AF65-F5344CB8AC3E}">
        <p14:creationId xmlns:p14="http://schemas.microsoft.com/office/powerpoint/2010/main" val="278459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908B24-C759-4503-96EB-E27B81FCF278}"/>
              </a:ext>
            </a:extLst>
          </p:cNvPr>
          <p:cNvSpPr>
            <a:spLocks noGrp="1"/>
          </p:cNvSpPr>
          <p:nvPr>
            <p:ph type="title"/>
          </p:nvPr>
        </p:nvSpPr>
        <p:spPr/>
        <p:txBody>
          <a:bodyPr/>
          <a:lstStyle/>
          <a:p>
            <a:r>
              <a:rPr lang="en-US" dirty="0"/>
              <a:t>Current Urology Projects </a:t>
            </a:r>
          </a:p>
        </p:txBody>
      </p:sp>
      <p:sp>
        <p:nvSpPr>
          <p:cNvPr id="5" name="Text Placeholder 4">
            <a:extLst>
              <a:ext uri="{FF2B5EF4-FFF2-40B4-BE49-F238E27FC236}">
                <a16:creationId xmlns:a16="http://schemas.microsoft.com/office/drawing/2014/main" id="{1CC65355-BC1E-4AF7-B950-E9C553BD0DBB}"/>
              </a:ext>
            </a:extLst>
          </p:cNvPr>
          <p:cNvSpPr>
            <a:spLocks noGrp="1"/>
          </p:cNvSpPr>
          <p:nvPr>
            <p:ph type="body" idx="1"/>
          </p:nvPr>
        </p:nvSpPr>
        <p:spPr>
          <a:xfrm>
            <a:off x="836612" y="1302323"/>
            <a:ext cx="5157787" cy="823912"/>
          </a:xfrm>
        </p:spPr>
        <p:txBody>
          <a:bodyPr/>
          <a:lstStyle/>
          <a:p>
            <a:r>
              <a:rPr lang="en-US" dirty="0"/>
              <a:t>Benign</a:t>
            </a:r>
          </a:p>
        </p:txBody>
      </p:sp>
      <p:sp>
        <p:nvSpPr>
          <p:cNvPr id="6" name="Content Placeholder 5">
            <a:extLst>
              <a:ext uri="{FF2B5EF4-FFF2-40B4-BE49-F238E27FC236}">
                <a16:creationId xmlns:a16="http://schemas.microsoft.com/office/drawing/2014/main" id="{CBC85FA5-54CB-4267-BC63-16E177632058}"/>
              </a:ext>
            </a:extLst>
          </p:cNvPr>
          <p:cNvSpPr>
            <a:spLocks noGrp="1"/>
          </p:cNvSpPr>
          <p:nvPr>
            <p:ph sz="half" idx="2"/>
          </p:nvPr>
        </p:nvSpPr>
        <p:spPr>
          <a:xfrm>
            <a:off x="836612" y="2302779"/>
            <a:ext cx="5157787" cy="4190096"/>
          </a:xfrm>
        </p:spPr>
        <p:txBody>
          <a:bodyPr>
            <a:normAutofit/>
          </a:bodyPr>
          <a:lstStyle/>
          <a:p>
            <a:r>
              <a:rPr lang="en-US" sz="1800" b="0" i="0" u="none" strike="noStrike" dirty="0">
                <a:solidFill>
                  <a:srgbClr val="000000"/>
                </a:solidFill>
                <a:effectLst/>
                <a:latin typeface="Calibri" panose="020F0502020204030204" pitchFamily="34" charset="0"/>
              </a:rPr>
              <a:t>  Analysis of operative factors related to post-operative urinary retention</a:t>
            </a:r>
            <a:r>
              <a:rPr lang="en-US" dirty="0"/>
              <a:t> </a:t>
            </a:r>
            <a:r>
              <a:rPr lang="en-US" sz="1800" b="0" i="0" u="none" strike="noStrike" dirty="0">
                <a:solidFill>
                  <a:schemeClr val="tx2"/>
                </a:solidFill>
                <a:effectLst/>
                <a:latin typeface="Calibri" panose="020F0502020204030204" pitchFamily="34" charset="0"/>
              </a:rPr>
              <a:t>David Rapp</a:t>
            </a:r>
            <a:r>
              <a:rPr lang="en-US" dirty="0">
                <a:solidFill>
                  <a:schemeClr val="tx2"/>
                </a:solidFill>
              </a:rPr>
              <a:t> </a:t>
            </a:r>
          </a:p>
          <a:p>
            <a:r>
              <a:rPr lang="en-US" sz="1800" b="0" i="0" u="none" strike="noStrike" dirty="0">
                <a:solidFill>
                  <a:srgbClr val="FF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Home Conservative Tx I the Treatment of SUI and urge incontinence</a:t>
            </a:r>
            <a:r>
              <a:rPr lang="en-US" dirty="0"/>
              <a:t> </a:t>
            </a:r>
            <a:r>
              <a:rPr lang="en-US" sz="1800" b="0" i="0" u="none" strike="noStrike" dirty="0">
                <a:solidFill>
                  <a:schemeClr val="tx2"/>
                </a:solidFill>
                <a:effectLst/>
                <a:latin typeface="Calibri" panose="020F0502020204030204" pitchFamily="34" charset="0"/>
              </a:rPr>
              <a:t>David Rapp</a:t>
            </a:r>
            <a:r>
              <a:rPr lang="en-US" dirty="0">
                <a:solidFill>
                  <a:schemeClr val="tx2"/>
                </a:solidFill>
              </a:rPr>
              <a:t> </a:t>
            </a:r>
          </a:p>
          <a:p>
            <a:r>
              <a:rPr lang="en-US" sz="1800" b="0" i="0" u="none" strike="noStrike" dirty="0">
                <a:solidFill>
                  <a:srgbClr val="000000"/>
                </a:solidFill>
                <a:effectLst/>
                <a:latin typeface="Calibri" panose="020F0502020204030204" pitchFamily="34" charset="0"/>
              </a:rPr>
              <a:t>Prevalence of Cognitive Decline in Patients who have undergone AUS Placement</a:t>
            </a:r>
            <a:r>
              <a:rPr lang="en-US" dirty="0"/>
              <a:t> </a:t>
            </a:r>
            <a:r>
              <a:rPr lang="en-US" sz="1800" b="0" i="0" u="none" strike="noStrike" dirty="0">
                <a:solidFill>
                  <a:schemeClr val="tx2"/>
                </a:solidFill>
                <a:effectLst/>
                <a:latin typeface="Calibri" panose="020F0502020204030204" pitchFamily="34" charset="0"/>
              </a:rPr>
              <a:t>David Rapp</a:t>
            </a:r>
            <a:r>
              <a:rPr lang="en-US" dirty="0">
                <a:solidFill>
                  <a:schemeClr val="tx2"/>
                </a:solidFill>
              </a:rPr>
              <a:t> </a:t>
            </a:r>
          </a:p>
          <a:p>
            <a:r>
              <a:rPr lang="en-US" sz="1800" b="0" i="0" u="none" strike="noStrike" dirty="0">
                <a:solidFill>
                  <a:srgbClr val="FFC000"/>
                </a:solidFill>
                <a:effectLst/>
                <a:latin typeface="Calibri" panose="020F0502020204030204" pitchFamily="34" charset="0"/>
              </a:rPr>
              <a:t>Molecular Urinalysis for Point-of-Care Detection and Management of Nephrolithiasis</a:t>
            </a:r>
            <a:r>
              <a:rPr lang="en-US" dirty="0">
                <a:solidFill>
                  <a:srgbClr val="FFC000"/>
                </a:solidFill>
              </a:rPr>
              <a:t> </a:t>
            </a:r>
            <a:r>
              <a:rPr lang="en-US" sz="1800" dirty="0">
                <a:solidFill>
                  <a:srgbClr val="FFC000"/>
                </a:solidFill>
                <a:latin typeface="Calibri" panose="020F0502020204030204" pitchFamily="34" charset="0"/>
              </a:rPr>
              <a:t>NSS / Sands</a:t>
            </a:r>
            <a:r>
              <a:rPr lang="en-US" dirty="0">
                <a:solidFill>
                  <a:srgbClr val="FFC000"/>
                </a:solidFill>
              </a:rPr>
              <a:t> </a:t>
            </a:r>
          </a:p>
          <a:p>
            <a:r>
              <a:rPr lang="en-US" sz="1800" b="0" i="0" u="none" strike="noStrike" dirty="0" err="1">
                <a:solidFill>
                  <a:srgbClr val="FFC000"/>
                </a:solidFill>
                <a:effectLst/>
                <a:latin typeface="Calibri" panose="020F0502020204030204" pitchFamily="34" charset="0"/>
              </a:rPr>
              <a:t>ReSKU</a:t>
            </a:r>
            <a:r>
              <a:rPr lang="en-US" sz="1800" b="0" i="0" u="none" strike="noStrike" dirty="0">
                <a:solidFill>
                  <a:srgbClr val="FFC000"/>
                </a:solidFill>
                <a:effectLst/>
                <a:latin typeface="Calibri" panose="020F0502020204030204" pitchFamily="34" charset="0"/>
              </a:rPr>
              <a:t>- Registry for Stone of the Kidney and Ureter</a:t>
            </a:r>
            <a:r>
              <a:rPr lang="en-US" dirty="0">
                <a:solidFill>
                  <a:srgbClr val="FFC000"/>
                </a:solidFill>
              </a:rPr>
              <a:t> </a:t>
            </a:r>
            <a:r>
              <a:rPr lang="en-US" sz="1800" b="0" i="0" u="none" strike="noStrike" dirty="0">
                <a:solidFill>
                  <a:srgbClr val="FFC000"/>
                </a:solidFill>
                <a:effectLst/>
                <a:latin typeface="Calibri" panose="020F0502020204030204" pitchFamily="34" charset="0"/>
              </a:rPr>
              <a:t>NSS/ Sands</a:t>
            </a:r>
            <a:endParaRPr lang="en-US" dirty="0">
              <a:solidFill>
                <a:srgbClr val="FFC000"/>
              </a:solidFill>
            </a:endParaRPr>
          </a:p>
        </p:txBody>
      </p:sp>
      <p:sp>
        <p:nvSpPr>
          <p:cNvPr id="7" name="Text Placeholder 6">
            <a:extLst>
              <a:ext uri="{FF2B5EF4-FFF2-40B4-BE49-F238E27FC236}">
                <a16:creationId xmlns:a16="http://schemas.microsoft.com/office/drawing/2014/main" id="{53C89CE6-B2F0-4A5A-AA03-1B5FFA6FAB00}"/>
              </a:ext>
            </a:extLst>
          </p:cNvPr>
          <p:cNvSpPr>
            <a:spLocks noGrp="1"/>
          </p:cNvSpPr>
          <p:nvPr>
            <p:ph type="body" sz="quarter" idx="3"/>
          </p:nvPr>
        </p:nvSpPr>
        <p:spPr>
          <a:xfrm>
            <a:off x="6197603" y="1273970"/>
            <a:ext cx="5183188" cy="823912"/>
          </a:xfrm>
        </p:spPr>
        <p:txBody>
          <a:bodyPr/>
          <a:lstStyle/>
          <a:p>
            <a:r>
              <a:rPr lang="en-US" dirty="0"/>
              <a:t>Malignant </a:t>
            </a:r>
          </a:p>
        </p:txBody>
      </p:sp>
      <p:sp>
        <p:nvSpPr>
          <p:cNvPr id="8" name="Content Placeholder 7">
            <a:extLst>
              <a:ext uri="{FF2B5EF4-FFF2-40B4-BE49-F238E27FC236}">
                <a16:creationId xmlns:a16="http://schemas.microsoft.com/office/drawing/2014/main" id="{7CB3CD02-9C92-46EF-B32C-6A49523E64E8}"/>
              </a:ext>
            </a:extLst>
          </p:cNvPr>
          <p:cNvSpPr>
            <a:spLocks noGrp="1"/>
          </p:cNvSpPr>
          <p:nvPr>
            <p:ph sz="quarter" idx="4"/>
          </p:nvPr>
        </p:nvSpPr>
        <p:spPr>
          <a:xfrm>
            <a:off x="6197603" y="2097882"/>
            <a:ext cx="5183188" cy="4190096"/>
          </a:xfrm>
        </p:spPr>
        <p:txBody>
          <a:bodyPr>
            <a:normAutofit/>
          </a:bodyPr>
          <a:lstStyle/>
          <a:p>
            <a:r>
              <a:rPr lang="en-US" sz="1800" b="0" i="0" u="none" strike="noStrike" dirty="0">
                <a:solidFill>
                  <a:srgbClr val="000000"/>
                </a:solidFill>
                <a:effectLst/>
                <a:latin typeface="Calibri" panose="020F0502020204030204" pitchFamily="34" charset="0"/>
              </a:rPr>
              <a:t>A Study to Evaluate Inter-Observer Variability and Cancer Detection rates with Cystoscopy Performed by Physicians and Physician Extenders</a:t>
            </a:r>
            <a:r>
              <a:rPr lang="en-US" dirty="0"/>
              <a:t> </a:t>
            </a:r>
            <a:r>
              <a:rPr lang="en-US" sz="1800" b="0" i="0" u="none" strike="noStrike" dirty="0">
                <a:solidFill>
                  <a:schemeClr val="accent1"/>
                </a:solidFill>
                <a:effectLst/>
                <a:latin typeface="Calibri" panose="020F0502020204030204" pitchFamily="34" charset="0"/>
              </a:rPr>
              <a:t>Krupsk</a:t>
            </a:r>
            <a:r>
              <a:rPr lang="en-US" sz="1800" b="0" i="0" u="none" strike="noStrike" dirty="0">
                <a:solidFill>
                  <a:srgbClr val="000000"/>
                </a:solidFill>
                <a:effectLst/>
                <a:latin typeface="Calibri" panose="020F0502020204030204" pitchFamily="34" charset="0"/>
              </a:rPr>
              <a:t>i</a:t>
            </a:r>
            <a:r>
              <a:rPr lang="en-US" dirty="0"/>
              <a:t> </a:t>
            </a:r>
          </a:p>
          <a:p>
            <a:r>
              <a:rPr lang="en-US" sz="1800" b="0" i="0" u="none" strike="noStrike" dirty="0">
                <a:solidFill>
                  <a:srgbClr val="000000"/>
                </a:solidFill>
                <a:effectLst/>
                <a:latin typeface="Calibri" panose="020F0502020204030204" pitchFamily="34" charset="0"/>
              </a:rPr>
              <a:t>Elevated PSA Database -Query of Prostatectomy Outcomes</a:t>
            </a:r>
            <a:r>
              <a:rPr lang="en-US" dirty="0"/>
              <a:t> </a:t>
            </a:r>
            <a:r>
              <a:rPr lang="en-US" sz="1800" b="0" i="0" u="none" strike="noStrike" dirty="0">
                <a:solidFill>
                  <a:schemeClr val="accent1"/>
                </a:solidFill>
                <a:effectLst/>
                <a:latin typeface="Calibri" panose="020F0502020204030204" pitchFamily="34" charset="0"/>
              </a:rPr>
              <a:t>Kirsten Greene</a:t>
            </a:r>
            <a:r>
              <a:rPr lang="en-US" dirty="0">
                <a:solidFill>
                  <a:schemeClr val="accent1"/>
                </a:solidFill>
              </a:rPr>
              <a:t> </a:t>
            </a:r>
          </a:p>
          <a:p>
            <a:endParaRPr lang="en-US" dirty="0">
              <a:solidFill>
                <a:schemeClr val="accent1"/>
              </a:solidFill>
            </a:endParaRPr>
          </a:p>
        </p:txBody>
      </p:sp>
    </p:spTree>
    <p:extLst>
      <p:ext uri="{BB962C8B-B14F-4D97-AF65-F5344CB8AC3E}">
        <p14:creationId xmlns:p14="http://schemas.microsoft.com/office/powerpoint/2010/main" val="3053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908B24-C759-4503-96EB-E27B81FCF278}"/>
              </a:ext>
            </a:extLst>
          </p:cNvPr>
          <p:cNvSpPr>
            <a:spLocks noGrp="1"/>
          </p:cNvSpPr>
          <p:nvPr>
            <p:ph type="title"/>
          </p:nvPr>
        </p:nvSpPr>
        <p:spPr/>
        <p:txBody>
          <a:bodyPr/>
          <a:lstStyle/>
          <a:p>
            <a:r>
              <a:rPr lang="en-US" dirty="0"/>
              <a:t>Current Urology Projects </a:t>
            </a:r>
          </a:p>
        </p:txBody>
      </p:sp>
      <p:sp>
        <p:nvSpPr>
          <p:cNvPr id="5" name="Text Placeholder 4">
            <a:extLst>
              <a:ext uri="{FF2B5EF4-FFF2-40B4-BE49-F238E27FC236}">
                <a16:creationId xmlns:a16="http://schemas.microsoft.com/office/drawing/2014/main" id="{1CC65355-BC1E-4AF7-B950-E9C553BD0DBB}"/>
              </a:ext>
            </a:extLst>
          </p:cNvPr>
          <p:cNvSpPr>
            <a:spLocks noGrp="1"/>
          </p:cNvSpPr>
          <p:nvPr>
            <p:ph type="body" idx="1"/>
          </p:nvPr>
        </p:nvSpPr>
        <p:spPr>
          <a:xfrm>
            <a:off x="836612" y="1302323"/>
            <a:ext cx="5157787" cy="823912"/>
          </a:xfrm>
        </p:spPr>
        <p:txBody>
          <a:bodyPr/>
          <a:lstStyle/>
          <a:p>
            <a:r>
              <a:rPr lang="en-US" dirty="0"/>
              <a:t>Benign</a:t>
            </a:r>
          </a:p>
        </p:txBody>
      </p:sp>
      <p:sp>
        <p:nvSpPr>
          <p:cNvPr id="6" name="Content Placeholder 5">
            <a:extLst>
              <a:ext uri="{FF2B5EF4-FFF2-40B4-BE49-F238E27FC236}">
                <a16:creationId xmlns:a16="http://schemas.microsoft.com/office/drawing/2014/main" id="{CBC85FA5-54CB-4267-BC63-16E177632058}"/>
              </a:ext>
            </a:extLst>
          </p:cNvPr>
          <p:cNvSpPr>
            <a:spLocks noGrp="1"/>
          </p:cNvSpPr>
          <p:nvPr>
            <p:ph sz="half" idx="2"/>
          </p:nvPr>
        </p:nvSpPr>
        <p:spPr>
          <a:xfrm>
            <a:off x="836612" y="2302779"/>
            <a:ext cx="5157787" cy="4190096"/>
          </a:xfrm>
        </p:spPr>
        <p:txBody>
          <a:bodyPr>
            <a:normAutofit/>
          </a:bodyPr>
          <a:lstStyle/>
          <a:p>
            <a:r>
              <a:rPr lang="en-US" sz="1800" b="0" i="0" u="none" strike="noStrike" dirty="0">
                <a:solidFill>
                  <a:srgbClr val="000000"/>
                </a:solidFill>
                <a:effectLst/>
                <a:latin typeface="Calibri" panose="020F0502020204030204" pitchFamily="34" charset="0"/>
              </a:rPr>
              <a:t>Treatment Survey For Erectile Dysfunction (ED) Patients</a:t>
            </a:r>
            <a:r>
              <a:rPr lang="en-US" sz="1200" dirty="0"/>
              <a:t> </a:t>
            </a:r>
            <a:r>
              <a:rPr lang="en-US" sz="1800" b="0" i="0" u="none" strike="noStrike" dirty="0">
                <a:solidFill>
                  <a:schemeClr val="accent1"/>
                </a:solidFill>
                <a:effectLst/>
                <a:latin typeface="Calibri" panose="020F0502020204030204" pitchFamily="34" charset="0"/>
              </a:rPr>
              <a:t>Ryan Smith</a:t>
            </a:r>
            <a:r>
              <a:rPr lang="en-US" sz="1200" dirty="0">
                <a:solidFill>
                  <a:schemeClr val="accent1"/>
                </a:solidFill>
              </a:rPr>
              <a:t> </a:t>
            </a:r>
          </a:p>
          <a:p>
            <a:r>
              <a:rPr lang="en-US" sz="1800" b="0" i="0" u="none" strike="noStrike" dirty="0">
                <a:solidFill>
                  <a:srgbClr val="000000"/>
                </a:solidFill>
                <a:effectLst/>
                <a:latin typeface="Calibri" panose="020F0502020204030204" pitchFamily="34" charset="0"/>
              </a:rPr>
              <a:t>Phosphatidylserine (PS) Infertility Semen Analysis Study</a:t>
            </a:r>
            <a:r>
              <a:rPr lang="en-US" sz="1200" dirty="0"/>
              <a:t> </a:t>
            </a:r>
            <a:r>
              <a:rPr lang="en-US" sz="1800" b="0" i="0" u="none" strike="noStrike" dirty="0">
                <a:solidFill>
                  <a:schemeClr val="accent1"/>
                </a:solidFill>
                <a:effectLst/>
                <a:latin typeface="Calibri" panose="020F0502020204030204" pitchFamily="34" charset="0"/>
              </a:rPr>
              <a:t>Ryan Smith</a:t>
            </a:r>
            <a:r>
              <a:rPr lang="en-US" sz="1200" dirty="0">
                <a:solidFill>
                  <a:schemeClr val="accent1"/>
                </a:solidFill>
              </a:rPr>
              <a:t> </a:t>
            </a:r>
          </a:p>
          <a:p>
            <a:r>
              <a:rPr lang="en-US" sz="1800" b="0" i="0" u="none" strike="noStrike" dirty="0">
                <a:solidFill>
                  <a:srgbClr val="000000"/>
                </a:solidFill>
                <a:effectLst/>
                <a:latin typeface="Calibri" panose="020F0502020204030204" pitchFamily="34" charset="0"/>
              </a:rPr>
              <a:t>Environmental Exposure Burden and Male Infertility</a:t>
            </a:r>
            <a:r>
              <a:rPr lang="en-US" sz="1200" dirty="0"/>
              <a:t> </a:t>
            </a:r>
            <a:r>
              <a:rPr lang="en-US" sz="1800" b="0" i="0" u="none" strike="noStrike" dirty="0">
                <a:solidFill>
                  <a:schemeClr val="accent1"/>
                </a:solidFill>
                <a:effectLst/>
                <a:latin typeface="Calibri" panose="020F0502020204030204" pitchFamily="34" charset="0"/>
              </a:rPr>
              <a:t>Ryan Smith</a:t>
            </a:r>
            <a:r>
              <a:rPr lang="en-US" sz="1200" dirty="0">
                <a:solidFill>
                  <a:schemeClr val="accent1"/>
                </a:solidFill>
              </a:rPr>
              <a:t> </a:t>
            </a:r>
          </a:p>
          <a:p>
            <a:r>
              <a:rPr lang="en-US" sz="1800" b="0" i="0" u="none" strike="noStrike" dirty="0">
                <a:solidFill>
                  <a:srgbClr val="000000"/>
                </a:solidFill>
                <a:effectLst/>
                <a:latin typeface="Calibri" panose="020F0502020204030204" pitchFamily="34" charset="0"/>
              </a:rPr>
              <a:t>Low Intensity Shockwave Therapy for Erectile Dysfunction</a:t>
            </a:r>
            <a:r>
              <a:rPr lang="en-US" sz="1200" dirty="0"/>
              <a:t> </a:t>
            </a:r>
            <a:r>
              <a:rPr lang="en-US" sz="1800" b="0" i="0" u="none" strike="noStrike" dirty="0">
                <a:solidFill>
                  <a:schemeClr val="accent1"/>
                </a:solidFill>
                <a:effectLst/>
                <a:latin typeface="Calibri" panose="020F0502020204030204" pitchFamily="34" charset="0"/>
              </a:rPr>
              <a:t>Ryan Smith</a:t>
            </a:r>
            <a:r>
              <a:rPr lang="en-US" sz="1200" dirty="0">
                <a:solidFill>
                  <a:schemeClr val="accent1"/>
                </a:solidFill>
              </a:rPr>
              <a:t> </a:t>
            </a:r>
          </a:p>
          <a:p>
            <a:r>
              <a:rPr lang="en-US" sz="1800" b="0" i="0" u="none" strike="noStrike" dirty="0">
                <a:solidFill>
                  <a:srgbClr val="000000"/>
                </a:solidFill>
                <a:effectLst/>
                <a:latin typeface="Calibri" panose="020F0502020204030204" pitchFamily="34" charset="0"/>
              </a:rPr>
              <a:t> Outcomes of Clomiphene Citrate Treatment on Male Fertility and Hypogonadism</a:t>
            </a:r>
            <a:r>
              <a:rPr lang="en-US" sz="1200" dirty="0"/>
              <a:t> </a:t>
            </a:r>
            <a:r>
              <a:rPr lang="en-US" sz="1800" b="0" i="0" u="none" strike="noStrike" dirty="0">
                <a:solidFill>
                  <a:schemeClr val="accent1"/>
                </a:solidFill>
                <a:effectLst/>
                <a:latin typeface="Calibri" panose="020F0502020204030204" pitchFamily="34" charset="0"/>
              </a:rPr>
              <a:t>Ryan Smith</a:t>
            </a:r>
            <a:r>
              <a:rPr lang="en-US" sz="1200" dirty="0">
                <a:solidFill>
                  <a:schemeClr val="accent1"/>
                </a:solidFill>
              </a:rPr>
              <a:t> </a:t>
            </a:r>
            <a:endParaRPr lang="en-US" sz="1800" b="0" i="0" u="none" strike="noStrike" dirty="0">
              <a:solidFill>
                <a:schemeClr val="accent1"/>
              </a:solidFill>
              <a:effectLst/>
              <a:latin typeface="Calibri" panose="020F0502020204030204" pitchFamily="34" charset="0"/>
            </a:endParaRPr>
          </a:p>
          <a:p>
            <a:r>
              <a:rPr lang="en-US" sz="1800" b="0" i="0" u="none" strike="noStrike" dirty="0">
                <a:solidFill>
                  <a:srgbClr val="000000"/>
                </a:solidFill>
                <a:effectLst/>
                <a:latin typeface="+mj-lt"/>
              </a:rPr>
              <a:t> </a:t>
            </a:r>
            <a:endParaRPr lang="en-US" sz="1800" dirty="0">
              <a:solidFill>
                <a:schemeClr val="accent1"/>
              </a:solidFill>
              <a:latin typeface="+mj-lt"/>
            </a:endParaRPr>
          </a:p>
        </p:txBody>
      </p:sp>
      <p:sp>
        <p:nvSpPr>
          <p:cNvPr id="7" name="Text Placeholder 6">
            <a:extLst>
              <a:ext uri="{FF2B5EF4-FFF2-40B4-BE49-F238E27FC236}">
                <a16:creationId xmlns:a16="http://schemas.microsoft.com/office/drawing/2014/main" id="{53C89CE6-B2F0-4A5A-AA03-1B5FFA6FAB00}"/>
              </a:ext>
            </a:extLst>
          </p:cNvPr>
          <p:cNvSpPr>
            <a:spLocks noGrp="1"/>
          </p:cNvSpPr>
          <p:nvPr>
            <p:ph type="body" sz="quarter" idx="3"/>
          </p:nvPr>
        </p:nvSpPr>
        <p:spPr>
          <a:xfrm>
            <a:off x="6197603" y="1273970"/>
            <a:ext cx="5183188" cy="823912"/>
          </a:xfrm>
        </p:spPr>
        <p:txBody>
          <a:bodyPr/>
          <a:lstStyle/>
          <a:p>
            <a:r>
              <a:rPr lang="en-US" dirty="0"/>
              <a:t>Benign </a:t>
            </a:r>
          </a:p>
        </p:txBody>
      </p:sp>
      <p:sp>
        <p:nvSpPr>
          <p:cNvPr id="8" name="Content Placeholder 7">
            <a:extLst>
              <a:ext uri="{FF2B5EF4-FFF2-40B4-BE49-F238E27FC236}">
                <a16:creationId xmlns:a16="http://schemas.microsoft.com/office/drawing/2014/main" id="{7CB3CD02-9C92-46EF-B32C-6A49523E64E8}"/>
              </a:ext>
            </a:extLst>
          </p:cNvPr>
          <p:cNvSpPr>
            <a:spLocks noGrp="1"/>
          </p:cNvSpPr>
          <p:nvPr>
            <p:ph sz="quarter" idx="4"/>
          </p:nvPr>
        </p:nvSpPr>
        <p:spPr>
          <a:xfrm>
            <a:off x="6197603" y="2097882"/>
            <a:ext cx="5183188" cy="3684588"/>
          </a:xfrm>
        </p:spPr>
        <p:txBody>
          <a:bodyPr>
            <a:normAutofit/>
          </a:bodyPr>
          <a:lstStyle/>
          <a:p>
            <a:r>
              <a:rPr lang="en-US" sz="1800" b="0" i="0" u="none" strike="noStrike" dirty="0">
                <a:solidFill>
                  <a:srgbClr val="000000"/>
                </a:solidFill>
                <a:effectLst/>
                <a:latin typeface="Calibri" panose="020F0502020204030204" pitchFamily="34" charset="0"/>
              </a:rPr>
              <a:t> Intersection of Transplant and Urology</a:t>
            </a:r>
            <a:r>
              <a:rPr lang="en-US" dirty="0"/>
              <a:t> </a:t>
            </a:r>
            <a:r>
              <a:rPr lang="en-US" sz="1800" b="0" i="0" u="none" strike="noStrike" dirty="0">
                <a:solidFill>
                  <a:schemeClr val="accent1"/>
                </a:solidFill>
                <a:effectLst/>
                <a:latin typeface="Calibri" panose="020F0502020204030204" pitchFamily="34" charset="0"/>
              </a:rPr>
              <a:t>Zillioux</a:t>
            </a:r>
            <a:r>
              <a:rPr lang="en-US" dirty="0"/>
              <a:t> </a:t>
            </a:r>
          </a:p>
          <a:p>
            <a:r>
              <a:rPr lang="en-US" sz="1800" b="0" i="0" u="none" strike="noStrike" dirty="0">
                <a:solidFill>
                  <a:srgbClr val="000000"/>
                </a:solidFill>
                <a:effectLst/>
                <a:latin typeface="Calibri" panose="020F0502020204030204" pitchFamily="34" charset="0"/>
              </a:rPr>
              <a:t>The Examination of Surgically Removed Tissue and Organs from Gender-Affirming Patients to Determine Impact of Hormonal Therapies</a:t>
            </a:r>
            <a:r>
              <a:rPr lang="en-US" dirty="0"/>
              <a:t> </a:t>
            </a:r>
            <a:r>
              <a:rPr lang="en-US" sz="1800" b="0" i="0" u="none" strike="noStrike" dirty="0">
                <a:solidFill>
                  <a:schemeClr val="accent1"/>
                </a:solidFill>
                <a:effectLst/>
                <a:latin typeface="Calibri" panose="020F0502020204030204" pitchFamily="34" charset="0"/>
              </a:rPr>
              <a:t>Sean Corbett</a:t>
            </a:r>
            <a:r>
              <a:rPr lang="en-US" dirty="0">
                <a:solidFill>
                  <a:schemeClr val="accent1"/>
                </a:solidFill>
              </a:rPr>
              <a:t> </a:t>
            </a:r>
          </a:p>
        </p:txBody>
      </p:sp>
    </p:spTree>
    <p:extLst>
      <p:ext uri="{BB962C8B-B14F-4D97-AF65-F5344CB8AC3E}">
        <p14:creationId xmlns:p14="http://schemas.microsoft.com/office/powerpoint/2010/main" val="296848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EC16-92D4-46A9-B3BD-84C17EE37729}"/>
              </a:ext>
            </a:extLst>
          </p:cNvPr>
          <p:cNvSpPr>
            <a:spLocks noGrp="1"/>
          </p:cNvSpPr>
          <p:nvPr>
            <p:ph type="title"/>
          </p:nvPr>
        </p:nvSpPr>
        <p:spPr/>
        <p:txBody>
          <a:bodyPr/>
          <a:lstStyle/>
          <a:p>
            <a:r>
              <a:rPr lang="en-US" dirty="0"/>
              <a:t>Agenda : research</a:t>
            </a:r>
          </a:p>
        </p:txBody>
      </p:sp>
      <p:sp>
        <p:nvSpPr>
          <p:cNvPr id="3" name="Content Placeholder 2">
            <a:extLst>
              <a:ext uri="{FF2B5EF4-FFF2-40B4-BE49-F238E27FC236}">
                <a16:creationId xmlns:a16="http://schemas.microsoft.com/office/drawing/2014/main" id="{ADEFEBE0-9D06-47F7-AE11-CBBE8E981EF1}"/>
              </a:ext>
            </a:extLst>
          </p:cNvPr>
          <p:cNvSpPr>
            <a:spLocks noGrp="1"/>
          </p:cNvSpPr>
          <p:nvPr>
            <p:ph idx="1"/>
          </p:nvPr>
        </p:nvSpPr>
        <p:spPr/>
        <p:txBody>
          <a:bodyPr>
            <a:normAutofit fontScale="77500" lnSpcReduction="20000"/>
          </a:bodyPr>
          <a:lstStyle/>
          <a:p>
            <a:pPr algn="l"/>
            <a:endParaRPr lang="en-US" sz="1800" b="0" i="0" u="none" strike="noStrike" baseline="0" dirty="0">
              <a:solidFill>
                <a:srgbClr val="000000"/>
              </a:solidFill>
              <a:latin typeface="Franklin Gothic Book" panose="020B0503020102020204" pitchFamily="34" charset="0"/>
            </a:endParaRPr>
          </a:p>
          <a:p>
            <a:r>
              <a:rPr lang="en-US" sz="2900" b="0" i="0" u="none" strike="noStrike" baseline="0" dirty="0">
                <a:solidFill>
                  <a:srgbClr val="000000"/>
                </a:solidFill>
                <a:latin typeface="Franklin Gothic Book" panose="020B0503020102020204" pitchFamily="34" charset="0"/>
              </a:rPr>
              <a:t>8:45am PI Responsibilities – Olusegun Adelaja, MD, CCRC, ACRP-PM </a:t>
            </a:r>
          </a:p>
          <a:p>
            <a:r>
              <a:rPr lang="en-US" sz="2900" b="0" i="0" u="none" strike="noStrike" baseline="0" dirty="0">
                <a:solidFill>
                  <a:srgbClr val="000000"/>
                </a:solidFill>
                <a:latin typeface="Franklin Gothic Book" panose="020B0503020102020204" pitchFamily="34" charset="0"/>
              </a:rPr>
              <a:t>9:05am Overview of Office of Clinical Research – Tracey Krupski, MD, MPH </a:t>
            </a:r>
          </a:p>
          <a:p>
            <a:r>
              <a:rPr lang="en-US" sz="2900" b="0" i="0" u="none" strike="noStrike" baseline="0" dirty="0">
                <a:solidFill>
                  <a:srgbClr val="000000"/>
                </a:solidFill>
                <a:latin typeface="Franklin Gothic Book" panose="020B0503020102020204" pitchFamily="34" charset="0"/>
              </a:rPr>
              <a:t>9:15am Review of UVA Resources – Christine Ibilibor, MD, MSc </a:t>
            </a:r>
          </a:p>
          <a:p>
            <a:pPr marL="0" indent="0">
              <a:buNone/>
            </a:pPr>
            <a:r>
              <a:rPr lang="en-US" sz="2900" dirty="0">
                <a:solidFill>
                  <a:srgbClr val="000000"/>
                </a:solidFill>
                <a:latin typeface="Franklin Gothic Book" panose="020B0503020102020204" pitchFamily="34" charset="0"/>
              </a:rPr>
              <a:t>	</a:t>
            </a:r>
            <a:r>
              <a:rPr lang="en-US" sz="2900" b="0" i="0" u="none" strike="noStrike" baseline="0" dirty="0">
                <a:solidFill>
                  <a:srgbClr val="000000"/>
                </a:solidFill>
                <a:latin typeface="Franklin Gothic Book" panose="020B0503020102020204" pitchFamily="34" charset="0"/>
              </a:rPr>
              <a:t> Creating a Research Manual </a:t>
            </a:r>
          </a:p>
          <a:p>
            <a:r>
              <a:rPr lang="en-US" sz="2900" b="0" i="0" u="none" strike="noStrike" baseline="0" dirty="0">
                <a:solidFill>
                  <a:srgbClr val="000000"/>
                </a:solidFill>
                <a:latin typeface="Franklin Gothic Book" panose="020B0503020102020204" pitchFamily="34" charset="0"/>
              </a:rPr>
              <a:t>9:30am Clinical Urology Research Projects – T. Krupski </a:t>
            </a:r>
          </a:p>
          <a:p>
            <a:r>
              <a:rPr lang="en-US" sz="2900" b="0" i="0" u="none" strike="noStrike" baseline="0" dirty="0">
                <a:solidFill>
                  <a:srgbClr val="000000"/>
                </a:solidFill>
                <a:latin typeface="Franklin Gothic Book" panose="020B0503020102020204" pitchFamily="34" charset="0"/>
              </a:rPr>
              <a:t>9:45am Basic Science Research Projects – Stephen Culp, MD, PhD </a:t>
            </a:r>
          </a:p>
          <a:p>
            <a:r>
              <a:rPr lang="en-US" sz="2900" b="0" i="0" u="none" strike="noStrike" baseline="0" dirty="0">
                <a:solidFill>
                  <a:srgbClr val="000000"/>
                </a:solidFill>
                <a:latin typeface="Franklin Gothic Book" panose="020B0503020102020204" pitchFamily="34" charset="0"/>
              </a:rPr>
              <a:t>10:00am Resident Involvement in QI/Research – Jacqueline Zillioux, MD </a:t>
            </a:r>
          </a:p>
          <a:p>
            <a:r>
              <a:rPr lang="en-US" sz="2900" b="0" i="0" u="none" strike="noStrike" baseline="0" dirty="0">
                <a:solidFill>
                  <a:srgbClr val="000000"/>
                </a:solidFill>
                <a:highlight>
                  <a:srgbClr val="FFFF00"/>
                </a:highlight>
                <a:latin typeface="Franklin Gothic Book" panose="020B0503020102020204" pitchFamily="34" charset="0"/>
              </a:rPr>
              <a:t>10:20am </a:t>
            </a:r>
            <a:r>
              <a:rPr lang="en-US" sz="2900" b="0" i="1" u="none" strike="noStrike" baseline="0" dirty="0">
                <a:solidFill>
                  <a:srgbClr val="000000"/>
                </a:solidFill>
                <a:highlight>
                  <a:srgbClr val="FFFF00"/>
                </a:highlight>
                <a:latin typeface="Franklin Gothic Book" panose="020B0503020102020204" pitchFamily="34" charset="0"/>
              </a:rPr>
              <a:t>10-Minute Break </a:t>
            </a:r>
            <a:endParaRPr lang="en-US" sz="2900" b="0" i="0" u="none" strike="noStrike" baseline="0" dirty="0">
              <a:solidFill>
                <a:srgbClr val="000000"/>
              </a:solidFill>
              <a:highlight>
                <a:srgbClr val="FFFF00"/>
              </a:highlight>
              <a:latin typeface="Franklin Gothic Book" panose="020B0503020102020204" pitchFamily="34" charset="0"/>
            </a:endParaRPr>
          </a:p>
          <a:p>
            <a:r>
              <a:rPr lang="en-US" sz="2900" b="0" i="0" u="none" strike="noStrike" baseline="0" dirty="0">
                <a:solidFill>
                  <a:srgbClr val="000000"/>
                </a:solidFill>
                <a:latin typeface="Franklin Gothic Book" panose="020B0503020102020204" pitchFamily="34" charset="0"/>
              </a:rPr>
              <a:t>10:30am Summarize the pseudo-SWAT Analysis – T. Krupski </a:t>
            </a:r>
          </a:p>
          <a:p>
            <a:r>
              <a:rPr lang="en-US" sz="2900" b="0" i="0" u="none" strike="noStrike" baseline="0" dirty="0">
                <a:solidFill>
                  <a:srgbClr val="000000"/>
                </a:solidFill>
                <a:latin typeface="Franklin Gothic Book" panose="020B0503020102020204" pitchFamily="34" charset="0"/>
              </a:rPr>
              <a:t>11:00am Aspirational Goals – Team Brainstorm </a:t>
            </a:r>
          </a:p>
          <a:p>
            <a:r>
              <a:rPr lang="en-US" sz="2900" b="0" i="0" u="none" strike="noStrike" baseline="0" dirty="0">
                <a:solidFill>
                  <a:srgbClr val="000000"/>
                </a:solidFill>
                <a:latin typeface="Franklin Gothic Book" panose="020B0503020102020204" pitchFamily="34" charset="0"/>
              </a:rPr>
              <a:t>11:30am Reorganization/Operationalizing for Success – T. Krupski </a:t>
            </a:r>
            <a:endParaRPr lang="en-US" sz="2900" dirty="0"/>
          </a:p>
        </p:txBody>
      </p:sp>
    </p:spTree>
    <p:extLst>
      <p:ext uri="{BB962C8B-B14F-4D97-AF65-F5344CB8AC3E}">
        <p14:creationId xmlns:p14="http://schemas.microsoft.com/office/powerpoint/2010/main" val="257460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F585-A918-4E65-BBCC-D0275D220330}"/>
              </a:ext>
            </a:extLst>
          </p:cNvPr>
          <p:cNvSpPr>
            <a:spLocks noGrp="1"/>
          </p:cNvSpPr>
          <p:nvPr>
            <p:ph type="title"/>
          </p:nvPr>
        </p:nvSpPr>
        <p:spPr/>
        <p:txBody>
          <a:bodyPr/>
          <a:lstStyle/>
          <a:p>
            <a:r>
              <a:rPr lang="en-US" dirty="0"/>
              <a:t>Strengths</a:t>
            </a:r>
          </a:p>
        </p:txBody>
      </p:sp>
      <p:pic>
        <p:nvPicPr>
          <p:cNvPr id="5" name="Content Placeholder 4">
            <a:extLst>
              <a:ext uri="{FF2B5EF4-FFF2-40B4-BE49-F238E27FC236}">
                <a16:creationId xmlns:a16="http://schemas.microsoft.com/office/drawing/2014/main" id="{550B0958-0C71-4877-8D0C-BD31F0564FBF}"/>
              </a:ext>
            </a:extLst>
          </p:cNvPr>
          <p:cNvPicPr>
            <a:picLocks noGrp="1" noChangeAspect="1"/>
          </p:cNvPicPr>
          <p:nvPr>
            <p:ph idx="1"/>
          </p:nvPr>
        </p:nvPicPr>
        <p:blipFill>
          <a:blip r:embed="rId2"/>
          <a:stretch>
            <a:fillRect/>
          </a:stretch>
        </p:blipFill>
        <p:spPr>
          <a:xfrm>
            <a:off x="1767726" y="1825625"/>
            <a:ext cx="8656548" cy="4351338"/>
          </a:xfrm>
        </p:spPr>
      </p:pic>
    </p:spTree>
    <p:extLst>
      <p:ext uri="{BB962C8B-B14F-4D97-AF65-F5344CB8AC3E}">
        <p14:creationId xmlns:p14="http://schemas.microsoft.com/office/powerpoint/2010/main" val="350095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00D5-28B3-46D1-B435-19378725B744}"/>
              </a:ext>
            </a:extLst>
          </p:cNvPr>
          <p:cNvSpPr>
            <a:spLocks noGrp="1"/>
          </p:cNvSpPr>
          <p:nvPr>
            <p:ph type="title"/>
          </p:nvPr>
        </p:nvSpPr>
        <p:spPr/>
        <p:txBody>
          <a:bodyPr/>
          <a:lstStyle/>
          <a:p>
            <a:r>
              <a:rPr lang="en-US" dirty="0"/>
              <a:t>Weaknesses</a:t>
            </a:r>
          </a:p>
        </p:txBody>
      </p:sp>
      <p:sp>
        <p:nvSpPr>
          <p:cNvPr id="3" name="Content Placeholder 2">
            <a:extLst>
              <a:ext uri="{FF2B5EF4-FFF2-40B4-BE49-F238E27FC236}">
                <a16:creationId xmlns:a16="http://schemas.microsoft.com/office/drawing/2014/main" id="{36E3B499-A4DD-46D2-A697-7207881F8D2E}"/>
              </a:ext>
            </a:extLst>
          </p:cNvPr>
          <p:cNvSpPr>
            <a:spLocks noGrp="1"/>
          </p:cNvSpPr>
          <p:nvPr>
            <p:ph idx="1"/>
          </p:nvPr>
        </p:nvSpPr>
        <p:spPr/>
        <p:txBody>
          <a:bodyPr>
            <a:normAutofit/>
          </a:bodyPr>
          <a:lstStyle/>
          <a:p>
            <a:r>
              <a:rPr lang="en-US" sz="1800" dirty="0">
                <a:effectLst/>
                <a:latin typeface="Calibri" panose="020F0502020204030204" pitchFamily="34" charset="0"/>
                <a:ea typeface="Times New Roman" panose="02020603050405020304" pitchFamily="18" charset="0"/>
              </a:rPr>
              <a:t> </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4D5FF136-1004-4225-B733-8759A8CDE5DC}"/>
              </a:ext>
            </a:extLst>
          </p:cNvPr>
          <p:cNvPicPr>
            <a:picLocks noChangeAspect="1"/>
          </p:cNvPicPr>
          <p:nvPr/>
        </p:nvPicPr>
        <p:blipFill>
          <a:blip r:embed="rId2"/>
          <a:stretch>
            <a:fillRect/>
          </a:stretch>
        </p:blipFill>
        <p:spPr>
          <a:xfrm>
            <a:off x="1454999" y="1318437"/>
            <a:ext cx="8963025" cy="5029200"/>
          </a:xfrm>
          <a:prstGeom prst="rect">
            <a:avLst/>
          </a:prstGeom>
        </p:spPr>
      </p:pic>
    </p:spTree>
    <p:extLst>
      <p:ext uri="{BB962C8B-B14F-4D97-AF65-F5344CB8AC3E}">
        <p14:creationId xmlns:p14="http://schemas.microsoft.com/office/powerpoint/2010/main" val="404931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EC16-92D4-46A9-B3BD-84C17EE37729}"/>
              </a:ext>
            </a:extLst>
          </p:cNvPr>
          <p:cNvSpPr>
            <a:spLocks noGrp="1"/>
          </p:cNvSpPr>
          <p:nvPr>
            <p:ph type="title"/>
          </p:nvPr>
        </p:nvSpPr>
        <p:spPr/>
        <p:txBody>
          <a:bodyPr/>
          <a:lstStyle/>
          <a:p>
            <a:r>
              <a:rPr lang="en-US" dirty="0"/>
              <a:t>Agenda : research</a:t>
            </a:r>
          </a:p>
        </p:txBody>
      </p:sp>
      <p:sp>
        <p:nvSpPr>
          <p:cNvPr id="3" name="Content Placeholder 2">
            <a:extLst>
              <a:ext uri="{FF2B5EF4-FFF2-40B4-BE49-F238E27FC236}">
                <a16:creationId xmlns:a16="http://schemas.microsoft.com/office/drawing/2014/main" id="{ADEFEBE0-9D06-47F7-AE11-CBBE8E981EF1}"/>
              </a:ext>
            </a:extLst>
          </p:cNvPr>
          <p:cNvSpPr>
            <a:spLocks noGrp="1"/>
          </p:cNvSpPr>
          <p:nvPr>
            <p:ph idx="1"/>
          </p:nvPr>
        </p:nvSpPr>
        <p:spPr/>
        <p:txBody>
          <a:bodyPr>
            <a:normAutofit fontScale="77500" lnSpcReduction="20000"/>
          </a:bodyPr>
          <a:lstStyle/>
          <a:p>
            <a:pPr algn="l"/>
            <a:endParaRPr lang="en-US" sz="1800" b="0" i="0" u="none" strike="noStrike" baseline="0" dirty="0">
              <a:solidFill>
                <a:srgbClr val="000000"/>
              </a:solidFill>
              <a:latin typeface="Franklin Gothic Book" panose="020B0503020102020204" pitchFamily="34" charset="0"/>
            </a:endParaRPr>
          </a:p>
          <a:p>
            <a:r>
              <a:rPr lang="en-US" sz="2900" b="0" i="0" u="none" strike="noStrike" baseline="0" dirty="0">
                <a:solidFill>
                  <a:srgbClr val="000000"/>
                </a:solidFill>
                <a:latin typeface="Franklin Gothic Book" panose="020B0503020102020204" pitchFamily="34" charset="0"/>
              </a:rPr>
              <a:t>8:45am PI Responsibilities – Olusegun Adelaja, MD, CCRC, ACRP-PM </a:t>
            </a:r>
          </a:p>
          <a:p>
            <a:r>
              <a:rPr lang="en-US" sz="2900" b="0" i="0" u="none" strike="noStrike" baseline="0" dirty="0">
                <a:solidFill>
                  <a:srgbClr val="000000"/>
                </a:solidFill>
                <a:latin typeface="Franklin Gothic Book" panose="020B0503020102020204" pitchFamily="34" charset="0"/>
              </a:rPr>
              <a:t>9:05am Overview of Office of Clinical Research – Tracey Krupski, MD, MPH </a:t>
            </a:r>
          </a:p>
          <a:p>
            <a:r>
              <a:rPr lang="en-US" sz="2900" b="0" i="0" u="none" strike="noStrike" baseline="0" dirty="0">
                <a:solidFill>
                  <a:srgbClr val="000000"/>
                </a:solidFill>
                <a:latin typeface="Franklin Gothic Book" panose="020B0503020102020204" pitchFamily="34" charset="0"/>
              </a:rPr>
              <a:t>9:15am Review of UVA Resources – Christine Ibilibor, MD, MSc </a:t>
            </a:r>
          </a:p>
          <a:p>
            <a:pPr marL="0" indent="0">
              <a:buNone/>
            </a:pPr>
            <a:r>
              <a:rPr lang="en-US" sz="2900" dirty="0">
                <a:solidFill>
                  <a:srgbClr val="000000"/>
                </a:solidFill>
                <a:latin typeface="Franklin Gothic Book" panose="020B0503020102020204" pitchFamily="34" charset="0"/>
              </a:rPr>
              <a:t>	</a:t>
            </a:r>
            <a:r>
              <a:rPr lang="en-US" sz="2900" b="0" i="0" u="none" strike="noStrike" baseline="0" dirty="0">
                <a:solidFill>
                  <a:srgbClr val="000000"/>
                </a:solidFill>
                <a:latin typeface="Franklin Gothic Book" panose="020B0503020102020204" pitchFamily="34" charset="0"/>
              </a:rPr>
              <a:t> Creating a Research Manual </a:t>
            </a:r>
          </a:p>
          <a:p>
            <a:r>
              <a:rPr lang="en-US" sz="2900" b="0" i="0" u="none" strike="noStrike" baseline="0" dirty="0">
                <a:solidFill>
                  <a:srgbClr val="000000"/>
                </a:solidFill>
                <a:latin typeface="Franklin Gothic Book" panose="020B0503020102020204" pitchFamily="34" charset="0"/>
              </a:rPr>
              <a:t>9:30am Clinical Urology Research Projects – T. Krupski </a:t>
            </a:r>
          </a:p>
          <a:p>
            <a:r>
              <a:rPr lang="en-US" sz="2900" b="0" i="0" u="none" strike="noStrike" baseline="0" dirty="0">
                <a:solidFill>
                  <a:srgbClr val="000000"/>
                </a:solidFill>
                <a:latin typeface="Franklin Gothic Book" panose="020B0503020102020204" pitchFamily="34" charset="0"/>
              </a:rPr>
              <a:t>9:45am Basic Science Research Projects – Stephen Culp, MD, PhD </a:t>
            </a:r>
          </a:p>
          <a:p>
            <a:r>
              <a:rPr lang="en-US" sz="2900" b="0" i="0" u="none" strike="noStrike" baseline="0" dirty="0">
                <a:solidFill>
                  <a:srgbClr val="000000"/>
                </a:solidFill>
                <a:latin typeface="Franklin Gothic Book" panose="020B0503020102020204" pitchFamily="34" charset="0"/>
              </a:rPr>
              <a:t>10:00am Resident Involvement in QI/Research – Jacqueline Zillioux, MD </a:t>
            </a:r>
          </a:p>
          <a:p>
            <a:r>
              <a:rPr lang="en-US" sz="2900" b="0" i="0" u="none" strike="noStrike" baseline="0" dirty="0">
                <a:solidFill>
                  <a:srgbClr val="000000"/>
                </a:solidFill>
                <a:highlight>
                  <a:srgbClr val="FFFF00"/>
                </a:highlight>
                <a:latin typeface="Franklin Gothic Book" panose="020B0503020102020204" pitchFamily="34" charset="0"/>
              </a:rPr>
              <a:t>10:20am </a:t>
            </a:r>
            <a:r>
              <a:rPr lang="en-US" sz="2900" b="0" i="1" u="none" strike="noStrike" baseline="0" dirty="0">
                <a:solidFill>
                  <a:srgbClr val="000000"/>
                </a:solidFill>
                <a:highlight>
                  <a:srgbClr val="FFFF00"/>
                </a:highlight>
                <a:latin typeface="Franklin Gothic Book" panose="020B0503020102020204" pitchFamily="34" charset="0"/>
              </a:rPr>
              <a:t>10-Minute Break </a:t>
            </a:r>
            <a:endParaRPr lang="en-US" sz="2900" b="0" i="0" u="none" strike="noStrike" baseline="0" dirty="0">
              <a:solidFill>
                <a:srgbClr val="000000"/>
              </a:solidFill>
              <a:highlight>
                <a:srgbClr val="FFFF00"/>
              </a:highlight>
              <a:latin typeface="Franklin Gothic Book" panose="020B0503020102020204" pitchFamily="34" charset="0"/>
            </a:endParaRPr>
          </a:p>
          <a:p>
            <a:r>
              <a:rPr lang="en-US" sz="2900" b="0" i="0" u="none" strike="noStrike" baseline="0" dirty="0">
                <a:solidFill>
                  <a:srgbClr val="000000"/>
                </a:solidFill>
                <a:latin typeface="Franklin Gothic Book" panose="020B0503020102020204" pitchFamily="34" charset="0"/>
              </a:rPr>
              <a:t>10:30am Summarize the pseudo-SWAT Analysis – T. Krupski </a:t>
            </a:r>
          </a:p>
          <a:p>
            <a:r>
              <a:rPr lang="en-US" sz="2900" b="0" i="0" u="none" strike="noStrike" baseline="0" dirty="0">
                <a:solidFill>
                  <a:srgbClr val="000000"/>
                </a:solidFill>
                <a:latin typeface="Franklin Gothic Book" panose="020B0503020102020204" pitchFamily="34" charset="0"/>
              </a:rPr>
              <a:t>11:00am Aspirational Goals – Team Brainstorm </a:t>
            </a:r>
          </a:p>
          <a:p>
            <a:r>
              <a:rPr lang="en-US" sz="2900" b="0" i="0" u="none" strike="noStrike" baseline="0" dirty="0">
                <a:solidFill>
                  <a:srgbClr val="000000"/>
                </a:solidFill>
                <a:latin typeface="Franklin Gothic Book" panose="020B0503020102020204" pitchFamily="34" charset="0"/>
              </a:rPr>
              <a:t>11:30am Reorganization/Operationalizing for Success – T. Krupski </a:t>
            </a:r>
            <a:endParaRPr lang="en-US" sz="2900" dirty="0"/>
          </a:p>
        </p:txBody>
      </p:sp>
    </p:spTree>
    <p:extLst>
      <p:ext uri="{BB962C8B-B14F-4D97-AF65-F5344CB8AC3E}">
        <p14:creationId xmlns:p14="http://schemas.microsoft.com/office/powerpoint/2010/main" val="2037216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CDA8-3265-4856-9F63-C0E06D8A1C7F}"/>
              </a:ext>
            </a:extLst>
          </p:cNvPr>
          <p:cNvSpPr>
            <a:spLocks noGrp="1"/>
          </p:cNvSpPr>
          <p:nvPr>
            <p:ph type="title"/>
          </p:nvPr>
        </p:nvSpPr>
        <p:spPr/>
        <p:txBody>
          <a:bodyPr/>
          <a:lstStyle/>
          <a:p>
            <a:r>
              <a:rPr lang="en-US" dirty="0"/>
              <a:t>What is our Identity as Department?</a:t>
            </a:r>
          </a:p>
        </p:txBody>
      </p:sp>
      <p:sp>
        <p:nvSpPr>
          <p:cNvPr id="3" name="Content Placeholder 2">
            <a:extLst>
              <a:ext uri="{FF2B5EF4-FFF2-40B4-BE49-F238E27FC236}">
                <a16:creationId xmlns:a16="http://schemas.microsoft.com/office/drawing/2014/main" id="{B6385ED8-8C59-4484-96C4-92A49437B800}"/>
              </a:ext>
            </a:extLst>
          </p:cNvPr>
          <p:cNvSpPr>
            <a:spLocks noGrp="1"/>
          </p:cNvSpPr>
          <p:nvPr>
            <p:ph idx="1"/>
          </p:nvPr>
        </p:nvSpPr>
        <p:spPr/>
        <p:txBody>
          <a:bodyPr/>
          <a:lstStyle/>
          <a:p>
            <a:r>
              <a:rPr lang="en-US" sz="3600" dirty="0"/>
              <a:t> Clinical Excellence			Research Excellence	Good research					Clinical Acumen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84695598-0FAB-4B0C-8595-0A3DFD4921B0}"/>
              </a:ext>
            </a:extLst>
          </p:cNvPr>
          <p:cNvPicPr>
            <a:picLocks noChangeAspect="1"/>
          </p:cNvPicPr>
          <p:nvPr/>
        </p:nvPicPr>
        <p:blipFill>
          <a:blip r:embed="rId2"/>
          <a:stretch>
            <a:fillRect/>
          </a:stretch>
        </p:blipFill>
        <p:spPr>
          <a:xfrm>
            <a:off x="2959173" y="3200512"/>
            <a:ext cx="5848350" cy="3429000"/>
          </a:xfrm>
          <a:prstGeom prst="rect">
            <a:avLst/>
          </a:prstGeom>
        </p:spPr>
      </p:pic>
    </p:spTree>
    <p:extLst>
      <p:ext uri="{BB962C8B-B14F-4D97-AF65-F5344CB8AC3E}">
        <p14:creationId xmlns:p14="http://schemas.microsoft.com/office/powerpoint/2010/main" val="50243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CDA8-3265-4856-9F63-C0E06D8A1C7F}"/>
              </a:ext>
            </a:extLst>
          </p:cNvPr>
          <p:cNvSpPr>
            <a:spLocks noGrp="1"/>
          </p:cNvSpPr>
          <p:nvPr>
            <p:ph type="title"/>
          </p:nvPr>
        </p:nvSpPr>
        <p:spPr/>
        <p:txBody>
          <a:bodyPr/>
          <a:lstStyle/>
          <a:p>
            <a:r>
              <a:rPr lang="en-US" dirty="0"/>
              <a:t>What is our Identity as Department?</a:t>
            </a:r>
          </a:p>
        </p:txBody>
      </p:sp>
      <p:sp>
        <p:nvSpPr>
          <p:cNvPr id="3" name="Content Placeholder 2">
            <a:extLst>
              <a:ext uri="{FF2B5EF4-FFF2-40B4-BE49-F238E27FC236}">
                <a16:creationId xmlns:a16="http://schemas.microsoft.com/office/drawing/2014/main" id="{B6385ED8-8C59-4484-96C4-92A49437B800}"/>
              </a:ext>
            </a:extLst>
          </p:cNvPr>
          <p:cNvSpPr>
            <a:spLocks noGrp="1"/>
          </p:cNvSpPr>
          <p:nvPr>
            <p:ph idx="1"/>
          </p:nvPr>
        </p:nvSpPr>
        <p:spPr>
          <a:xfrm>
            <a:off x="317205" y="1690688"/>
            <a:ext cx="10515600" cy="4351338"/>
          </a:xfrm>
        </p:spPr>
        <p:txBody>
          <a:bodyPr>
            <a:normAutofit lnSpcReduction="10000"/>
          </a:bodyPr>
          <a:lstStyle/>
          <a:p>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Are we wanting to be a unique program </a:t>
            </a:r>
          </a:p>
          <a:p>
            <a:pPr marL="0" indent="0">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characterized by research excellence like only a handful are now? </a:t>
            </a:r>
          </a:p>
          <a:p>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This requires a significant investment, so this question has to be answered with the understanding that an affirmative answer means something distinct in terms of action. </a:t>
            </a:r>
          </a:p>
          <a:p>
            <a:endParaRPr lang="en-US" dirty="0"/>
          </a:p>
        </p:txBody>
      </p:sp>
      <p:pic>
        <p:nvPicPr>
          <p:cNvPr id="4" name="Picture 3">
            <a:extLst>
              <a:ext uri="{FF2B5EF4-FFF2-40B4-BE49-F238E27FC236}">
                <a16:creationId xmlns:a16="http://schemas.microsoft.com/office/drawing/2014/main" id="{644C5D85-6995-433F-BE21-7BF01CF711A5}"/>
              </a:ext>
            </a:extLst>
          </p:cNvPr>
          <p:cNvPicPr>
            <a:picLocks noChangeAspect="1"/>
          </p:cNvPicPr>
          <p:nvPr/>
        </p:nvPicPr>
        <p:blipFill>
          <a:blip r:embed="rId2"/>
          <a:stretch>
            <a:fillRect/>
          </a:stretch>
        </p:blipFill>
        <p:spPr>
          <a:xfrm>
            <a:off x="9704868" y="170120"/>
            <a:ext cx="2255873" cy="2255873"/>
          </a:xfrm>
          <a:prstGeom prst="rect">
            <a:avLst/>
          </a:prstGeom>
        </p:spPr>
      </p:pic>
    </p:spTree>
    <p:extLst>
      <p:ext uri="{BB962C8B-B14F-4D97-AF65-F5344CB8AC3E}">
        <p14:creationId xmlns:p14="http://schemas.microsoft.com/office/powerpoint/2010/main" val="366073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CDA8-3265-4856-9F63-C0E06D8A1C7F}"/>
              </a:ext>
            </a:extLst>
          </p:cNvPr>
          <p:cNvSpPr>
            <a:spLocks noGrp="1"/>
          </p:cNvSpPr>
          <p:nvPr>
            <p:ph type="title"/>
          </p:nvPr>
        </p:nvSpPr>
        <p:spPr/>
        <p:txBody>
          <a:bodyPr/>
          <a:lstStyle/>
          <a:p>
            <a:r>
              <a:rPr lang="en-US" dirty="0"/>
              <a:t>What is our Identity as Department?</a:t>
            </a:r>
          </a:p>
        </p:txBody>
      </p:sp>
      <p:sp>
        <p:nvSpPr>
          <p:cNvPr id="3" name="Content Placeholder 2">
            <a:extLst>
              <a:ext uri="{FF2B5EF4-FFF2-40B4-BE49-F238E27FC236}">
                <a16:creationId xmlns:a16="http://schemas.microsoft.com/office/drawing/2014/main" id="{B6385ED8-8C59-4484-96C4-92A49437B800}"/>
              </a:ext>
            </a:extLst>
          </p:cNvPr>
          <p:cNvSpPr>
            <a:spLocks noGrp="1"/>
          </p:cNvSpPr>
          <p:nvPr>
            <p:ph idx="1"/>
          </p:nvPr>
        </p:nvSpPr>
        <p:spPr>
          <a:xfrm>
            <a:off x="295940" y="1509934"/>
            <a:ext cx="10515600" cy="4351338"/>
          </a:xfrm>
        </p:spPr>
        <p:txBody>
          <a:bodyPr>
            <a:normAutofit/>
          </a:bodyPr>
          <a:lstStyle/>
          <a:p>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Are we really wanting to develop clinical centers of excellence for our region?</a:t>
            </a:r>
          </a:p>
          <a:p>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latin typeface="Calibri" panose="020F0502020204030204" pitchFamily="34" charset="0"/>
                <a:ea typeface="Calibri" panose="020F0502020204030204" pitchFamily="34" charset="0"/>
                <a:cs typeface="Times New Roman" panose="02020603050405020304" pitchFamily="18" charset="0"/>
              </a:rPr>
              <a:t>S</a:t>
            </a:r>
            <a:r>
              <a:rPr lang="en-US" sz="3600" dirty="0">
                <a:effectLst/>
                <a:latin typeface="Calibri" panose="020F0502020204030204" pitchFamily="34" charset="0"/>
                <a:ea typeface="Calibri" panose="020F0502020204030204" pitchFamily="34" charset="0"/>
                <a:cs typeface="Times New Roman" panose="02020603050405020304" pitchFamily="18" charset="0"/>
              </a:rPr>
              <a:t>ubspecialties covered by experts who are highly clinically active/focused, giving them the time to focus on emerging service development (new technologies, e.g.,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SpaceOAR</a:t>
            </a:r>
            <a:r>
              <a:rPr lang="en-US" sz="3600" dirty="0">
                <a:effectLst/>
                <a:latin typeface="Calibri" panose="020F0502020204030204" pitchFamily="34" charset="0"/>
                <a:ea typeface="Calibri" panose="020F0502020204030204" pitchFamily="34" charset="0"/>
                <a:cs typeface="Times New Roman" panose="02020603050405020304" pitchFamily="18" charset="0"/>
              </a:rPr>
              <a:t>, Perineal Bx,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62EBB15B-BBCE-44FA-B487-6D49A07C516F}"/>
              </a:ext>
            </a:extLst>
          </p:cNvPr>
          <p:cNvPicPr>
            <a:picLocks noChangeAspect="1"/>
          </p:cNvPicPr>
          <p:nvPr/>
        </p:nvPicPr>
        <p:blipFill>
          <a:blip r:embed="rId2"/>
          <a:stretch>
            <a:fillRect/>
          </a:stretch>
        </p:blipFill>
        <p:spPr>
          <a:xfrm>
            <a:off x="10044222" y="108098"/>
            <a:ext cx="2147778" cy="2147778"/>
          </a:xfrm>
          <a:prstGeom prst="rect">
            <a:avLst/>
          </a:prstGeom>
        </p:spPr>
      </p:pic>
    </p:spTree>
    <p:extLst>
      <p:ext uri="{BB962C8B-B14F-4D97-AF65-F5344CB8AC3E}">
        <p14:creationId xmlns:p14="http://schemas.microsoft.com/office/powerpoint/2010/main" val="1152423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AD58-9DAF-47B5-9A76-862519CB650E}"/>
              </a:ext>
            </a:extLst>
          </p:cNvPr>
          <p:cNvSpPr>
            <a:spLocks noGrp="1"/>
          </p:cNvSpPr>
          <p:nvPr>
            <p:ph type="title"/>
          </p:nvPr>
        </p:nvSpPr>
        <p:spPr/>
        <p:txBody>
          <a:bodyPr/>
          <a:lstStyle/>
          <a:p>
            <a:r>
              <a:rPr lang="en-US" dirty="0"/>
              <a:t>Intentional not just reactive</a:t>
            </a:r>
          </a:p>
        </p:txBody>
      </p:sp>
      <p:sp>
        <p:nvSpPr>
          <p:cNvPr id="3" name="Content Placeholder 2">
            <a:extLst>
              <a:ext uri="{FF2B5EF4-FFF2-40B4-BE49-F238E27FC236}">
                <a16:creationId xmlns:a16="http://schemas.microsoft.com/office/drawing/2014/main" id="{0BF7C3A1-3BA5-4B0A-B4D5-636FC4E3046F}"/>
              </a:ext>
            </a:extLst>
          </p:cNvPr>
          <p:cNvSpPr>
            <a:spLocks noGrp="1"/>
          </p:cNvSpPr>
          <p:nvPr>
            <p:ph idx="1"/>
          </p:nvPr>
        </p:nvSpPr>
        <p:spPr/>
        <p:txBody>
          <a:bodyPr/>
          <a:lstStyle/>
          <a:p>
            <a:r>
              <a:rPr lang="en-US" dirty="0"/>
              <a:t>Models of academic productivity</a:t>
            </a:r>
          </a:p>
          <a:p>
            <a:r>
              <a:rPr lang="en-US" dirty="0"/>
              <a:t>Current			Division champion		Solitary focus</a:t>
            </a:r>
          </a:p>
        </p:txBody>
      </p:sp>
      <p:pic>
        <p:nvPicPr>
          <p:cNvPr id="5" name="Picture 4">
            <a:extLst>
              <a:ext uri="{FF2B5EF4-FFF2-40B4-BE49-F238E27FC236}">
                <a16:creationId xmlns:a16="http://schemas.microsoft.com/office/drawing/2014/main" id="{8DBF343B-7F39-4D73-A193-534EFC06CF75}"/>
              </a:ext>
            </a:extLst>
          </p:cNvPr>
          <p:cNvPicPr>
            <a:picLocks noChangeAspect="1"/>
          </p:cNvPicPr>
          <p:nvPr/>
        </p:nvPicPr>
        <p:blipFill>
          <a:blip r:embed="rId2"/>
          <a:stretch>
            <a:fillRect/>
          </a:stretch>
        </p:blipFill>
        <p:spPr>
          <a:xfrm>
            <a:off x="8427298" y="230815"/>
            <a:ext cx="3248025" cy="1866900"/>
          </a:xfrm>
          <a:prstGeom prst="rect">
            <a:avLst/>
          </a:prstGeom>
        </p:spPr>
      </p:pic>
      <p:pic>
        <p:nvPicPr>
          <p:cNvPr id="6" name="Picture 5">
            <a:extLst>
              <a:ext uri="{FF2B5EF4-FFF2-40B4-BE49-F238E27FC236}">
                <a16:creationId xmlns:a16="http://schemas.microsoft.com/office/drawing/2014/main" id="{65819CF5-4DFF-4584-AFB1-200BC06EFA1F}"/>
              </a:ext>
            </a:extLst>
          </p:cNvPr>
          <p:cNvPicPr>
            <a:picLocks noChangeAspect="1"/>
          </p:cNvPicPr>
          <p:nvPr/>
        </p:nvPicPr>
        <p:blipFill>
          <a:blip r:embed="rId3"/>
          <a:stretch>
            <a:fillRect/>
          </a:stretch>
        </p:blipFill>
        <p:spPr>
          <a:xfrm>
            <a:off x="701749" y="3127969"/>
            <a:ext cx="2512052" cy="2806105"/>
          </a:xfrm>
          <a:prstGeom prst="rect">
            <a:avLst/>
          </a:prstGeom>
        </p:spPr>
      </p:pic>
      <p:pic>
        <p:nvPicPr>
          <p:cNvPr id="7" name="Picture 6">
            <a:extLst>
              <a:ext uri="{FF2B5EF4-FFF2-40B4-BE49-F238E27FC236}">
                <a16:creationId xmlns:a16="http://schemas.microsoft.com/office/drawing/2014/main" id="{7DC847D6-77AA-45B7-93DE-8821984828C6}"/>
              </a:ext>
            </a:extLst>
          </p:cNvPr>
          <p:cNvPicPr>
            <a:picLocks noChangeAspect="1"/>
          </p:cNvPicPr>
          <p:nvPr/>
        </p:nvPicPr>
        <p:blipFill>
          <a:blip r:embed="rId4"/>
          <a:stretch>
            <a:fillRect/>
          </a:stretch>
        </p:blipFill>
        <p:spPr>
          <a:xfrm>
            <a:off x="4131414" y="3429000"/>
            <a:ext cx="3333750" cy="1905000"/>
          </a:xfrm>
          <a:prstGeom prst="rect">
            <a:avLst/>
          </a:prstGeom>
        </p:spPr>
      </p:pic>
      <p:pic>
        <p:nvPicPr>
          <p:cNvPr id="8" name="Picture 7">
            <a:extLst>
              <a:ext uri="{FF2B5EF4-FFF2-40B4-BE49-F238E27FC236}">
                <a16:creationId xmlns:a16="http://schemas.microsoft.com/office/drawing/2014/main" id="{6A2C46C0-3031-4539-A3AE-609128D771D9}"/>
              </a:ext>
            </a:extLst>
          </p:cNvPr>
          <p:cNvPicPr>
            <a:picLocks noChangeAspect="1"/>
          </p:cNvPicPr>
          <p:nvPr/>
        </p:nvPicPr>
        <p:blipFill>
          <a:blip r:embed="rId5"/>
          <a:stretch>
            <a:fillRect/>
          </a:stretch>
        </p:blipFill>
        <p:spPr>
          <a:xfrm>
            <a:off x="7315200" y="4224164"/>
            <a:ext cx="5182399" cy="2539376"/>
          </a:xfrm>
          <a:prstGeom prst="rect">
            <a:avLst/>
          </a:prstGeom>
        </p:spPr>
      </p:pic>
      <p:sp>
        <p:nvSpPr>
          <p:cNvPr id="11" name="Arrow: Down 10">
            <a:extLst>
              <a:ext uri="{FF2B5EF4-FFF2-40B4-BE49-F238E27FC236}">
                <a16:creationId xmlns:a16="http://schemas.microsoft.com/office/drawing/2014/main" id="{62834EAE-7CBD-40D1-B7CD-79A9EDA9BB39}"/>
              </a:ext>
            </a:extLst>
          </p:cNvPr>
          <p:cNvSpPr/>
          <p:nvPr/>
        </p:nvSpPr>
        <p:spPr>
          <a:xfrm>
            <a:off x="8295872" y="2992682"/>
            <a:ext cx="922555" cy="872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9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2554-CFC3-45F0-879D-FAFE2110DB17}"/>
              </a:ext>
            </a:extLst>
          </p:cNvPr>
          <p:cNvSpPr>
            <a:spLocks noGrp="1"/>
          </p:cNvSpPr>
          <p:nvPr>
            <p:ph type="title"/>
          </p:nvPr>
        </p:nvSpPr>
        <p:spPr/>
        <p:txBody>
          <a:bodyPr/>
          <a:lstStyle/>
          <a:p>
            <a:r>
              <a:rPr lang="en-US" dirty="0"/>
              <a:t>Vision</a:t>
            </a:r>
          </a:p>
        </p:txBody>
      </p:sp>
      <p:sp>
        <p:nvSpPr>
          <p:cNvPr id="3" name="Content Placeholder 2">
            <a:extLst>
              <a:ext uri="{FF2B5EF4-FFF2-40B4-BE49-F238E27FC236}">
                <a16:creationId xmlns:a16="http://schemas.microsoft.com/office/drawing/2014/main" id="{7B52E4B6-A731-49F6-8C24-BEB87F9956A5}"/>
              </a:ext>
            </a:extLst>
          </p:cNvPr>
          <p:cNvSpPr>
            <a:spLocks noGrp="1"/>
          </p:cNvSpPr>
          <p:nvPr>
            <p:ph idx="1"/>
          </p:nvPr>
        </p:nvSpPr>
        <p:spPr/>
        <p:txBody>
          <a:bodyPr/>
          <a:lstStyle/>
          <a:p>
            <a:r>
              <a:rPr lang="en-US" dirty="0"/>
              <a:t>Identify the who?</a:t>
            </a:r>
          </a:p>
          <a:p>
            <a:endParaRPr lang="en-US" dirty="0"/>
          </a:p>
          <a:p>
            <a:r>
              <a:rPr lang="en-US" dirty="0"/>
              <a:t>Allocate the Time?</a:t>
            </a:r>
          </a:p>
          <a:p>
            <a:endParaRPr lang="en-US" dirty="0"/>
          </a:p>
          <a:p>
            <a:r>
              <a:rPr lang="en-US" dirty="0"/>
              <a:t>Invest our limited resources toward a common goal?</a:t>
            </a:r>
          </a:p>
          <a:p>
            <a:endParaRPr lang="en-US" dirty="0"/>
          </a:p>
        </p:txBody>
      </p:sp>
    </p:spTree>
    <p:extLst>
      <p:ext uri="{BB962C8B-B14F-4D97-AF65-F5344CB8AC3E}">
        <p14:creationId xmlns:p14="http://schemas.microsoft.com/office/powerpoint/2010/main" val="1302019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DF09C-C5DB-4145-B860-B1B39CB4BB3A}"/>
              </a:ext>
            </a:extLst>
          </p:cNvPr>
          <p:cNvPicPr>
            <a:picLocks noChangeAspect="1"/>
          </p:cNvPicPr>
          <p:nvPr/>
        </p:nvPicPr>
        <p:blipFill>
          <a:blip r:embed="rId2"/>
          <a:stretch>
            <a:fillRect/>
          </a:stretch>
        </p:blipFill>
        <p:spPr>
          <a:xfrm>
            <a:off x="7246764" y="295885"/>
            <a:ext cx="1141999" cy="1546457"/>
          </a:xfrm>
          <a:prstGeom prst="rect">
            <a:avLst/>
          </a:prstGeom>
        </p:spPr>
      </p:pic>
      <p:pic>
        <p:nvPicPr>
          <p:cNvPr id="13" name="Picture 12">
            <a:extLst>
              <a:ext uri="{FF2B5EF4-FFF2-40B4-BE49-F238E27FC236}">
                <a16:creationId xmlns:a16="http://schemas.microsoft.com/office/drawing/2014/main" id="{BB30501B-DE4D-4EA7-A34C-6367ABB4C7FD}"/>
              </a:ext>
            </a:extLst>
          </p:cNvPr>
          <p:cNvPicPr>
            <a:picLocks noChangeAspect="1"/>
          </p:cNvPicPr>
          <p:nvPr/>
        </p:nvPicPr>
        <p:blipFill>
          <a:blip r:embed="rId3"/>
          <a:stretch>
            <a:fillRect/>
          </a:stretch>
        </p:blipFill>
        <p:spPr>
          <a:xfrm>
            <a:off x="8763825" y="410009"/>
            <a:ext cx="1141999" cy="1381819"/>
          </a:xfrm>
          <a:prstGeom prst="rect">
            <a:avLst/>
          </a:prstGeom>
        </p:spPr>
      </p:pic>
      <p:pic>
        <p:nvPicPr>
          <p:cNvPr id="18" name="Picture 17">
            <a:extLst>
              <a:ext uri="{FF2B5EF4-FFF2-40B4-BE49-F238E27FC236}">
                <a16:creationId xmlns:a16="http://schemas.microsoft.com/office/drawing/2014/main" id="{C21E9708-2D41-4D4D-A5C1-BA3AFBABDC51}"/>
              </a:ext>
            </a:extLst>
          </p:cNvPr>
          <p:cNvPicPr>
            <a:picLocks noChangeAspect="1"/>
          </p:cNvPicPr>
          <p:nvPr/>
        </p:nvPicPr>
        <p:blipFill>
          <a:blip r:embed="rId4"/>
          <a:stretch>
            <a:fillRect/>
          </a:stretch>
        </p:blipFill>
        <p:spPr>
          <a:xfrm>
            <a:off x="5741606" y="295885"/>
            <a:ext cx="1426592" cy="1426592"/>
          </a:xfrm>
          <a:prstGeom prst="rect">
            <a:avLst/>
          </a:prstGeom>
        </p:spPr>
      </p:pic>
      <p:sp>
        <p:nvSpPr>
          <p:cNvPr id="2" name="Title 1">
            <a:extLst>
              <a:ext uri="{FF2B5EF4-FFF2-40B4-BE49-F238E27FC236}">
                <a16:creationId xmlns:a16="http://schemas.microsoft.com/office/drawing/2014/main" id="{AA82B46F-A3F9-4043-8E6D-2D70C8CA2318}"/>
              </a:ext>
            </a:extLst>
          </p:cNvPr>
          <p:cNvSpPr>
            <a:spLocks noGrp="1"/>
          </p:cNvSpPr>
          <p:nvPr>
            <p:ph type="title"/>
          </p:nvPr>
        </p:nvSpPr>
        <p:spPr/>
        <p:txBody>
          <a:bodyPr/>
          <a:lstStyle/>
          <a:p>
            <a:endParaRPr lang="en-US" b="1" dirty="0"/>
          </a:p>
        </p:txBody>
      </p:sp>
      <p:pic>
        <p:nvPicPr>
          <p:cNvPr id="10" name="Content Placeholder 9">
            <a:extLst>
              <a:ext uri="{FF2B5EF4-FFF2-40B4-BE49-F238E27FC236}">
                <a16:creationId xmlns:a16="http://schemas.microsoft.com/office/drawing/2014/main" id="{82FBDDD1-55B3-47CE-9DAB-53A358EB5749}"/>
              </a:ext>
            </a:extLst>
          </p:cNvPr>
          <p:cNvPicPr>
            <a:picLocks noGrp="1" noChangeAspect="1"/>
          </p:cNvPicPr>
          <p:nvPr>
            <p:ph idx="1"/>
          </p:nvPr>
        </p:nvPicPr>
        <p:blipFill>
          <a:blip r:embed="rId5"/>
          <a:stretch>
            <a:fillRect/>
          </a:stretch>
        </p:blipFill>
        <p:spPr>
          <a:xfrm>
            <a:off x="3744305" y="4558579"/>
            <a:ext cx="2351695" cy="2214969"/>
          </a:xfrm>
          <a:prstGeom prst="rect">
            <a:avLst/>
          </a:prstGeom>
        </p:spPr>
      </p:pic>
      <p:pic>
        <p:nvPicPr>
          <p:cNvPr id="5" name="Picture 4">
            <a:extLst>
              <a:ext uri="{FF2B5EF4-FFF2-40B4-BE49-F238E27FC236}">
                <a16:creationId xmlns:a16="http://schemas.microsoft.com/office/drawing/2014/main" id="{BA3C9B87-1B19-4E26-9E6F-52FAFD229A1B}"/>
              </a:ext>
            </a:extLst>
          </p:cNvPr>
          <p:cNvPicPr>
            <a:picLocks noChangeAspect="1"/>
          </p:cNvPicPr>
          <p:nvPr/>
        </p:nvPicPr>
        <p:blipFill>
          <a:blip r:embed="rId6"/>
          <a:stretch>
            <a:fillRect/>
          </a:stretch>
        </p:blipFill>
        <p:spPr>
          <a:xfrm>
            <a:off x="2235817" y="314610"/>
            <a:ext cx="1390681" cy="1426591"/>
          </a:xfrm>
          <a:prstGeom prst="rect">
            <a:avLst/>
          </a:prstGeom>
        </p:spPr>
      </p:pic>
      <p:pic>
        <p:nvPicPr>
          <p:cNvPr id="7" name="Picture 6">
            <a:extLst>
              <a:ext uri="{FF2B5EF4-FFF2-40B4-BE49-F238E27FC236}">
                <a16:creationId xmlns:a16="http://schemas.microsoft.com/office/drawing/2014/main" id="{DAA5718C-30A7-458E-9252-3ECDDE2306EB}"/>
              </a:ext>
            </a:extLst>
          </p:cNvPr>
          <p:cNvPicPr>
            <a:picLocks noChangeAspect="1"/>
          </p:cNvPicPr>
          <p:nvPr/>
        </p:nvPicPr>
        <p:blipFill>
          <a:blip r:embed="rId7"/>
          <a:stretch>
            <a:fillRect/>
          </a:stretch>
        </p:blipFill>
        <p:spPr>
          <a:xfrm>
            <a:off x="3626498" y="264097"/>
            <a:ext cx="1852828" cy="1426591"/>
          </a:xfrm>
          <a:prstGeom prst="rect">
            <a:avLst/>
          </a:prstGeom>
        </p:spPr>
      </p:pic>
      <p:pic>
        <p:nvPicPr>
          <p:cNvPr id="9" name="Picture 8">
            <a:extLst>
              <a:ext uri="{FF2B5EF4-FFF2-40B4-BE49-F238E27FC236}">
                <a16:creationId xmlns:a16="http://schemas.microsoft.com/office/drawing/2014/main" id="{0F5F6B1B-7175-40E8-88BA-421C80D0737B}"/>
              </a:ext>
            </a:extLst>
          </p:cNvPr>
          <p:cNvPicPr>
            <a:picLocks noChangeAspect="1"/>
          </p:cNvPicPr>
          <p:nvPr/>
        </p:nvPicPr>
        <p:blipFill>
          <a:blip r:embed="rId8"/>
          <a:stretch>
            <a:fillRect/>
          </a:stretch>
        </p:blipFill>
        <p:spPr>
          <a:xfrm>
            <a:off x="265603" y="314612"/>
            <a:ext cx="1715563" cy="1514188"/>
          </a:xfrm>
          <a:prstGeom prst="rect">
            <a:avLst/>
          </a:prstGeom>
        </p:spPr>
      </p:pic>
      <p:pic>
        <p:nvPicPr>
          <p:cNvPr id="1026" name="Picture 2" descr="Kirsten Greene | NARUS">
            <a:extLst>
              <a:ext uri="{FF2B5EF4-FFF2-40B4-BE49-F238E27FC236}">
                <a16:creationId xmlns:a16="http://schemas.microsoft.com/office/drawing/2014/main" id="{7AAB56A3-ED4D-4135-A993-19B58C2EE5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8860" y="1821500"/>
            <a:ext cx="2720606" cy="27206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FB6E92F-19D5-40C1-B208-313B6D3560A1}"/>
              </a:ext>
            </a:extLst>
          </p:cNvPr>
          <p:cNvPicPr>
            <a:picLocks noChangeAspect="1"/>
          </p:cNvPicPr>
          <p:nvPr/>
        </p:nvPicPr>
        <p:blipFill>
          <a:blip r:embed="rId10"/>
          <a:stretch>
            <a:fillRect/>
          </a:stretch>
        </p:blipFill>
        <p:spPr>
          <a:xfrm>
            <a:off x="203202" y="2259577"/>
            <a:ext cx="3026369" cy="2595788"/>
          </a:xfrm>
          <a:prstGeom prst="rect">
            <a:avLst/>
          </a:prstGeom>
        </p:spPr>
      </p:pic>
      <p:pic>
        <p:nvPicPr>
          <p:cNvPr id="14" name="Picture 13">
            <a:extLst>
              <a:ext uri="{FF2B5EF4-FFF2-40B4-BE49-F238E27FC236}">
                <a16:creationId xmlns:a16="http://schemas.microsoft.com/office/drawing/2014/main" id="{89834883-973B-4C44-998A-25308845D312}"/>
              </a:ext>
            </a:extLst>
          </p:cNvPr>
          <p:cNvPicPr>
            <a:picLocks noChangeAspect="1"/>
          </p:cNvPicPr>
          <p:nvPr/>
        </p:nvPicPr>
        <p:blipFill>
          <a:blip r:embed="rId11"/>
          <a:stretch>
            <a:fillRect/>
          </a:stretch>
        </p:blipFill>
        <p:spPr>
          <a:xfrm>
            <a:off x="7115778" y="4470151"/>
            <a:ext cx="1535598" cy="2303397"/>
          </a:xfrm>
          <a:prstGeom prst="rect">
            <a:avLst/>
          </a:prstGeom>
        </p:spPr>
      </p:pic>
      <p:pic>
        <p:nvPicPr>
          <p:cNvPr id="16" name="Picture 15">
            <a:extLst>
              <a:ext uri="{FF2B5EF4-FFF2-40B4-BE49-F238E27FC236}">
                <a16:creationId xmlns:a16="http://schemas.microsoft.com/office/drawing/2014/main" id="{FCADED34-0AB6-4EBA-B1DC-C155F001616A}"/>
              </a:ext>
            </a:extLst>
          </p:cNvPr>
          <p:cNvPicPr>
            <a:picLocks noChangeAspect="1"/>
          </p:cNvPicPr>
          <p:nvPr/>
        </p:nvPicPr>
        <p:blipFill>
          <a:blip r:embed="rId12"/>
          <a:stretch>
            <a:fillRect/>
          </a:stretch>
        </p:blipFill>
        <p:spPr>
          <a:xfrm>
            <a:off x="10430540" y="365126"/>
            <a:ext cx="1291909" cy="1749460"/>
          </a:xfrm>
          <a:prstGeom prst="rect">
            <a:avLst/>
          </a:prstGeom>
        </p:spPr>
      </p:pic>
      <p:pic>
        <p:nvPicPr>
          <p:cNvPr id="17" name="Picture 16">
            <a:extLst>
              <a:ext uri="{FF2B5EF4-FFF2-40B4-BE49-F238E27FC236}">
                <a16:creationId xmlns:a16="http://schemas.microsoft.com/office/drawing/2014/main" id="{738B9E59-C9C9-4629-B3AE-CDA0212B0AE0}"/>
              </a:ext>
            </a:extLst>
          </p:cNvPr>
          <p:cNvPicPr>
            <a:picLocks noChangeAspect="1"/>
          </p:cNvPicPr>
          <p:nvPr/>
        </p:nvPicPr>
        <p:blipFill>
          <a:blip r:embed="rId13"/>
          <a:stretch>
            <a:fillRect/>
          </a:stretch>
        </p:blipFill>
        <p:spPr>
          <a:xfrm>
            <a:off x="9165265" y="4466760"/>
            <a:ext cx="2306788" cy="2306788"/>
          </a:xfrm>
          <a:prstGeom prst="rect">
            <a:avLst/>
          </a:prstGeom>
        </p:spPr>
      </p:pic>
    </p:spTree>
    <p:extLst>
      <p:ext uri="{BB962C8B-B14F-4D97-AF65-F5344CB8AC3E}">
        <p14:creationId xmlns:p14="http://schemas.microsoft.com/office/powerpoint/2010/main" val="3011416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3EED-E081-433F-8759-8BD39C6AAD3A}"/>
              </a:ext>
            </a:extLst>
          </p:cNvPr>
          <p:cNvSpPr>
            <a:spLocks noGrp="1"/>
          </p:cNvSpPr>
          <p:nvPr>
            <p:ph type="title"/>
          </p:nvPr>
        </p:nvSpPr>
        <p:spPr/>
        <p:txBody>
          <a:bodyPr/>
          <a:lstStyle/>
          <a:p>
            <a:r>
              <a:rPr lang="en-US" dirty="0"/>
              <a:t>Thank you</a:t>
            </a:r>
          </a:p>
        </p:txBody>
      </p:sp>
      <p:pic>
        <p:nvPicPr>
          <p:cNvPr id="4" name="Content Placeholder 3">
            <a:extLst>
              <a:ext uri="{FF2B5EF4-FFF2-40B4-BE49-F238E27FC236}">
                <a16:creationId xmlns:a16="http://schemas.microsoft.com/office/drawing/2014/main" id="{F3B2329E-7880-48A3-91BC-FBEA9FE1B936}"/>
              </a:ext>
            </a:extLst>
          </p:cNvPr>
          <p:cNvPicPr>
            <a:picLocks noGrp="1" noChangeAspect="1"/>
          </p:cNvPicPr>
          <p:nvPr>
            <p:ph idx="1"/>
          </p:nvPr>
        </p:nvPicPr>
        <p:blipFill>
          <a:blip r:embed="rId2"/>
          <a:stretch>
            <a:fillRect/>
          </a:stretch>
        </p:blipFill>
        <p:spPr>
          <a:xfrm>
            <a:off x="3493345" y="1166404"/>
            <a:ext cx="7178151" cy="4787827"/>
          </a:xfrm>
          <a:prstGeom prst="rect">
            <a:avLst/>
          </a:prstGeom>
        </p:spPr>
      </p:pic>
    </p:spTree>
    <p:extLst>
      <p:ext uri="{BB962C8B-B14F-4D97-AF65-F5344CB8AC3E}">
        <p14:creationId xmlns:p14="http://schemas.microsoft.com/office/powerpoint/2010/main" val="4184627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8869-90F2-48FA-97EB-475F464BE14F}"/>
              </a:ext>
            </a:extLst>
          </p:cNvPr>
          <p:cNvSpPr>
            <a:spLocks noGrp="1"/>
          </p:cNvSpPr>
          <p:nvPr>
            <p:ph type="title"/>
          </p:nvPr>
        </p:nvSpPr>
        <p:spPr/>
        <p:txBody>
          <a:bodyPr/>
          <a:lstStyle/>
          <a:p>
            <a:r>
              <a:rPr lang="en-US" dirty="0"/>
              <a:t>STRENGTHS</a:t>
            </a:r>
          </a:p>
        </p:txBody>
      </p:sp>
      <p:sp>
        <p:nvSpPr>
          <p:cNvPr id="3" name="Content Placeholder 2">
            <a:extLst>
              <a:ext uri="{FF2B5EF4-FFF2-40B4-BE49-F238E27FC236}">
                <a16:creationId xmlns:a16="http://schemas.microsoft.com/office/drawing/2014/main" id="{CB264EF3-ACF1-4368-AEB3-3F813C046A3C}"/>
              </a:ext>
            </a:extLst>
          </p:cNvPr>
          <p:cNvSpPr>
            <a:spLocks noGrp="1"/>
          </p:cNvSpPr>
          <p:nvPr>
            <p:ph idx="1"/>
          </p:nvPr>
        </p:nvSpPr>
        <p:spPr/>
        <p:txBody>
          <a:bodyPr>
            <a:normAutofit lnSpcReduction="10000"/>
          </a:bodyPr>
          <a:lstStyle/>
          <a:p>
            <a:r>
              <a:rPr lang="en-US" sz="1800" dirty="0">
                <a:solidFill>
                  <a:srgbClr val="000000"/>
                </a:solidFill>
                <a:effectLst/>
                <a:latin typeface="Aptos"/>
                <a:ea typeface="Times New Roman" panose="02020603050405020304" pitchFamily="18" charset="0"/>
              </a:rPr>
              <a:t>our CRC team.  I would be drowning without them currently</a:t>
            </a:r>
          </a:p>
          <a:p>
            <a:endParaRPr lang="en-US" sz="1800" dirty="0">
              <a:solidFill>
                <a:srgbClr val="000000"/>
              </a:solidFill>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Times New Roman" panose="02020603050405020304" pitchFamily="18" charset="0"/>
              </a:rPr>
              <a:t>We have a historically good name. our patient population is unique for the access to rural and low SES patients without access to care which means higher grade and unscreened disease. We are a supportive group and close knit.</a:t>
            </a:r>
          </a:p>
          <a:p>
            <a:r>
              <a:rPr lang="en-US" sz="1800" dirty="0">
                <a:solidFill>
                  <a:srgbClr val="000000"/>
                </a:solidFill>
                <a:effectLst/>
                <a:latin typeface="Aptos"/>
                <a:ea typeface="Times New Roman" panose="02020603050405020304" pitchFamily="18" charset="0"/>
              </a:rPr>
              <a:t>We have very strong research team with Rapp/Krupski and Zillioux/</a:t>
            </a:r>
            <a:r>
              <a:rPr lang="en-US" sz="1800" dirty="0" err="1">
                <a:solidFill>
                  <a:srgbClr val="000000"/>
                </a:solidFill>
                <a:effectLst/>
                <a:latin typeface="Aptos"/>
                <a:ea typeface="Times New Roman" panose="02020603050405020304" pitchFamily="18" charset="0"/>
              </a:rPr>
              <a:t>tuong</a:t>
            </a:r>
            <a:r>
              <a:rPr lang="en-US" sz="1800" dirty="0">
                <a:solidFill>
                  <a:srgbClr val="000000"/>
                </a:solidFill>
                <a:effectLst/>
                <a:latin typeface="Aptos"/>
                <a:ea typeface="Times New Roman" panose="02020603050405020304" pitchFamily="18" charset="0"/>
              </a:rPr>
              <a:t> in charge of research fellow and residents. Smart use of research resident for high yield projects ( both short and long term) are better than hare-brained "one - off" pet projects.</a:t>
            </a:r>
            <a:endParaRPr lang="en-US" sz="18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Aptos"/>
                <a:ea typeface="Times New Roman" panose="02020603050405020304" pitchFamily="18" charset="0"/>
              </a:rPr>
              <a:t>Getting Ali May with her lab here should be a real coup. She seems like a successful "doer" type and should be able to thrive.</a:t>
            </a:r>
            <a:endParaRPr lang="en-US" sz="18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Aptos"/>
                <a:ea typeface="Times New Roman" panose="02020603050405020304" pitchFamily="18" charset="0"/>
              </a:rPr>
              <a:t>Getting Jessica Qiu in our residency. I cannot gush enough about her. She is a research Machine. She has generated hypothesis for 3 of her own projects! I know it is a trite statement, but, she is the </a:t>
            </a:r>
            <a:r>
              <a:rPr lang="en-US" sz="1800" b="1" u="sng" dirty="0">
                <a:solidFill>
                  <a:srgbClr val="000000"/>
                </a:solidFill>
                <a:effectLst/>
                <a:latin typeface="Aptos"/>
                <a:ea typeface="Times New Roman" panose="02020603050405020304" pitchFamily="18" charset="0"/>
              </a:rPr>
              <a:t>BEST</a:t>
            </a:r>
            <a:r>
              <a:rPr lang="en-US" sz="1800" dirty="0">
                <a:solidFill>
                  <a:srgbClr val="000000"/>
                </a:solidFill>
                <a:effectLst/>
                <a:latin typeface="Aptos"/>
                <a:ea typeface="Times New Roman" panose="02020603050405020304" pitchFamily="18" charset="0"/>
              </a:rPr>
              <a:t> medical student I have ever worked with.  If you want resident research, we need to keep her here. She already has away Sub-I's at Hopkins and Michigan. She will be highly recruited elsewhere. If she keeps current trajectory, she is a future chair at some program ( and I have never said that about any other medical student I have met)..</a:t>
            </a:r>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44338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8869-90F2-48FA-97EB-475F464BE14F}"/>
              </a:ext>
            </a:extLst>
          </p:cNvPr>
          <p:cNvSpPr>
            <a:spLocks noGrp="1"/>
          </p:cNvSpPr>
          <p:nvPr>
            <p:ph type="title"/>
          </p:nvPr>
        </p:nvSpPr>
        <p:spPr/>
        <p:txBody>
          <a:bodyPr/>
          <a:lstStyle/>
          <a:p>
            <a:r>
              <a:rPr lang="en-US" dirty="0"/>
              <a:t>STRENGTHS</a:t>
            </a:r>
          </a:p>
        </p:txBody>
      </p:sp>
      <p:sp>
        <p:nvSpPr>
          <p:cNvPr id="3" name="Content Placeholder 2">
            <a:extLst>
              <a:ext uri="{FF2B5EF4-FFF2-40B4-BE49-F238E27FC236}">
                <a16:creationId xmlns:a16="http://schemas.microsoft.com/office/drawing/2014/main" id="{CB264EF3-ACF1-4368-AEB3-3F813C046A3C}"/>
              </a:ext>
            </a:extLst>
          </p:cNvPr>
          <p:cNvSpPr>
            <a:spLocks noGrp="1"/>
          </p:cNvSpPr>
          <p:nvPr>
            <p:ph idx="1"/>
          </p:nvPr>
        </p:nvSpPr>
        <p:spPr/>
        <p:txBody>
          <a:bodyPr>
            <a:normAutofit/>
          </a:bodyPr>
          <a:lstStyle/>
          <a:p>
            <a:r>
              <a:rPr lang="en-US" sz="1800" dirty="0">
                <a:solidFill>
                  <a:srgbClr val="000000"/>
                </a:solidFill>
                <a:effectLst/>
                <a:latin typeface="Aptos"/>
                <a:ea typeface="Times New Roman" panose="02020603050405020304" pitchFamily="18" charset="0"/>
              </a:rPr>
              <a:t> Utilize Greg </a:t>
            </a:r>
            <a:r>
              <a:rPr lang="en-US" sz="1800" dirty="0" err="1">
                <a:solidFill>
                  <a:srgbClr val="000000"/>
                </a:solidFill>
                <a:effectLst/>
                <a:latin typeface="Aptos"/>
                <a:ea typeface="Times New Roman" panose="02020603050405020304" pitchFamily="18" charset="0"/>
              </a:rPr>
              <a:t>Eure</a:t>
            </a:r>
            <a:r>
              <a:rPr lang="en-US" sz="1800" dirty="0">
                <a:solidFill>
                  <a:srgbClr val="000000"/>
                </a:solidFill>
                <a:effectLst/>
                <a:latin typeface="Aptos"/>
                <a:ea typeface="Times New Roman" panose="02020603050405020304" pitchFamily="18" charset="0"/>
              </a:rPr>
              <a:t> for clinical studies? He has a great track record</a:t>
            </a:r>
          </a:p>
          <a:p>
            <a:r>
              <a:rPr lang="en-US" sz="1800" dirty="0">
                <a:solidFill>
                  <a:srgbClr val="000000"/>
                </a:solidFill>
                <a:effectLst/>
                <a:latin typeface="Aptos"/>
                <a:ea typeface="Times New Roman" panose="02020603050405020304" pitchFamily="18" charset="0"/>
              </a:rPr>
              <a:t>. Everyone is very collegial and willing to help out. We have a great student, resident, attending involvement and drive overall. The departmental support is seemingly very good.</a:t>
            </a:r>
          </a:p>
          <a:p>
            <a:endParaRPr lang="en-US" sz="1800" dirty="0">
              <a:solidFill>
                <a:srgbClr val="000000"/>
              </a:solidFill>
              <a:latin typeface="Aptos"/>
              <a:ea typeface="Calibri" panose="020F0502020204030204" pitchFamily="34" charset="0"/>
            </a:endParaRPr>
          </a:p>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are allowed to pursue our passions whether they are research related or clinical</a:t>
            </a:r>
          </a:p>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positioned to converge on an inter-divisional project among those faculty who are passionate about their respective areas</a:t>
            </a:r>
          </a:p>
          <a:p>
            <a:r>
              <a:rPr lang="en-US" sz="1800" dirty="0">
                <a:effectLst/>
                <a:latin typeface="Calibri" panose="020F0502020204030204" pitchFamily="34" charset="0"/>
                <a:ea typeface="Times New Roman" panose="02020603050405020304" pitchFamily="18" charset="0"/>
              </a:rPr>
              <a:t>reasonable control of our schedule and we are not pressured to produce a crazy amount of RVUs</a:t>
            </a:r>
          </a:p>
          <a:p>
            <a:r>
              <a:rPr lang="en-US" sz="1800" dirty="0">
                <a:effectLst/>
                <a:latin typeface="Calibri" panose="020F0502020204030204" pitchFamily="34" charset="0"/>
                <a:ea typeface="Times New Roman" panose="02020603050405020304" pitchFamily="18" charset="0"/>
              </a:rPr>
              <a:t>a collegial environment which can foster collaboration among subspecialties</a:t>
            </a:r>
            <a:endParaRPr lang="en-US" sz="1800" dirty="0">
              <a:solidFill>
                <a:srgbClr val="000000"/>
              </a:solidFill>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45238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00D5-28B3-46D1-B435-19378725B744}"/>
              </a:ext>
            </a:extLst>
          </p:cNvPr>
          <p:cNvSpPr>
            <a:spLocks noGrp="1"/>
          </p:cNvSpPr>
          <p:nvPr>
            <p:ph type="title"/>
          </p:nvPr>
        </p:nvSpPr>
        <p:spPr/>
        <p:txBody>
          <a:bodyPr/>
          <a:lstStyle/>
          <a:p>
            <a:r>
              <a:rPr lang="en-US" dirty="0"/>
              <a:t>Weaknesses</a:t>
            </a:r>
          </a:p>
        </p:txBody>
      </p:sp>
      <p:sp>
        <p:nvSpPr>
          <p:cNvPr id="3" name="Content Placeholder 2">
            <a:extLst>
              <a:ext uri="{FF2B5EF4-FFF2-40B4-BE49-F238E27FC236}">
                <a16:creationId xmlns:a16="http://schemas.microsoft.com/office/drawing/2014/main" id="{36E3B499-A4DD-46D2-A697-7207881F8D2E}"/>
              </a:ext>
            </a:extLst>
          </p:cNvPr>
          <p:cNvSpPr>
            <a:spLocks noGrp="1"/>
          </p:cNvSpPr>
          <p:nvPr>
            <p:ph idx="1"/>
          </p:nvPr>
        </p:nvSpPr>
        <p:spPr/>
        <p:txBody>
          <a:bodyPr/>
          <a:lstStyle/>
          <a:p>
            <a:r>
              <a:rPr lang="en-US" sz="1800" dirty="0">
                <a:solidFill>
                  <a:srgbClr val="000000"/>
                </a:solidFill>
                <a:effectLst/>
                <a:latin typeface="Aptos"/>
                <a:ea typeface="Times New Roman" panose="02020603050405020304" pitchFamily="18" charset="0"/>
              </a:rPr>
              <a:t>having an area of focus and not doing it all; I will probably still try to do it all but it's nice to not have the pressure</a:t>
            </a:r>
            <a:endParaRPr lang="en-US" sz="1800" dirty="0">
              <a:solidFill>
                <a:srgbClr val="000000"/>
              </a:solidFill>
              <a:effectLst/>
              <a:latin typeface="Calibri" panose="020F0502020204030204" pitchFamily="34" charset="0"/>
              <a:ea typeface="Calibri" panose="020F0502020204030204" pitchFamily="34" charset="0"/>
            </a:endParaRPr>
          </a:p>
          <a:p>
            <a:r>
              <a:rPr lang="en-US" dirty="0"/>
              <a:t>Want to try to get provisional patent, hard to understand system</a:t>
            </a:r>
          </a:p>
          <a:p>
            <a:r>
              <a:rPr lang="en-US" sz="1800" dirty="0">
                <a:effectLst/>
                <a:latin typeface="Calibri" panose="020F0502020204030204" pitchFamily="34" charset="0"/>
                <a:ea typeface="Times New Roman" panose="02020603050405020304" pitchFamily="18" charset="0"/>
              </a:rPr>
              <a:t>One problems of only being at one institution for a long time is you don’t know how it is for other people. It actually isn’t that bad here but things get to be an echo chamber and then everyone believes their complaints as truth in the universe without a comparison or perspective</a:t>
            </a:r>
          </a:p>
          <a:p>
            <a:r>
              <a:rPr lang="en-US" sz="1800" dirty="0">
                <a:solidFill>
                  <a:srgbClr val="000000"/>
                </a:solidFill>
                <a:effectLst/>
                <a:latin typeface="Aptos"/>
                <a:ea typeface="Times New Roman" panose="02020603050405020304" pitchFamily="18" charset="0"/>
                <a:cs typeface="Calibri" panose="020F0502020204030204" pitchFamily="34" charset="0"/>
              </a:rPr>
              <a:t>. Research is everyone's </a:t>
            </a:r>
            <a:r>
              <a:rPr lang="en-US" sz="1800" u="sng" dirty="0">
                <a:solidFill>
                  <a:srgbClr val="000000"/>
                </a:solidFill>
                <a:effectLst/>
                <a:latin typeface="Aptos"/>
                <a:ea typeface="Times New Roman" panose="02020603050405020304" pitchFamily="18" charset="0"/>
                <a:cs typeface="Calibri" panose="020F0502020204030204" pitchFamily="34" charset="0"/>
              </a:rPr>
              <a:t>least</a:t>
            </a:r>
            <a:r>
              <a:rPr lang="en-US" sz="1800" dirty="0">
                <a:solidFill>
                  <a:srgbClr val="000000"/>
                </a:solidFill>
                <a:effectLst/>
                <a:latin typeface="Aptos"/>
                <a:ea typeface="Times New Roman" panose="02020603050405020304" pitchFamily="18" charset="0"/>
                <a:cs typeface="Calibri" panose="020F0502020204030204" pitchFamily="34" charset="0"/>
              </a:rPr>
              <a:t> priority. After they finish work, they want family time, but are stuck finishing charts and emails at home.  Nowhere to fit in the research and academics. It is a society-wide phenomenon where impatient correspondents get upset if routine emails are not addressed same day</a:t>
            </a:r>
          </a:p>
          <a:p>
            <a:r>
              <a:rPr lang="en-US" sz="1800" dirty="0">
                <a:solidFill>
                  <a:srgbClr val="000000"/>
                </a:solidFill>
                <a:effectLst/>
                <a:latin typeface="Aptos"/>
                <a:ea typeface="Times New Roman" panose="02020603050405020304" pitchFamily="18" charset="0"/>
              </a:rPr>
              <a:t>A third barrier is the huge emphasis on clinical productivity by the administration. Research takes real time. People need time and monetary incentives to be productive. Right now all financial incentives are for clinical productivity ( which of course makes sense, since it pays the bills).  Back in the day, Hopkins Urology was famous for paying ultra-low salaries to pay for their academic mission. I am not advocating that, but maybe taxing clinical revenues a little to pay for academics is something to consider.</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4648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8ED1-5B4B-437D-BAE1-F9A372629FA9}"/>
              </a:ext>
            </a:extLst>
          </p:cNvPr>
          <p:cNvSpPr>
            <a:spLocks noGrp="1"/>
          </p:cNvSpPr>
          <p:nvPr>
            <p:ph type="title"/>
          </p:nvPr>
        </p:nvSpPr>
        <p:spPr/>
        <p:txBody>
          <a:bodyPr>
            <a:normAutofit fontScale="90000"/>
          </a:bodyPr>
          <a:lstStyle/>
          <a:p>
            <a:br>
              <a:rPr lang="en-US" b="0" i="0" u="none" strike="noStrike" dirty="0">
                <a:solidFill>
                  <a:srgbClr val="4A5363"/>
                </a:solidFill>
                <a:effectLst/>
                <a:latin typeface="Roboto" panose="02000000000000000000" pitchFamily="2" charset="0"/>
              </a:rPr>
            </a:br>
            <a:r>
              <a:rPr lang="en-US" b="0" i="0" u="none" strike="noStrike" dirty="0">
                <a:solidFill>
                  <a:srgbClr val="4A5363"/>
                </a:solidFill>
                <a:effectLst/>
                <a:latin typeface="Roboto" panose="02000000000000000000" pitchFamily="2" charset="0"/>
              </a:rPr>
              <a:t>Office of Clinical Research (OCR) Clinical Trials Navigator (CTN</a:t>
            </a:r>
            <a:br>
              <a:rPr lang="en-US" b="0" i="0" u="none" strike="noStrike" dirty="0">
                <a:solidFill>
                  <a:srgbClr val="4A5363"/>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11BE0846-9338-4A78-8CCE-7079A3FD9949}"/>
              </a:ext>
            </a:extLst>
          </p:cNvPr>
          <p:cNvSpPr>
            <a:spLocks noGrp="1"/>
          </p:cNvSpPr>
          <p:nvPr>
            <p:ph idx="1"/>
          </p:nvPr>
        </p:nvSpPr>
        <p:spPr/>
        <p:txBody>
          <a:bodyPr/>
          <a:lstStyle/>
          <a:p>
            <a:pPr algn="l"/>
            <a:r>
              <a:rPr lang="en-US" b="0" i="0" u="none" strike="noStrike" dirty="0">
                <a:solidFill>
                  <a:srgbClr val="4A5363"/>
                </a:solidFill>
                <a:effectLst/>
                <a:latin typeface="Roboto" panose="02000000000000000000" pitchFamily="2" charset="0"/>
              </a:rPr>
              <a:t>The Office of Clinical Research (OCR) Clinical Trials Navigator (CTN) offers services to all oncology groups looking for assistance with:</a:t>
            </a:r>
          </a:p>
          <a:p>
            <a:pPr algn="l">
              <a:buFont typeface="Arial" panose="020B0604020202020204" pitchFamily="34" charset="0"/>
              <a:buChar char="•"/>
            </a:pPr>
            <a:r>
              <a:rPr lang="en-US" b="0" i="0" dirty="0">
                <a:solidFill>
                  <a:srgbClr val="4A5363"/>
                </a:solidFill>
                <a:effectLst/>
                <a:latin typeface="Roboto" panose="02000000000000000000" pitchFamily="2" charset="0"/>
              </a:rPr>
              <a:t>Creation of patient accrual programs for all clinical research at UVA</a:t>
            </a:r>
          </a:p>
          <a:p>
            <a:pPr algn="l">
              <a:buFont typeface="Arial" panose="020B0604020202020204" pitchFamily="34" charset="0"/>
              <a:buChar char="•"/>
            </a:pPr>
            <a:r>
              <a:rPr lang="en-US" b="0" i="0" dirty="0">
                <a:solidFill>
                  <a:srgbClr val="4A5363"/>
                </a:solidFill>
                <a:effectLst/>
                <a:latin typeface="Roboto" panose="02000000000000000000" pitchFamily="2" charset="0"/>
              </a:rPr>
              <a:t>Identification of barriers to participation in clinical trials</a:t>
            </a:r>
          </a:p>
          <a:p>
            <a:pPr algn="l">
              <a:buFont typeface="Arial" panose="020B0604020202020204" pitchFamily="34" charset="0"/>
              <a:buChar char="•"/>
            </a:pPr>
            <a:r>
              <a:rPr lang="en-US" b="0" i="0" dirty="0">
                <a:solidFill>
                  <a:srgbClr val="4A5363"/>
                </a:solidFill>
                <a:effectLst/>
                <a:latin typeface="Roboto" panose="02000000000000000000" pitchFamily="2" charset="0"/>
              </a:rPr>
              <a:t>Creation of strategies to eliminate barriers to patient enrollment</a:t>
            </a:r>
          </a:p>
          <a:p>
            <a:pPr algn="l">
              <a:buFont typeface="Arial" panose="020B0604020202020204" pitchFamily="34" charset="0"/>
              <a:buChar char="•"/>
            </a:pPr>
            <a:r>
              <a:rPr lang="en-US" b="0" i="0" dirty="0">
                <a:solidFill>
                  <a:srgbClr val="4A5363"/>
                </a:solidFill>
                <a:effectLst/>
                <a:latin typeface="Roboto" panose="02000000000000000000" pitchFamily="2" charset="0"/>
              </a:rPr>
              <a:t>Development of study specific recruitment plans</a:t>
            </a:r>
          </a:p>
          <a:p>
            <a:pPr algn="l">
              <a:buFont typeface="Arial" panose="020B0604020202020204" pitchFamily="34" charset="0"/>
              <a:buChar char="•"/>
            </a:pPr>
            <a:r>
              <a:rPr lang="en-US" b="0" i="0" dirty="0">
                <a:solidFill>
                  <a:srgbClr val="4A5363"/>
                </a:solidFill>
                <a:effectLst/>
                <a:latin typeface="Roboto" panose="02000000000000000000" pitchFamily="2" charset="0"/>
              </a:rPr>
              <a:t>Support for Spanish-speaking patients</a:t>
            </a:r>
          </a:p>
          <a:p>
            <a:endParaRPr lang="en-US" dirty="0"/>
          </a:p>
        </p:txBody>
      </p:sp>
    </p:spTree>
    <p:extLst>
      <p:ext uri="{BB962C8B-B14F-4D97-AF65-F5344CB8AC3E}">
        <p14:creationId xmlns:p14="http://schemas.microsoft.com/office/powerpoint/2010/main" val="1296295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00D5-28B3-46D1-B435-19378725B744}"/>
              </a:ext>
            </a:extLst>
          </p:cNvPr>
          <p:cNvSpPr>
            <a:spLocks noGrp="1"/>
          </p:cNvSpPr>
          <p:nvPr>
            <p:ph type="title"/>
          </p:nvPr>
        </p:nvSpPr>
        <p:spPr/>
        <p:txBody>
          <a:bodyPr/>
          <a:lstStyle/>
          <a:p>
            <a:r>
              <a:rPr lang="en-US" dirty="0"/>
              <a:t>Weaknesses</a:t>
            </a:r>
          </a:p>
        </p:txBody>
      </p:sp>
      <p:sp>
        <p:nvSpPr>
          <p:cNvPr id="3" name="Content Placeholder 2">
            <a:extLst>
              <a:ext uri="{FF2B5EF4-FFF2-40B4-BE49-F238E27FC236}">
                <a16:creationId xmlns:a16="http://schemas.microsoft.com/office/drawing/2014/main" id="{36E3B499-A4DD-46D2-A697-7207881F8D2E}"/>
              </a:ext>
            </a:extLst>
          </p:cNvPr>
          <p:cNvSpPr>
            <a:spLocks noGrp="1"/>
          </p:cNvSpPr>
          <p:nvPr>
            <p:ph idx="1"/>
          </p:nvPr>
        </p:nvSpPr>
        <p:spPr/>
        <p:txBody>
          <a:bodyPr>
            <a:normAutofit fontScale="92500" lnSpcReduction="10000"/>
          </a:bodyPr>
          <a:lstStyle/>
          <a:p>
            <a:r>
              <a:rPr lang="en-US" sz="1800" dirty="0">
                <a:solidFill>
                  <a:srgbClr val="000000"/>
                </a:solidFill>
                <a:effectLst/>
                <a:latin typeface="Aptos"/>
                <a:ea typeface="Times New Roman" panose="02020603050405020304" pitchFamily="18" charset="0"/>
              </a:rPr>
              <a:t> Get more research productivity out of the Andrology fellow? Raise the research minimal bar for all our fellows.</a:t>
            </a:r>
          </a:p>
          <a:p>
            <a:endParaRPr lang="en-US" sz="1800" dirty="0">
              <a:solidFill>
                <a:srgbClr val="000000"/>
              </a:solidFill>
              <a:latin typeface="Aptos"/>
              <a:ea typeface="Calibri" panose="020F0502020204030204" pitchFamily="34" charset="0"/>
            </a:endParaRPr>
          </a:p>
          <a:p>
            <a:r>
              <a:rPr lang="en-US" sz="1800" dirty="0">
                <a:solidFill>
                  <a:srgbClr val="000000"/>
                </a:solidFill>
                <a:effectLst/>
                <a:latin typeface="Aptos"/>
                <a:ea typeface="Times New Roman" panose="02020603050405020304" pitchFamily="18" charset="0"/>
                <a:cs typeface="Calibri" panose="020F0502020204030204" pitchFamily="34" charset="0"/>
              </a:rPr>
              <a:t>We don't have a lot of 'research' faculty. I think this will hash out in the new comp plan</a:t>
            </a:r>
          </a:p>
          <a:p>
            <a:endParaRPr lang="en-US" sz="1800" dirty="0">
              <a:solidFill>
                <a:srgbClr val="000000"/>
              </a:solidFill>
              <a:latin typeface="Aptos"/>
              <a:ea typeface="Calibri" panose="020F0502020204030204" pitchFamily="34" charset="0"/>
              <a:cs typeface="Calibri" panose="020F0502020204030204" pitchFamily="34" charset="0"/>
            </a:endParaRPr>
          </a:p>
          <a:p>
            <a:r>
              <a:rPr lang="en-US" sz="1800" dirty="0">
                <a:solidFill>
                  <a:srgbClr val="000000"/>
                </a:solidFill>
                <a:effectLst/>
                <a:latin typeface="Aptos"/>
                <a:ea typeface="Times New Roman" panose="02020603050405020304" pitchFamily="18" charset="0"/>
                <a:cs typeface="Calibri" panose="020F0502020204030204" pitchFamily="34" charset="0"/>
              </a:rPr>
              <a:t>biggest weakness is a lack of structured understanding about what our research goals are and how we accomplish them. And, I would think that this meeting, coupled with the ongoing compensation plan process, is a great time to discuss/potentially even reach an early consensus on those goals and how we start to accomplish them</a:t>
            </a:r>
          </a:p>
          <a:p>
            <a:r>
              <a:rPr lang="en-US" sz="1800" dirty="0">
                <a:solidFill>
                  <a:srgbClr val="000000"/>
                </a:solidFill>
                <a:effectLst/>
                <a:latin typeface="Aptos"/>
                <a:ea typeface="Times New Roman" panose="02020603050405020304" pitchFamily="18" charset="0"/>
              </a:rPr>
              <a:t>second biggest weakness is the lack of research mentors. That is, those faculty in the department who have a sufficient research background to foster the young faculty in their research growth. </a:t>
            </a:r>
          </a:p>
          <a:p>
            <a:endParaRPr lang="en-US" sz="18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biggest weakness is that we don’t have enough departmental level resources (CRCs, statistician and grant administrators per faculty) nor knowledge of extra-departmental resources that can facilitate projects for that subset of research oriented faculty members.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Aptos"/>
                <a:ea typeface="Times New Roman" panose="02020603050405020304" pitchFamily="18" charset="0"/>
                <a:cs typeface="Calibri" panose="020F0502020204030204" pitchFamily="34" charset="0"/>
              </a:rPr>
              <a:t>general support/collaborative nature of our faculty, the many </a:t>
            </a:r>
            <a:r>
              <a:rPr lang="en-US" sz="1800" dirty="0" err="1">
                <a:solidFill>
                  <a:srgbClr val="000000"/>
                </a:solidFill>
                <a:effectLst/>
                <a:latin typeface="Aptos"/>
                <a:ea typeface="Times New Roman" panose="02020603050405020304" pitchFamily="18" charset="0"/>
                <a:cs typeface="Calibri" panose="020F0502020204030204" pitchFamily="34" charset="0"/>
              </a:rPr>
              <a:t>many</a:t>
            </a:r>
            <a:r>
              <a:rPr lang="en-US" sz="1800" dirty="0">
                <a:solidFill>
                  <a:srgbClr val="000000"/>
                </a:solidFill>
                <a:effectLst/>
                <a:latin typeface="Aptos"/>
                <a:ea typeface="Times New Roman" panose="02020603050405020304" pitchFamily="18" charset="0"/>
                <a:cs typeface="Calibri" panose="020F0502020204030204" pitchFamily="34" charset="0"/>
              </a:rPr>
              <a:t> resources that UVA has to offer,</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73338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8355-EA1C-474D-B8FD-B10BF8315B0D}"/>
              </a:ext>
            </a:extLst>
          </p:cNvPr>
          <p:cNvSpPr>
            <a:spLocks noGrp="1"/>
          </p:cNvSpPr>
          <p:nvPr>
            <p:ph type="title"/>
          </p:nvPr>
        </p:nvSpPr>
        <p:spPr/>
        <p:txBody>
          <a:bodyPr/>
          <a:lstStyle/>
          <a:p>
            <a:r>
              <a:rPr lang="en-US" dirty="0"/>
              <a:t>Aspirational</a:t>
            </a:r>
          </a:p>
        </p:txBody>
      </p:sp>
      <p:sp>
        <p:nvSpPr>
          <p:cNvPr id="3" name="Content Placeholder 2">
            <a:extLst>
              <a:ext uri="{FF2B5EF4-FFF2-40B4-BE49-F238E27FC236}">
                <a16:creationId xmlns:a16="http://schemas.microsoft.com/office/drawing/2014/main" id="{33E444BB-0441-4DE7-AA9E-BF4207A9E7CE}"/>
              </a:ext>
            </a:extLst>
          </p:cNvPr>
          <p:cNvSpPr>
            <a:spLocks noGrp="1"/>
          </p:cNvSpPr>
          <p:nvPr>
            <p:ph idx="1"/>
          </p:nvPr>
        </p:nvSpPr>
        <p:spPr/>
        <p:txBody>
          <a:bodyPr/>
          <a:lstStyle/>
          <a:p>
            <a:r>
              <a:rPr lang="en-US" sz="1800" dirty="0">
                <a:solidFill>
                  <a:srgbClr val="000000"/>
                </a:solidFill>
                <a:effectLst/>
                <a:latin typeface="Aptos"/>
                <a:ea typeface="Times New Roman" panose="02020603050405020304" pitchFamily="18" charset="0"/>
              </a:rPr>
              <a:t>burnt out from research so I don't have an aspirational project at the moment </a:t>
            </a:r>
            <a:r>
              <a:rPr lang="en-US" sz="1800" dirty="0" err="1">
                <a:solidFill>
                  <a:srgbClr val="000000"/>
                </a:solidFill>
                <a:effectLst/>
                <a:latin typeface="Aptos"/>
                <a:ea typeface="Times New Roman" panose="02020603050405020304" pitchFamily="18" charset="0"/>
              </a:rPr>
              <a:t>haha</a:t>
            </a:r>
            <a:endParaRPr lang="en-US" sz="1800" dirty="0">
              <a:solidFill>
                <a:srgbClr val="000000"/>
              </a:solidFill>
              <a:effectLst/>
              <a:latin typeface="Aptos"/>
              <a:ea typeface="Times New Roman" panose="02020603050405020304" pitchFamily="18" charset="0"/>
            </a:endParaRPr>
          </a:p>
          <a:p>
            <a:r>
              <a:rPr lang="en-US" sz="1800" dirty="0">
                <a:solidFill>
                  <a:srgbClr val="000000"/>
                </a:solidFill>
                <a:effectLst/>
                <a:latin typeface="Aptos"/>
                <a:ea typeface="Times New Roman" panose="02020603050405020304" pitchFamily="18" charset="0"/>
              </a:rPr>
              <a:t>. Better opportunities for statewide cooperative projects. WE have a stalled project of Raman Spectroscopy with Virginia Tech. Maybe new Chair at VCU will help?</a:t>
            </a:r>
          </a:p>
          <a:p>
            <a:endParaRPr lang="en-US" sz="1800" dirty="0">
              <a:solidFill>
                <a:srgbClr val="000000"/>
              </a:solidFill>
              <a:latin typeface="Aptos"/>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Aptos"/>
                <a:ea typeface="Times New Roman" panose="02020603050405020304" pitchFamily="18" charset="0"/>
              </a:rPr>
              <a:t>. I personally have wondered if we should change our research requirement? Such as have presented two abstracts at a local, regional or national meeting and submit two manuscripts. </a:t>
            </a:r>
            <a:endParaRPr lang="en-US" sz="18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Aptos"/>
                <a:ea typeface="Times New Roman" panose="02020603050405020304" pitchFamily="18" charset="0"/>
              </a:rPr>
              <a:t>I would say there is a lot more consistent encouragement needed to get them involved in projects and see them to fruition. The enticement of going to a meeting doesn't seem to be enough. I also think there has been less interest in other educational activities, I plan to encourage more next year, like going to MA_AUA, VUS, MA Residents day, etc. </a:t>
            </a:r>
            <a:endParaRPr lang="en-US" sz="1800" dirty="0">
              <a:effectLst/>
              <a:latin typeface="Calibri" panose="020F0502020204030204" pitchFamily="34" charset="0"/>
              <a:ea typeface="Calibri" panose="020F0502020204030204" pitchFamily="34" charset="0"/>
            </a:endParaRPr>
          </a:p>
          <a:p>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767584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CEBF-A159-4A83-8780-E8393A876F7E}"/>
              </a:ext>
            </a:extLst>
          </p:cNvPr>
          <p:cNvSpPr>
            <a:spLocks noGrp="1"/>
          </p:cNvSpPr>
          <p:nvPr>
            <p:ph type="title"/>
          </p:nvPr>
        </p:nvSpPr>
        <p:spPr/>
        <p:txBody>
          <a:bodyPr/>
          <a:lstStyle/>
          <a:p>
            <a:r>
              <a:rPr lang="en-US" dirty="0"/>
              <a:t>Aspirational</a:t>
            </a:r>
          </a:p>
        </p:txBody>
      </p:sp>
      <p:sp>
        <p:nvSpPr>
          <p:cNvPr id="3" name="Content Placeholder 2">
            <a:extLst>
              <a:ext uri="{FF2B5EF4-FFF2-40B4-BE49-F238E27FC236}">
                <a16:creationId xmlns:a16="http://schemas.microsoft.com/office/drawing/2014/main" id="{DEAB67C3-2549-437E-8A18-B17975C710C1}"/>
              </a:ext>
            </a:extLst>
          </p:cNvPr>
          <p:cNvSpPr>
            <a:spLocks noGrp="1"/>
          </p:cNvSpPr>
          <p:nvPr>
            <p:ph idx="1"/>
          </p:nvPr>
        </p:nvSpPr>
        <p:spPr/>
        <p:txBody>
          <a:bodyPr/>
          <a:lstStyle/>
          <a:p>
            <a:r>
              <a:rPr lang="en-US" dirty="0"/>
              <a:t>Not interested in publications (bare minimum P&amp;T)</a:t>
            </a:r>
          </a:p>
          <a:p>
            <a:endParaRPr lang="en-US" dirty="0"/>
          </a:p>
          <a:p>
            <a:pPr marL="0" marR="0">
              <a:spcBef>
                <a:spcPts val="0"/>
              </a:spcBef>
              <a:spcAft>
                <a:spcPts val="0"/>
              </a:spcAft>
            </a:pPr>
            <a:r>
              <a:rPr lang="en-US" sz="1800" dirty="0">
                <a:solidFill>
                  <a:srgbClr val="000000"/>
                </a:solidFill>
                <a:effectLst/>
                <a:latin typeface="Aptos"/>
                <a:ea typeface="Times New Roman" panose="02020603050405020304" pitchFamily="18" charset="0"/>
              </a:rPr>
              <a:t>It seems reasonable to have divisions in general within the department and we do this already somewhat in Andrology. For instance, Nico and I (and Mei and D. Rapp) collaborate on a lot of papers, we have our own Andrology research meeting once a month, etc. We don't necessarily need to delineate more clinical/research among us as andrology faculty, but have found that collaboration is essential and then we can get things done and finalized as a group.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ptos"/>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27319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8ED1-5B4B-437D-BAE1-F9A372629FA9}"/>
              </a:ext>
            </a:extLst>
          </p:cNvPr>
          <p:cNvSpPr>
            <a:spLocks noGrp="1"/>
          </p:cNvSpPr>
          <p:nvPr>
            <p:ph type="title"/>
          </p:nvPr>
        </p:nvSpPr>
        <p:spPr/>
        <p:txBody>
          <a:bodyPr>
            <a:normAutofit/>
          </a:bodyPr>
          <a:lstStyle/>
          <a:p>
            <a:r>
              <a:rPr lang="en-US" b="0" i="0" u="none" strike="noStrike" dirty="0">
                <a:solidFill>
                  <a:srgbClr val="4A5363"/>
                </a:solidFill>
                <a:effectLst/>
                <a:latin typeface="Roboto" panose="02000000000000000000" pitchFamily="2" charset="0"/>
              </a:rPr>
              <a:t>OCR</a:t>
            </a:r>
            <a:r>
              <a:rPr lang="en-US" dirty="0">
                <a:solidFill>
                  <a:srgbClr val="4A5363"/>
                </a:solidFill>
                <a:latin typeface="Roboto" panose="02000000000000000000" pitchFamily="2" charset="0"/>
              </a:rPr>
              <a:t> &amp; </a:t>
            </a:r>
            <a:r>
              <a:rPr lang="en-US" b="0" i="0" u="none" strike="noStrike" dirty="0">
                <a:solidFill>
                  <a:srgbClr val="4A5363"/>
                </a:solidFill>
                <a:effectLst/>
                <a:latin typeface="Roboto" panose="02000000000000000000" pitchFamily="2" charset="0"/>
              </a:rPr>
              <a:t>CTN</a:t>
            </a:r>
            <a:br>
              <a:rPr lang="en-US" b="0" i="0" u="none" strike="noStrike" dirty="0">
                <a:solidFill>
                  <a:srgbClr val="4A5363"/>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11BE0846-9338-4A78-8CCE-7079A3FD9949}"/>
              </a:ext>
            </a:extLst>
          </p:cNvPr>
          <p:cNvSpPr>
            <a:spLocks noGrp="1"/>
          </p:cNvSpPr>
          <p:nvPr>
            <p:ph idx="1"/>
          </p:nvPr>
        </p:nvSpPr>
        <p:spPr/>
        <p:txBody>
          <a:bodyPr/>
          <a:lstStyle/>
          <a:p>
            <a:pPr algn="l"/>
            <a:r>
              <a:rPr lang="en-US" b="0" i="0" u="none" strike="noStrike" dirty="0">
                <a:solidFill>
                  <a:srgbClr val="4A5363"/>
                </a:solidFill>
                <a:effectLst/>
                <a:latin typeface="Roboto" panose="02000000000000000000" pitchFamily="2" charset="0"/>
              </a:rPr>
              <a:t> </a:t>
            </a:r>
            <a:endParaRPr lang="en-US" b="0" i="0" dirty="0">
              <a:solidFill>
                <a:srgbClr val="4A5363"/>
              </a:solidFill>
              <a:effectLst/>
              <a:latin typeface="Roboto" panose="02000000000000000000" pitchFamily="2" charset="0"/>
            </a:endParaRPr>
          </a:p>
          <a:p>
            <a:endParaRPr lang="en-US" dirty="0"/>
          </a:p>
        </p:txBody>
      </p:sp>
      <p:pic>
        <p:nvPicPr>
          <p:cNvPr id="5" name="Picture 4">
            <a:extLst>
              <a:ext uri="{FF2B5EF4-FFF2-40B4-BE49-F238E27FC236}">
                <a16:creationId xmlns:a16="http://schemas.microsoft.com/office/drawing/2014/main" id="{0D1263D8-95BC-4143-B183-35DAB7847430}"/>
              </a:ext>
            </a:extLst>
          </p:cNvPr>
          <p:cNvPicPr>
            <a:picLocks noChangeAspect="1"/>
          </p:cNvPicPr>
          <p:nvPr/>
        </p:nvPicPr>
        <p:blipFill>
          <a:blip r:embed="rId2"/>
          <a:stretch>
            <a:fillRect/>
          </a:stretch>
        </p:blipFill>
        <p:spPr>
          <a:xfrm>
            <a:off x="5381846" y="228600"/>
            <a:ext cx="4724400" cy="6400800"/>
          </a:xfrm>
          <a:prstGeom prst="rect">
            <a:avLst/>
          </a:prstGeom>
        </p:spPr>
      </p:pic>
    </p:spTree>
    <p:extLst>
      <p:ext uri="{BB962C8B-B14F-4D97-AF65-F5344CB8AC3E}">
        <p14:creationId xmlns:p14="http://schemas.microsoft.com/office/powerpoint/2010/main" val="21546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079341-76C6-48DB-90E4-D61D7EA04EC7}"/>
              </a:ext>
            </a:extLst>
          </p:cNvPr>
          <p:cNvPicPr>
            <a:picLocks noChangeAspect="1"/>
          </p:cNvPicPr>
          <p:nvPr/>
        </p:nvPicPr>
        <p:blipFill>
          <a:blip r:embed="rId2"/>
          <a:stretch>
            <a:fillRect/>
          </a:stretch>
        </p:blipFill>
        <p:spPr>
          <a:xfrm>
            <a:off x="685800" y="638175"/>
            <a:ext cx="10820400" cy="5581650"/>
          </a:xfrm>
          <a:prstGeom prst="rect">
            <a:avLst/>
          </a:prstGeom>
        </p:spPr>
      </p:pic>
    </p:spTree>
    <p:extLst>
      <p:ext uri="{BB962C8B-B14F-4D97-AF65-F5344CB8AC3E}">
        <p14:creationId xmlns:p14="http://schemas.microsoft.com/office/powerpoint/2010/main" val="144808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8ED1-5B4B-437D-BAE1-F9A372629FA9}"/>
              </a:ext>
            </a:extLst>
          </p:cNvPr>
          <p:cNvSpPr>
            <a:spLocks noGrp="1"/>
          </p:cNvSpPr>
          <p:nvPr>
            <p:ph type="title"/>
          </p:nvPr>
        </p:nvSpPr>
        <p:spPr>
          <a:xfrm>
            <a:off x="210879" y="152474"/>
            <a:ext cx="10515600" cy="1325563"/>
          </a:xfrm>
        </p:spPr>
        <p:txBody>
          <a:bodyPr>
            <a:normAutofit/>
          </a:bodyPr>
          <a:lstStyle/>
          <a:p>
            <a:r>
              <a:rPr lang="en-US" b="0" i="0" u="none" strike="noStrike" dirty="0">
                <a:solidFill>
                  <a:srgbClr val="4A5363"/>
                </a:solidFill>
                <a:effectLst/>
                <a:latin typeface="Roboto" panose="02000000000000000000" pitchFamily="2" charset="0"/>
              </a:rPr>
              <a:t>OCR</a:t>
            </a:r>
            <a:r>
              <a:rPr lang="en-US" dirty="0">
                <a:solidFill>
                  <a:srgbClr val="4A5363"/>
                </a:solidFill>
                <a:latin typeface="Roboto" panose="02000000000000000000" pitchFamily="2" charset="0"/>
              </a:rPr>
              <a:t> &amp; </a:t>
            </a:r>
            <a:r>
              <a:rPr lang="en-US" b="0" i="0" u="none" strike="noStrike" dirty="0">
                <a:solidFill>
                  <a:srgbClr val="4A5363"/>
                </a:solidFill>
                <a:effectLst/>
                <a:latin typeface="Roboto" panose="02000000000000000000" pitchFamily="2" charset="0"/>
              </a:rPr>
              <a:t>CTN</a:t>
            </a:r>
            <a:br>
              <a:rPr lang="en-US" b="0" i="0" u="none" strike="noStrike" dirty="0">
                <a:solidFill>
                  <a:srgbClr val="4A5363"/>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11BE0846-9338-4A78-8CCE-7079A3FD9949}"/>
              </a:ext>
            </a:extLst>
          </p:cNvPr>
          <p:cNvSpPr>
            <a:spLocks noGrp="1"/>
          </p:cNvSpPr>
          <p:nvPr>
            <p:ph idx="1"/>
          </p:nvPr>
        </p:nvSpPr>
        <p:spPr/>
        <p:txBody>
          <a:bodyPr/>
          <a:lstStyle/>
          <a:p>
            <a:pPr marL="0" indent="0">
              <a:buNone/>
            </a:pPr>
            <a:endParaRPr lang="en-US" dirty="0"/>
          </a:p>
        </p:txBody>
      </p:sp>
      <p:pic>
        <p:nvPicPr>
          <p:cNvPr id="6" name="Picture 5">
            <a:extLst>
              <a:ext uri="{FF2B5EF4-FFF2-40B4-BE49-F238E27FC236}">
                <a16:creationId xmlns:a16="http://schemas.microsoft.com/office/drawing/2014/main" id="{2BE101FA-505D-45FA-8727-695E9DFFC3FE}"/>
              </a:ext>
            </a:extLst>
          </p:cNvPr>
          <p:cNvPicPr>
            <a:picLocks noChangeAspect="1"/>
          </p:cNvPicPr>
          <p:nvPr/>
        </p:nvPicPr>
        <p:blipFill>
          <a:blip r:embed="rId2"/>
          <a:stretch>
            <a:fillRect/>
          </a:stretch>
        </p:blipFill>
        <p:spPr>
          <a:xfrm>
            <a:off x="3189768" y="496149"/>
            <a:ext cx="9125525" cy="6106669"/>
          </a:xfrm>
          <a:prstGeom prst="rect">
            <a:avLst/>
          </a:prstGeom>
        </p:spPr>
      </p:pic>
    </p:spTree>
    <p:extLst>
      <p:ext uri="{BB962C8B-B14F-4D97-AF65-F5344CB8AC3E}">
        <p14:creationId xmlns:p14="http://schemas.microsoft.com/office/powerpoint/2010/main" val="197106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1563-3B17-4D31-BED5-079DF7455916}"/>
              </a:ext>
            </a:extLst>
          </p:cNvPr>
          <p:cNvSpPr>
            <a:spLocks noGrp="1"/>
          </p:cNvSpPr>
          <p:nvPr>
            <p:ph type="title"/>
          </p:nvPr>
        </p:nvSpPr>
        <p:spPr/>
        <p:txBody>
          <a:bodyPr/>
          <a:lstStyle/>
          <a:p>
            <a:r>
              <a:rPr lang="en-US" dirty="0"/>
              <a:t>Ferring ABLE-41 ( Research Mentor)</a:t>
            </a:r>
          </a:p>
        </p:txBody>
      </p:sp>
      <p:sp>
        <p:nvSpPr>
          <p:cNvPr id="3" name="Content Placeholder 2">
            <a:extLst>
              <a:ext uri="{FF2B5EF4-FFF2-40B4-BE49-F238E27FC236}">
                <a16:creationId xmlns:a16="http://schemas.microsoft.com/office/drawing/2014/main" id="{6288D783-23BF-482F-BC6F-DD0D9BD2362C}"/>
              </a:ext>
            </a:extLst>
          </p:cNvPr>
          <p:cNvSpPr>
            <a:spLocks noGrp="1"/>
          </p:cNvSpPr>
          <p:nvPr>
            <p:ph idx="1"/>
          </p:nvPr>
        </p:nvSpPr>
        <p:spPr>
          <a:xfrm>
            <a:off x="753139" y="1706637"/>
            <a:ext cx="10515600" cy="4351338"/>
          </a:xfrm>
        </p:spPr>
        <p:txBody>
          <a:bodyPr>
            <a:normAutofit/>
          </a:bodyPr>
          <a:lstStyle/>
          <a:p>
            <a:r>
              <a:rPr lang="en-US" dirty="0"/>
              <a:t>Steps for getting an industry sponsored study</a:t>
            </a:r>
          </a:p>
          <a:p>
            <a:pPr lvl="1"/>
            <a:r>
              <a:rPr lang="en-US" dirty="0"/>
              <a:t>Confidential Disclosure Agreement ( Sign CDA before they will tell you details)</a:t>
            </a:r>
          </a:p>
          <a:p>
            <a:pPr lvl="1"/>
            <a:r>
              <a:rPr lang="en-US" dirty="0"/>
              <a:t>External feasibility- how many patients are eligible, competing studies)</a:t>
            </a:r>
          </a:p>
          <a:p>
            <a:pPr lvl="1"/>
            <a:r>
              <a:rPr lang="en-US" dirty="0"/>
              <a:t>Pre – Site visit ( remote usually and will want to know IRB timeline </a:t>
            </a:r>
            <a:r>
              <a:rPr lang="en-US" dirty="0" err="1"/>
              <a:t>etc</a:t>
            </a:r>
            <a:r>
              <a:rPr lang="en-US" dirty="0"/>
              <a:t>)</a:t>
            </a:r>
          </a:p>
          <a:p>
            <a:pPr lvl="1"/>
            <a:r>
              <a:rPr lang="en-US" dirty="0"/>
              <a:t>Site Selection</a:t>
            </a:r>
          </a:p>
          <a:p>
            <a:pPr lvl="1"/>
            <a:r>
              <a:rPr lang="en-US" dirty="0"/>
              <a:t>Internal Feasibility</a:t>
            </a:r>
          </a:p>
          <a:p>
            <a:pPr lvl="1"/>
            <a:r>
              <a:rPr lang="en-US" dirty="0"/>
              <a:t>Internal Committee reviews ( PRC, biologics, )</a:t>
            </a:r>
          </a:p>
          <a:p>
            <a:pPr lvl="1"/>
            <a:r>
              <a:rPr lang="en-US" dirty="0"/>
              <a:t>IRB </a:t>
            </a:r>
          </a:p>
          <a:p>
            <a:pPr lvl="1"/>
            <a:r>
              <a:rPr lang="en-US" dirty="0"/>
              <a:t> Site initiation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dirty="0"/>
          </a:p>
        </p:txBody>
      </p:sp>
      <p:pic>
        <p:nvPicPr>
          <p:cNvPr id="4" name="Picture 3">
            <a:extLst>
              <a:ext uri="{FF2B5EF4-FFF2-40B4-BE49-F238E27FC236}">
                <a16:creationId xmlns:a16="http://schemas.microsoft.com/office/drawing/2014/main" id="{F921C1A8-43D9-4D00-9955-B7FD196C2053}"/>
              </a:ext>
            </a:extLst>
          </p:cNvPr>
          <p:cNvPicPr>
            <a:picLocks noChangeAspect="1"/>
          </p:cNvPicPr>
          <p:nvPr/>
        </p:nvPicPr>
        <p:blipFill>
          <a:blip r:embed="rId2"/>
          <a:stretch>
            <a:fillRect/>
          </a:stretch>
        </p:blipFill>
        <p:spPr>
          <a:xfrm>
            <a:off x="7897333" y="4473371"/>
            <a:ext cx="3541528" cy="2384629"/>
          </a:xfrm>
          <a:prstGeom prst="rect">
            <a:avLst/>
          </a:prstGeom>
        </p:spPr>
      </p:pic>
    </p:spTree>
    <p:extLst>
      <p:ext uri="{BB962C8B-B14F-4D97-AF65-F5344CB8AC3E}">
        <p14:creationId xmlns:p14="http://schemas.microsoft.com/office/powerpoint/2010/main" val="71011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1563-3B17-4D31-BED5-079DF7455916}"/>
              </a:ext>
            </a:extLst>
          </p:cNvPr>
          <p:cNvSpPr>
            <a:spLocks noGrp="1"/>
          </p:cNvSpPr>
          <p:nvPr>
            <p:ph type="title"/>
          </p:nvPr>
        </p:nvSpPr>
        <p:spPr/>
        <p:txBody>
          <a:bodyPr/>
          <a:lstStyle/>
          <a:p>
            <a:r>
              <a:rPr lang="en-US" dirty="0"/>
              <a:t>Ferring ABLE-41 ( OCR)</a:t>
            </a:r>
          </a:p>
        </p:txBody>
      </p:sp>
      <p:sp>
        <p:nvSpPr>
          <p:cNvPr id="3" name="Content Placeholder 2">
            <a:extLst>
              <a:ext uri="{FF2B5EF4-FFF2-40B4-BE49-F238E27FC236}">
                <a16:creationId xmlns:a16="http://schemas.microsoft.com/office/drawing/2014/main" id="{6288D783-23BF-482F-BC6F-DD0D9BD2362C}"/>
              </a:ext>
            </a:extLst>
          </p:cNvPr>
          <p:cNvSpPr>
            <a:spLocks noGrp="1"/>
          </p:cNvSpPr>
          <p:nvPr>
            <p:ph idx="1"/>
          </p:nvPr>
        </p:nvSpPr>
        <p:spPr>
          <a:xfrm>
            <a:off x="753139" y="1706637"/>
            <a:ext cx="10515600" cy="4351338"/>
          </a:xfrm>
        </p:spPr>
        <p:txBody>
          <a:bodyPr>
            <a:normAutofit/>
          </a:bodyPr>
          <a:lstStyle/>
          <a:p>
            <a:r>
              <a:rPr lang="en-US" dirty="0"/>
              <a:t>Verity Rogers in OCR did for us</a:t>
            </a:r>
          </a:p>
          <a:p>
            <a:pPr lvl="1"/>
            <a:r>
              <a:rPr lang="en-US" dirty="0"/>
              <a:t>Protocol Review Committee (PRC) this is for cancer studies</a:t>
            </a:r>
          </a:p>
          <a:p>
            <a:pPr lvl="1"/>
            <a:r>
              <a:rPr lang="en-US" dirty="0"/>
              <a:t>Gene therapy so Institutional biosafety committee (studying the response)</a:t>
            </a:r>
          </a:p>
          <a:p>
            <a:pPr lvl="1"/>
            <a:r>
              <a:rPr lang="en-US" dirty="0"/>
              <a:t>Local IRB signed off on the  Central IRB for a UVA study number</a:t>
            </a:r>
          </a:p>
          <a:p>
            <a:pPr lvl="1"/>
            <a:r>
              <a:rPr lang="en-US" dirty="0"/>
              <a:t>Added local UVA IRB language to the sponsored ICF</a:t>
            </a:r>
          </a:p>
          <a:p>
            <a:pPr lvl="1"/>
            <a:r>
              <a:rPr lang="en-US" dirty="0">
                <a:effectLst/>
                <a:latin typeface="Calibri" panose="020F0502020204030204" pitchFamily="34" charset="0"/>
                <a:ea typeface="Times New Roman" panose="02020603050405020304" pitchFamily="18" charset="0"/>
                <a:cs typeface="Times New Roman" panose="02020603050405020304" pitchFamily="18" charset="0"/>
              </a:rPr>
              <a:t>Submitted a Data Secur</a:t>
            </a:r>
            <a:r>
              <a:rPr lang="en-US" dirty="0">
                <a:latin typeface="Calibri" panose="020F0502020204030204" pitchFamily="34" charset="0"/>
                <a:ea typeface="Times New Roman" panose="02020603050405020304" pitchFamily="18" charset="0"/>
                <a:cs typeface="Times New Roman" panose="02020603050405020304" pitchFamily="18" charset="0"/>
              </a:rPr>
              <a:t>ity plan</a:t>
            </a:r>
          </a:p>
          <a:p>
            <a:pPr lvl="1"/>
            <a:r>
              <a:rPr lang="en-US" dirty="0">
                <a:latin typeface="Calibri" panose="020F0502020204030204" pitchFamily="34" charset="0"/>
                <a:ea typeface="Times New Roman" panose="02020603050405020304" pitchFamily="18" charset="0"/>
                <a:cs typeface="Times New Roman" panose="02020603050405020304" pitchFamily="18" charset="0"/>
              </a:rPr>
              <a:t>Brought in pharmacy so they were aware of Phase IV and Standard of Care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dirty="0"/>
          </a:p>
          <a:p>
            <a:pPr marL="0" marR="0" indent="0">
              <a:spcBef>
                <a:spcPts val="0"/>
              </a:spcBef>
              <a:spcAft>
                <a:spcPts val="0"/>
              </a:spcAft>
              <a:buNone/>
            </a:pPr>
            <a:r>
              <a:rPr lang="en-US" dirty="0"/>
              <a:t>Isharwal and I had to bring before Pharmacy and therapeutics committee to get on formulary</a:t>
            </a:r>
          </a:p>
        </p:txBody>
      </p:sp>
    </p:spTree>
    <p:extLst>
      <p:ext uri="{BB962C8B-B14F-4D97-AF65-F5344CB8AC3E}">
        <p14:creationId xmlns:p14="http://schemas.microsoft.com/office/powerpoint/2010/main" val="252149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1563-3B17-4D31-BED5-079DF7455916}"/>
              </a:ext>
            </a:extLst>
          </p:cNvPr>
          <p:cNvSpPr>
            <a:spLocks noGrp="1"/>
          </p:cNvSpPr>
          <p:nvPr>
            <p:ph type="title"/>
          </p:nvPr>
        </p:nvSpPr>
        <p:spPr/>
        <p:txBody>
          <a:bodyPr/>
          <a:lstStyle/>
          <a:p>
            <a:r>
              <a:rPr lang="en-US" dirty="0"/>
              <a:t>Ferring ABLE-41 ( OCR)</a:t>
            </a:r>
          </a:p>
        </p:txBody>
      </p:sp>
      <p:sp>
        <p:nvSpPr>
          <p:cNvPr id="3" name="Content Placeholder 2">
            <a:extLst>
              <a:ext uri="{FF2B5EF4-FFF2-40B4-BE49-F238E27FC236}">
                <a16:creationId xmlns:a16="http://schemas.microsoft.com/office/drawing/2014/main" id="{6288D783-23BF-482F-BC6F-DD0D9BD2362C}"/>
              </a:ext>
            </a:extLst>
          </p:cNvPr>
          <p:cNvSpPr>
            <a:spLocks noGrp="1"/>
          </p:cNvSpPr>
          <p:nvPr>
            <p:ph idx="1"/>
          </p:nvPr>
        </p:nvSpPr>
        <p:spPr>
          <a:xfrm>
            <a:off x="753139" y="1706637"/>
            <a:ext cx="10515600" cy="4351338"/>
          </a:xfrm>
        </p:spPr>
        <p:txBody>
          <a:bodyPr>
            <a:normAutofit/>
          </a:bodyPr>
          <a:lstStyle/>
          <a:p>
            <a:r>
              <a:rPr lang="en-US" dirty="0"/>
              <a:t>Verity Rogers in OCR continued</a:t>
            </a:r>
          </a:p>
          <a:p>
            <a:pPr lvl="1"/>
            <a:r>
              <a:rPr lang="en-US" dirty="0"/>
              <a:t>Good Clinical Practice guidelines </a:t>
            </a:r>
          </a:p>
          <a:p>
            <a:pPr lvl="2"/>
            <a:r>
              <a:rPr lang="en-US" dirty="0"/>
              <a:t>Initial training log</a:t>
            </a:r>
          </a:p>
          <a:p>
            <a:pPr lvl="2"/>
            <a:r>
              <a:rPr lang="en-US" dirty="0"/>
              <a:t>Delegation of Authority </a:t>
            </a:r>
          </a:p>
          <a:p>
            <a:pPr lvl="2"/>
            <a:r>
              <a:rPr lang="en-US" dirty="0"/>
              <a:t>PI and sub PI GCP and Citi training</a:t>
            </a:r>
          </a:p>
          <a:p>
            <a:pPr lvl="2"/>
            <a:endParaRPr lang="en-US" dirty="0"/>
          </a:p>
          <a:p>
            <a:pPr lvl="2"/>
            <a:endParaRPr lang="en-US" dirty="0"/>
          </a:p>
          <a:p>
            <a:pPr lvl="1"/>
            <a:r>
              <a:rPr lang="en-US" dirty="0"/>
              <a:t>Non- FDA approved drug</a:t>
            </a:r>
          </a:p>
          <a:p>
            <a:pPr lvl="2"/>
            <a:r>
              <a:rPr lang="en-US" dirty="0"/>
              <a:t>1572 Statement of Investigator (med or device)</a:t>
            </a:r>
          </a:p>
          <a:p>
            <a:pPr lvl="2"/>
            <a:r>
              <a:rPr lang="en-US" dirty="0"/>
              <a:t>Financial disclosures </a:t>
            </a:r>
          </a:p>
          <a:p>
            <a:pPr lvl="2"/>
            <a:r>
              <a:rPr lang="en-US" dirty="0"/>
              <a:t>Lab CLIA Certificates</a:t>
            </a:r>
          </a:p>
          <a:p>
            <a:pPr marL="914400" lvl="2" indent="0">
              <a:buNone/>
            </a:pPr>
            <a:endParaRPr lang="en-US" dirty="0"/>
          </a:p>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876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3789</TotalTime>
  <Words>2338</Words>
  <Application>Microsoft Office PowerPoint</Application>
  <PresentationFormat>Widescreen</PresentationFormat>
  <Paragraphs>222</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Calibri</vt:lpstr>
      <vt:lpstr>Calibri Light</vt:lpstr>
      <vt:lpstr>Franklin Gothic Book</vt:lpstr>
      <vt:lpstr>Roboto</vt:lpstr>
      <vt:lpstr>Office Theme</vt:lpstr>
      <vt:lpstr>Urology Annual Retreat</vt:lpstr>
      <vt:lpstr>Agenda : research</vt:lpstr>
      <vt:lpstr> Office of Clinical Research (OCR) Clinical Trials Navigator (CTN </vt:lpstr>
      <vt:lpstr>OCR &amp; CTN </vt:lpstr>
      <vt:lpstr>PowerPoint Presentation</vt:lpstr>
      <vt:lpstr>OCR &amp; CTN </vt:lpstr>
      <vt:lpstr>Ferring ABLE-41 ( Research Mentor)</vt:lpstr>
      <vt:lpstr>Ferring ABLE-41 ( OCR)</vt:lpstr>
      <vt:lpstr>Ferring ABLE-41 ( OCR)</vt:lpstr>
      <vt:lpstr>Ferring ABLE-41 ( OCR)</vt:lpstr>
      <vt:lpstr>Benign Team: </vt:lpstr>
      <vt:lpstr>Agenda : research</vt:lpstr>
      <vt:lpstr>Current Urology Projects </vt:lpstr>
      <vt:lpstr>Current Urology Projects </vt:lpstr>
      <vt:lpstr>Current Urology Projects </vt:lpstr>
      <vt:lpstr>Current Urology Projects </vt:lpstr>
      <vt:lpstr>Agenda : research</vt:lpstr>
      <vt:lpstr>Strengths</vt:lpstr>
      <vt:lpstr>Weaknesses</vt:lpstr>
      <vt:lpstr>What is our Identity as Department?</vt:lpstr>
      <vt:lpstr>What is our Identity as Department?</vt:lpstr>
      <vt:lpstr>What is our Identity as Department?</vt:lpstr>
      <vt:lpstr>Intentional not just reactive</vt:lpstr>
      <vt:lpstr>Vision</vt:lpstr>
      <vt:lpstr>PowerPoint Presentation</vt:lpstr>
      <vt:lpstr>Thank you</vt:lpstr>
      <vt:lpstr>STRENGTHS</vt:lpstr>
      <vt:lpstr>STRENGTHS</vt:lpstr>
      <vt:lpstr>Weaknesses</vt:lpstr>
      <vt:lpstr>Weaknesses</vt:lpstr>
      <vt:lpstr>Aspirational</vt:lpstr>
      <vt:lpstr>Aspirational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Urology annual Retreat</dc:title>
  <dc:creator>Adelaja, Olusegun B *HS</dc:creator>
  <cp:lastModifiedBy>Shifflett, Jessica M *HS</cp:lastModifiedBy>
  <cp:revision>108</cp:revision>
  <dcterms:created xsi:type="dcterms:W3CDTF">2024-03-12T17:50:50Z</dcterms:created>
  <dcterms:modified xsi:type="dcterms:W3CDTF">2024-05-20T12:56:39Z</dcterms:modified>
</cp:coreProperties>
</file>