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33"/>
  </p:notesMasterIdLst>
  <p:sldIdLst>
    <p:sldId id="256" r:id="rId3"/>
    <p:sldId id="296" r:id="rId4"/>
    <p:sldId id="270" r:id="rId5"/>
    <p:sldId id="291" r:id="rId6"/>
    <p:sldId id="292" r:id="rId7"/>
    <p:sldId id="293" r:id="rId8"/>
    <p:sldId id="294" r:id="rId9"/>
    <p:sldId id="295" r:id="rId10"/>
    <p:sldId id="298" r:id="rId11"/>
    <p:sldId id="302" r:id="rId12"/>
    <p:sldId id="303" r:id="rId13"/>
    <p:sldId id="279" r:id="rId14"/>
    <p:sldId id="264" r:id="rId15"/>
    <p:sldId id="271" r:id="rId16"/>
    <p:sldId id="266" r:id="rId17"/>
    <p:sldId id="267" r:id="rId18"/>
    <p:sldId id="268" r:id="rId19"/>
    <p:sldId id="269" r:id="rId20"/>
    <p:sldId id="280" r:id="rId21"/>
    <p:sldId id="281" r:id="rId22"/>
    <p:sldId id="283" r:id="rId23"/>
    <p:sldId id="300" r:id="rId24"/>
    <p:sldId id="284" r:id="rId25"/>
    <p:sldId id="289" r:id="rId26"/>
    <p:sldId id="285" r:id="rId27"/>
    <p:sldId id="286" r:id="rId28"/>
    <p:sldId id="297" r:id="rId29"/>
    <p:sldId id="288" r:id="rId30"/>
    <p:sldId id="278" r:id="rId31"/>
    <p:sldId id="265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V7qwxbYEMTLvnR+Uz8yILKeGt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15"/>
  </p:normalViewPr>
  <p:slideViewPr>
    <p:cSldViewPr snapToGrid="0">
      <p:cViewPr varScale="1">
        <p:scale>
          <a:sx n="106" d="100"/>
          <a:sy n="106" d="100"/>
        </p:scale>
        <p:origin x="5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551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48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069e4d9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069e4d9f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*is this in our wheelhouse?</a:t>
            </a:r>
            <a:endParaRPr/>
          </a:p>
        </p:txBody>
      </p:sp>
      <p:sp>
        <p:nvSpPr>
          <p:cNvPr id="174" name="Google Shape;174;gd069e4d9f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1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179296" y="5970494"/>
            <a:ext cx="6661771" cy="5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508000" y="990600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508000" y="2286000"/>
            <a:ext cx="5435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–"/>
              <a:defRPr>
                <a:solidFill>
                  <a:srgbClr val="000000"/>
                </a:solidFill>
              </a:defRPr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2"/>
          </p:nvPr>
        </p:nvSpPr>
        <p:spPr>
          <a:xfrm>
            <a:off x="6146800" y="2286000"/>
            <a:ext cx="5435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–"/>
              <a:defRPr>
                <a:solidFill>
                  <a:srgbClr val="000000"/>
                </a:solidFill>
              </a:defRPr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»"/>
              <a:defRPr>
                <a:solidFill>
                  <a:srgbClr val="0000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03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2946400" y="65532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0" y="6553200"/>
            <a:ext cx="60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3">
            <a:alphaModFix/>
          </a:blip>
          <a:srcRect t="9088" b="13947"/>
          <a:stretch/>
        </p:blipFill>
        <p:spPr>
          <a:xfrm>
            <a:off x="0" y="-1"/>
            <a:ext cx="12192000" cy="61081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/>
          <p:nvPr/>
        </p:nvSpPr>
        <p:spPr>
          <a:xfrm>
            <a:off x="0" y="5681710"/>
            <a:ext cx="12192000" cy="1176291"/>
          </a:xfrm>
          <a:prstGeom prst="rect">
            <a:avLst/>
          </a:prstGeom>
          <a:solidFill>
            <a:srgbClr val="232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22436" y="5884578"/>
            <a:ext cx="2139696" cy="8915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D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200"/>
            <a:ext cx="12192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970796" y="2154251"/>
            <a:ext cx="10361768" cy="48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Franklin Gothic"/>
              <a:buNone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8811" y="5916328"/>
            <a:ext cx="2139696" cy="8915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title"/>
          </p:nvPr>
        </p:nvSpPr>
        <p:spPr>
          <a:xfrm>
            <a:off x="179296" y="5895439"/>
            <a:ext cx="6661771" cy="5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dirty="0"/>
              <a:t>Faculty Retreat 2024</a:t>
            </a:r>
            <a:br>
              <a:rPr lang="en-US" sz="4000" dirty="0"/>
            </a:br>
            <a:r>
              <a:rPr lang="en-US" sz="4000" dirty="0"/>
              <a:t>Residency Review</a:t>
            </a:r>
            <a:br>
              <a:rPr lang="en-US" sz="4000" dirty="0"/>
            </a:br>
            <a:endParaRPr sz="1600" i="0" cap="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1D0B-70E8-418D-01C4-17E6F875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A27B4-EDFF-3AD6-6A43-80EB954E5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ACGME Surveys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OR Teaching:</a:t>
            </a:r>
            <a:r>
              <a:rPr lang="en-US" dirty="0">
                <a:solidFill>
                  <a:schemeClr val="bg2"/>
                </a:solidFill>
              </a:rPr>
              <a:t>  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Better feedback in OR (before cases set expectations and debrief after)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Not interested in app for feedback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Junior faculty have residents less involved (offset by increased volume)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Set well defined goals for each year (Intern card, etc.)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Discuss case more with faculty before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10882-46D1-4DF3-BE3D-D286F2CB49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529052" y="2133599"/>
            <a:ext cx="5871379" cy="48550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ollaborative Medical Education ...">
            <a:extLst>
              <a:ext uri="{FF2B5EF4-FFF2-40B4-BE49-F238E27FC236}">
                <a16:creationId xmlns:a16="http://schemas.microsoft.com/office/drawing/2014/main" id="{794375B1-17FD-9979-32C4-A4E6F59C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03" y="2209799"/>
            <a:ext cx="4706520" cy="26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6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1D0B-70E8-418D-01C4-17E6F875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A27B4-EDFF-3AD6-6A43-80EB954E5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ACGME Surveys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Clinic Teaching/Didactics:</a:t>
            </a:r>
            <a:r>
              <a:rPr lang="en-US" dirty="0">
                <a:solidFill>
                  <a:schemeClr val="bg2"/>
                </a:solidFill>
              </a:rPr>
              <a:t>  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Resident/Faculty contributions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More oral boards style/questions and interactive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Beller</a:t>
            </a:r>
            <a:r>
              <a:rPr lang="en-US" dirty="0">
                <a:solidFill>
                  <a:schemeClr val="bg2"/>
                </a:solidFill>
              </a:rPr>
              <a:t> BPH lecture as example</a:t>
            </a:r>
          </a:p>
          <a:p>
            <a:pPr marL="1143000" lvl="2" indent="0">
              <a:buClr>
                <a:schemeClr val="bg2"/>
              </a:buClr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Professionalism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Anonymous feedback on internal site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GME survey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Resident culture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10882-46D1-4DF3-BE3D-D286F2CB49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13274" y="1911350"/>
            <a:ext cx="5435600" cy="3943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linical Medical Education | Ochsner ...">
            <a:extLst>
              <a:ext uri="{FF2B5EF4-FFF2-40B4-BE49-F238E27FC236}">
                <a16:creationId xmlns:a16="http://schemas.microsoft.com/office/drawing/2014/main" id="{14B1B41F-E268-F710-94A0-175C9100A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4" y="2133600"/>
            <a:ext cx="44196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1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ACGME Survey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80" y="694495"/>
            <a:ext cx="12233480" cy="57815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846"/>
            <a:ext cx="12191999" cy="55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4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3" y="2024109"/>
            <a:ext cx="11845490" cy="25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0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3" y="798650"/>
            <a:ext cx="11325819" cy="562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09" y="181938"/>
            <a:ext cx="11800458" cy="644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80" y="695499"/>
            <a:ext cx="9979239" cy="54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0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In-Service Scores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685800" lvl="1" indent="0">
              <a:buClr>
                <a:schemeClr val="bg2"/>
              </a:buClr>
            </a:pPr>
            <a:endParaRPr lang="en-US" sz="2000" b="1" dirty="0">
              <a:solidFill>
                <a:schemeClr val="bg2"/>
              </a:solidFill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Weakest areas:  Congenital/Embryology,  Nephrology/Renal/Physiology, Trauma/Fistulae/Diversion, Stones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</a:rPr>
              <a:t>Overall improved from 2023</a:t>
            </a:r>
          </a:p>
          <a:p>
            <a:pPr marL="685800" lvl="1" indent="0">
              <a:buClr>
                <a:schemeClr val="bg2"/>
              </a:buClr>
            </a:pP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F59B6-4C2D-493B-9102-9AC35FFE8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01" y="197167"/>
            <a:ext cx="6414699" cy="64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Match!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F4E973-130B-7465-17AC-EEB3F15B0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781051"/>
            <a:ext cx="5435600" cy="394335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Hannah LeBlanc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Jacob Tannenbaum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Davis Temple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3855F2-8E15-555A-E52E-A1C481AEA77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EBD1F2-4D24-9A59-14BC-0465BC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49" y="628650"/>
            <a:ext cx="6870700" cy="57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20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Rotations/Block Schedule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AC34FC-586B-4FFA-9176-9B197553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2286000"/>
            <a:ext cx="5460124" cy="394335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Keep Subspecialty blocks with better adherence (rough draft pictured)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Benign, </a:t>
            </a:r>
            <a:r>
              <a:rPr lang="en-US" dirty="0" err="1"/>
              <a:t>Onc</a:t>
            </a:r>
            <a:r>
              <a:rPr lang="en-US" dirty="0"/>
              <a:t> Split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Better incorporate Dr. </a:t>
            </a:r>
            <a:r>
              <a:rPr lang="en-US" dirty="0" err="1"/>
              <a:t>Zillioux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/4th 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Discussed with Dr. </a:t>
            </a:r>
            <a:r>
              <a:rPr lang="en-US" dirty="0" err="1">
                <a:solidFill>
                  <a:schemeClr val="bg2"/>
                </a:solidFill>
              </a:rPr>
              <a:t>Zillioux</a:t>
            </a:r>
            <a:endParaRPr lang="en-US" dirty="0">
              <a:solidFill>
                <a:schemeClr val="bg2"/>
              </a:solidFill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Future consideration:  Elective block year 4/GHLT, Fertility block with Smith, Research block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Consult block for year  (Chen/Berry)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/>
                </a:solidFill>
                <a:latin typeface="+mj-lt"/>
              </a:rPr>
              <a:t>Night/weekend call three months in advance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56875-088E-E18C-E63A-9B77545EE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82" y="1724546"/>
            <a:ext cx="5598053" cy="362950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E79638-B47A-46C7-9DB7-1142A5BDF99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8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Consult block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Feedback…?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Comprised of </a:t>
            </a:r>
            <a:r>
              <a:rPr lang="en-US" sz="1800" dirty="0" err="1">
                <a:solidFill>
                  <a:schemeClr val="bg2"/>
                </a:solidFill>
                <a:latin typeface="+mj-lt"/>
              </a:rPr>
              <a:t>Uro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 2/3 (4 weeks)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No weekend call for consult resident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Peds resident remains separate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Weekend call from Fri PM-Sun AM 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Faculty of the week-teaching opportunity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73C21-B343-401D-AC99-6B97528B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1997242"/>
            <a:ext cx="5236918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0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4C54-1CF1-6BF4-03F8-AF5F3DB5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 Block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3141D-36A5-B48E-EA37-DDD3E42F1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Need to monitor as resident group to ensure wellness/avoid burnout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 err="1"/>
              <a:t>Karie</a:t>
            </a:r>
            <a:r>
              <a:rPr lang="en-US" dirty="0"/>
              <a:t> Mon-Thurs, Intern all day Friday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Avoid call immediately post consult block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Sign out 5 pm as opposed to 6 pm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? In person/phone sign out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Resident go home post-call emphasized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2641-4DAD-296C-B6C9-5CD9EFF56BF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697494" y="2707105"/>
            <a:ext cx="5435600" cy="3943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Want to Study Medicine at University ...">
            <a:extLst>
              <a:ext uri="{FF2B5EF4-FFF2-40B4-BE49-F238E27FC236}">
                <a16:creationId xmlns:a16="http://schemas.microsoft.com/office/drawing/2014/main" id="{911CC49A-AE44-4DE8-5181-94EE6C70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94" y="278330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1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Intern Orientation-Gillock, Sands, Wilson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 lnSpcReduction="10000"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Work with Karie and consult block resident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Karie</a:t>
            </a:r>
            <a:r>
              <a:rPr lang="en-US" dirty="0">
                <a:solidFill>
                  <a:schemeClr val="bg2"/>
                </a:solidFill>
              </a:rPr>
              <a:t>-Interdisciplinary rounds/cystectomy ERAS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Intern all day Friday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Take phone calls from the floor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Take floor calls at night later in the year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Interns come in on Sat/Sun 1/2 day to help call resident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Residents to develop intern checklist of core skills/diagnoses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Interns will do 6 months of general surgery (core rotations SICU, NF, Green/Orange, VA, Peds, Blue, EGS). 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Adjust yearly based on feedback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Maybe Plastics in the future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Take Step 3 early (before end of June)</a:t>
            </a:r>
          </a:p>
        </p:txBody>
      </p:sp>
      <p:pic>
        <p:nvPicPr>
          <p:cNvPr id="1028" name="Picture 4" descr="Salary of a Doctor Internship">
            <a:extLst>
              <a:ext uri="{FF2B5EF4-FFF2-40B4-BE49-F238E27FC236}">
                <a16:creationId xmlns:a16="http://schemas.microsoft.com/office/drawing/2014/main" id="{5873BE27-2144-F537-DC79-8C8AD2BF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2336911"/>
            <a:ext cx="5004796" cy="33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33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Resident Clinic-Gillock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92500" lnSpcReduction="20000"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Faculty-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Notify Meghan if you will be away! 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Residents are going to provide an advanced schedule of time away/call schedule/vacation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Chen/Berry completed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Night/weekend call three months in advance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PGY-2 resident clinic remains the same this year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PGY-3 residents will rotate (remain as 2 residents in clinic at a time and off when they are on consult block)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Closed June/July (aside from </a:t>
            </a:r>
            <a:r>
              <a:rPr lang="en-US" sz="1800" dirty="0" err="1">
                <a:solidFill>
                  <a:schemeClr val="bg2"/>
                </a:solidFill>
                <a:latin typeface="+mj-lt"/>
              </a:rPr>
              <a:t>Schenkman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 days)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DF8C0-06B3-4C64-B159-95F2B75A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724" y="2286000"/>
            <a:ext cx="4762500" cy="26765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4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Resident Research-Zillioux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QI Projects/Longitudinal project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Change resident research requirement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Abstract presentation requirement ?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Travel funds (rollover)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Steers Fellow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Luis Gonzalez Miranda MD,  MPH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3A723-B6B9-4DC6-920B-783B0A5EF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96" y="1974991"/>
            <a:ext cx="4373632" cy="23973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1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Resident Curriculum-Tuong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2-year, rotating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Align with Grand Rounds and Surgical skills labs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Format-more oral boards-style, increased faculty participation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EA596-D53A-4779-9FCD-4C342802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452887"/>
            <a:ext cx="5144052" cy="35768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Wellness/Morale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appreciation day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call structure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 resident 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 role/ 3 resident complement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Karie</a:t>
            </a: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/APP help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Lippert donations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432800" y="2403586"/>
            <a:ext cx="5435600" cy="3943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ow has the Wellness Industry Changed ...">
            <a:extLst>
              <a:ext uri="{FF2B5EF4-FFF2-40B4-BE49-F238E27FC236}">
                <a16:creationId xmlns:a16="http://schemas.microsoft.com/office/drawing/2014/main" id="{0EEA25EE-0C2F-E30F-0B87-8DD090950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384536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37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06365"/>
            <a:ext cx="11074400" cy="1143000"/>
          </a:xfrm>
        </p:spPr>
        <p:txBody>
          <a:bodyPr/>
          <a:lstStyle/>
          <a:p>
            <a:r>
              <a:rPr lang="en-US" dirty="0"/>
              <a:t>Website/Internal 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Thank you, Jessica!</a:t>
            </a:r>
          </a:p>
          <a:p>
            <a:pPr marL="685800" lvl="1" indent="0">
              <a:buClr>
                <a:schemeClr val="bg2"/>
              </a:buCl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Anonymous Feedback</a:t>
            </a:r>
          </a:p>
          <a:p>
            <a:pPr marL="5143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Education team contacts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latin typeface="+mj-lt"/>
              </a:rPr>
              <a:t>Resident handbook</a:t>
            </a:r>
          </a:p>
          <a:p>
            <a:pPr marL="685800" lvl="1" indent="0">
              <a:buClr>
                <a:schemeClr val="bg2"/>
              </a:buCl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E6F5D-FA7C-C67F-AE14-6E31EE2F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84986"/>
            <a:ext cx="7772400" cy="48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17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>
            <a:normAutofit fontScale="85000" lnSpcReduction="20000"/>
          </a:bodyPr>
          <a:lstStyle/>
          <a:p>
            <a:pPr marL="5143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Important dates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Graduation June 15</a:t>
            </a:r>
            <a:r>
              <a:rPr lang="en-US" baseline="30000" dirty="0">
                <a:solidFill>
                  <a:schemeClr val="bg2"/>
                </a:solidFill>
              </a:rPr>
              <a:t>th</a:t>
            </a:r>
            <a:endParaRPr lang="en-US" dirty="0">
              <a:solidFill>
                <a:schemeClr val="bg2"/>
              </a:solidFill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Intern General Surgery Orientation June 24/25, GME 6/20, 6/21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/>
                </a:solidFill>
              </a:rPr>
              <a:t>Uro</a:t>
            </a:r>
            <a:r>
              <a:rPr lang="en-US" dirty="0">
                <a:solidFill>
                  <a:schemeClr val="bg2"/>
                </a:solidFill>
              </a:rPr>
              <a:t> Resident Orientation July 3</a:t>
            </a:r>
          </a:p>
          <a:p>
            <a:pPr marL="685800" lvl="1" indent="0"/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Interview format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How many candidate s (37)/interview (3)days?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Sub-I’s on day #3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Limit faculty interviewers, have to interview all 3 days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Dates:  Tues Nov 19, Thurs Nov 21, Monday Nov 25 (sub-I)</a:t>
            </a:r>
          </a:p>
          <a:p>
            <a:pPr marL="685800" lvl="1" indent="0">
              <a:buClr>
                <a:schemeClr val="bg2"/>
              </a:buClr>
            </a:pPr>
            <a:endParaRPr lang="en-US" dirty="0">
              <a:solidFill>
                <a:schemeClr val="bg2"/>
              </a:solidFill>
            </a:endParaRPr>
          </a:p>
          <a:p>
            <a:pPr marL="5143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3 Residents per year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Other rotational opportunities (general urology, Haymarket, Culpeper, Stuart’s Draft)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5143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Improved engagement with VUS, Bunts-Hackler, MA-AUA Residents Day</a:t>
            </a:r>
          </a:p>
          <a:p>
            <a:pPr marL="5143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685800" lvl="1" indent="0">
              <a:buClr>
                <a:schemeClr val="bg2"/>
              </a:buClr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F0233-298C-4A03-AAC4-9E9F6F96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78" y="2385390"/>
            <a:ext cx="4863548" cy="34820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ACGME Survey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1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11074400" cy="1143000"/>
          </a:xfrm>
        </p:spPr>
        <p:txBody>
          <a:bodyPr/>
          <a:lstStyle/>
          <a:p>
            <a:pPr algn="ctr"/>
            <a:r>
              <a:rPr lang="en-US" dirty="0"/>
              <a:t>Thoughts?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4E599-E8F4-792D-2F7B-DD868E490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253" y="2346624"/>
            <a:ext cx="4192766" cy="23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355C9-DEA1-4256-9153-5AFB22F7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10" y="314325"/>
            <a:ext cx="10761580" cy="62293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041C48-BF80-A691-8E99-E5503A643EE4}"/>
              </a:ext>
            </a:extLst>
          </p:cNvPr>
          <p:cNvSpPr/>
          <p:nvPr/>
        </p:nvSpPr>
        <p:spPr>
          <a:xfrm>
            <a:off x="2363190" y="3313216"/>
            <a:ext cx="8668987" cy="2018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8F274-8EB1-B746-D5A8-5BFA14E888E8}"/>
              </a:ext>
            </a:extLst>
          </p:cNvPr>
          <p:cNvSpPr/>
          <p:nvPr/>
        </p:nvSpPr>
        <p:spPr>
          <a:xfrm>
            <a:off x="2363189" y="4166261"/>
            <a:ext cx="8668987" cy="2018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396C3-8810-B353-600C-6791817B8FB8}"/>
              </a:ext>
            </a:extLst>
          </p:cNvPr>
          <p:cNvSpPr/>
          <p:nvPr/>
        </p:nvSpPr>
        <p:spPr>
          <a:xfrm>
            <a:off x="2363189" y="5019306"/>
            <a:ext cx="8668987" cy="2018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60035-F137-FE54-404E-F32969A5374E}"/>
              </a:ext>
            </a:extLst>
          </p:cNvPr>
          <p:cNvSpPr/>
          <p:nvPr/>
        </p:nvSpPr>
        <p:spPr>
          <a:xfrm>
            <a:off x="2363188" y="5231639"/>
            <a:ext cx="8668987" cy="20188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374C21-91F7-CF52-A520-BCC866E0A8B9}"/>
              </a:ext>
            </a:extLst>
          </p:cNvPr>
          <p:cNvCxnSpPr>
            <a:cxnSpLocks/>
          </p:cNvCxnSpPr>
          <p:nvPr/>
        </p:nvCxnSpPr>
        <p:spPr>
          <a:xfrm flipH="1">
            <a:off x="10010274" y="518624"/>
            <a:ext cx="397043" cy="276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F456E-E227-6299-17D7-CAF8EEA950B8}"/>
              </a:ext>
            </a:extLst>
          </p:cNvPr>
          <p:cNvCxnSpPr/>
          <p:nvPr/>
        </p:nvCxnSpPr>
        <p:spPr>
          <a:xfrm>
            <a:off x="8394031" y="1026300"/>
            <a:ext cx="288758" cy="360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177DF-5DF2-48EE-AA6D-93E9292D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3" y="178808"/>
            <a:ext cx="12192000" cy="65003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406982-7926-82C5-773A-72292D74BE96}"/>
              </a:ext>
            </a:extLst>
          </p:cNvPr>
          <p:cNvSpPr/>
          <p:nvPr/>
        </p:nvSpPr>
        <p:spPr>
          <a:xfrm>
            <a:off x="1761506" y="727178"/>
            <a:ext cx="9897094" cy="20150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1B388-FDCC-1C5D-17A1-DE4E370C352D}"/>
              </a:ext>
            </a:extLst>
          </p:cNvPr>
          <p:cNvSpPr/>
          <p:nvPr/>
        </p:nvSpPr>
        <p:spPr>
          <a:xfrm>
            <a:off x="1783948" y="1376302"/>
            <a:ext cx="9963770" cy="20150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C6225-3565-F58C-29B3-F069C8240413}"/>
              </a:ext>
            </a:extLst>
          </p:cNvPr>
          <p:cNvSpPr/>
          <p:nvPr/>
        </p:nvSpPr>
        <p:spPr>
          <a:xfrm>
            <a:off x="1694831" y="2349988"/>
            <a:ext cx="9963769" cy="20150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BA575-D830-DEEC-10F3-B43C950F1834}"/>
              </a:ext>
            </a:extLst>
          </p:cNvPr>
          <p:cNvSpPr/>
          <p:nvPr/>
        </p:nvSpPr>
        <p:spPr>
          <a:xfrm>
            <a:off x="1761506" y="1051739"/>
            <a:ext cx="9897094" cy="20151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71DB0C-896E-4554-A809-97C7B4D2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92"/>
            <a:ext cx="12192000" cy="64192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992198-A6E2-2011-9CA3-AE9509C0513C}"/>
              </a:ext>
            </a:extLst>
          </p:cNvPr>
          <p:cNvSpPr/>
          <p:nvPr/>
        </p:nvSpPr>
        <p:spPr>
          <a:xfrm>
            <a:off x="1804368" y="1398691"/>
            <a:ext cx="9897094" cy="20150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92FC8-E586-B31F-FF64-5562B9B15D45}"/>
              </a:ext>
            </a:extLst>
          </p:cNvPr>
          <p:cNvSpPr/>
          <p:nvPr/>
        </p:nvSpPr>
        <p:spPr>
          <a:xfrm>
            <a:off x="1804368" y="2577990"/>
            <a:ext cx="9897094" cy="20150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4A506-C6D5-4091-A65F-1136B0FEB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1" y="0"/>
            <a:ext cx="11520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7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8DA28-5A57-480D-9E09-5B603113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5" y="102870"/>
            <a:ext cx="11231490" cy="66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1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1D0B-70E8-418D-01C4-17E6F875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A27B4-EDFF-3AD6-6A43-80EB954E5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Consult Block	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Pro:  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Better continuity of care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Cons:  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Workload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Late sign out</a:t>
            </a:r>
          </a:p>
          <a:p>
            <a:pPr marL="14287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4 weeks</a:t>
            </a:r>
          </a:p>
          <a:p>
            <a:pPr marL="1143000" lvl="2" indent="0">
              <a:buClr>
                <a:schemeClr val="bg2"/>
              </a:buClr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5143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Wellness/Burnout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Encouraged to go home after busy call (residents advocate for each other and ensure to update faculty)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Move sign out to 5 pm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Other residents assist call resident</a:t>
            </a:r>
          </a:p>
          <a:p>
            <a:pPr marL="971550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Better adherence to block schedule</a:t>
            </a:r>
          </a:p>
          <a:p>
            <a:pPr marL="685800" lvl="1" indent="0">
              <a:buClr>
                <a:schemeClr val="bg2"/>
              </a:buClr>
            </a:pPr>
            <a:endParaRPr lang="en-US" dirty="0">
              <a:solidFill>
                <a:schemeClr val="bg2"/>
              </a:solidFill>
            </a:endParaRP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10882-46D1-4DF3-BE3D-D286F2CB49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740649" y="1744578"/>
            <a:ext cx="7171871" cy="62178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Medical education needs to stop burning ...">
            <a:extLst>
              <a:ext uri="{FF2B5EF4-FFF2-40B4-BE49-F238E27FC236}">
                <a16:creationId xmlns:a16="http://schemas.microsoft.com/office/drawing/2014/main" id="{4F3C4890-61E1-7B8C-24D2-0A82A691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25529"/>
            <a:ext cx="5506940" cy="366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3426"/>
      </p:ext>
    </p:extLst>
  </p:cSld>
  <p:clrMapOvr>
    <a:masterClrMapping/>
  </p:clrMapOvr>
</p:sld>
</file>

<file path=ppt/theme/theme1.xml><?xml version="1.0" encoding="utf-8"?>
<a:theme xmlns:a="http://schemas.openxmlformats.org/drawingml/2006/main" name="4_UVA GEN title and end slide">
  <a:themeElements>
    <a:clrScheme name="UVA NEW BRAND">
      <a:dk1>
        <a:srgbClr val="D75929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732</Words>
  <Application>Microsoft Macintosh PowerPoint</Application>
  <PresentationFormat>Widescreen</PresentationFormat>
  <Paragraphs>134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4_UVA GEN title and end slide</vt:lpstr>
      <vt:lpstr>8_UVA GEN inside 6</vt:lpstr>
      <vt:lpstr>Faculty Retreat 2024 Residency Review </vt:lpstr>
      <vt:lpstr>2024 Match!</vt:lpstr>
      <vt:lpstr>2024 ACGME Survey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PEC Update</vt:lpstr>
      <vt:lpstr>PEC Update</vt:lpstr>
      <vt:lpstr>PEC Update</vt:lpstr>
      <vt:lpstr>2023 ACGME Survey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In-Service Scores</vt:lpstr>
      <vt:lpstr>Rotations/Block Schedule</vt:lpstr>
      <vt:lpstr>Consult block</vt:lpstr>
      <vt:lpstr>Consult Block</vt:lpstr>
      <vt:lpstr>Intern Orientation-Gillock, Sands, Wilson</vt:lpstr>
      <vt:lpstr>Resident Clinic-Gillock</vt:lpstr>
      <vt:lpstr>Resident Research-Zillioux</vt:lpstr>
      <vt:lpstr>Resident Curriculum-Tuong</vt:lpstr>
      <vt:lpstr>Wellness/Morale</vt:lpstr>
      <vt:lpstr>Website/Internal Site</vt:lpstr>
      <vt:lpstr>Other Items</vt:lpstr>
      <vt:lpstr>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Residency Retreat 2021 Gray/Smith</dc:title>
  <dc:creator>Therese Vincent</dc:creator>
  <cp:lastModifiedBy>Smith, Ryan *HS</cp:lastModifiedBy>
  <cp:revision>29</cp:revision>
  <dcterms:created xsi:type="dcterms:W3CDTF">2017-10-18T15:58:36Z</dcterms:created>
  <dcterms:modified xsi:type="dcterms:W3CDTF">2024-05-17T22:35:49Z</dcterms:modified>
</cp:coreProperties>
</file>