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83" r:id="rId3"/>
    <p:sldId id="287" r:id="rId4"/>
    <p:sldId id="288" r:id="rId5"/>
    <p:sldId id="289" r:id="rId6"/>
    <p:sldId id="290" r:id="rId7"/>
    <p:sldId id="291" r:id="rId8"/>
    <p:sldId id="292" r:id="rId9"/>
    <p:sldId id="28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7"/>
    <p:restoredTop sz="96327"/>
  </p:normalViewPr>
  <p:slideViewPr>
    <p:cSldViewPr snapToGrid="0">
      <p:cViewPr varScale="1">
        <p:scale>
          <a:sx n="104" d="100"/>
          <a:sy n="104" d="100"/>
        </p:scale>
        <p:origin x="96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12">
            <a:extLst>
              <a:ext uri="{FF2B5EF4-FFF2-40B4-BE49-F238E27FC236}">
                <a16:creationId xmlns:a16="http://schemas.microsoft.com/office/drawing/2014/main" id="{BFD443E8-3D25-F1C1-EB61-D861DD366C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995739" y="1113503"/>
            <a:ext cx="2805498" cy="559957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5C32AC36-C786-9DFA-8F47-836C13CDC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943" y="4262182"/>
            <a:ext cx="7270744" cy="481074"/>
          </a:xfrm>
        </p:spPr>
        <p:txBody>
          <a:bodyPr>
            <a:noAutofit/>
          </a:bodyPr>
          <a:lstStyle>
            <a:lvl1pPr marL="0" indent="0" algn="l">
              <a:lnSpc>
                <a:spcPts val="3600"/>
              </a:lnSpc>
              <a:buNone/>
              <a:defRPr sz="32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79E271-928F-15CD-4895-1399C9F9D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893" y="1899821"/>
            <a:ext cx="7270744" cy="2037810"/>
          </a:xfrm>
        </p:spPr>
        <p:txBody>
          <a:bodyPr anchor="t" anchorCtr="0">
            <a:noAutofit/>
          </a:bodyPr>
          <a:lstStyle>
            <a:lvl1pPr algn="l">
              <a:lnSpc>
                <a:spcPts val="7300"/>
              </a:lnSpc>
              <a:defRPr sz="70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C6A610-EA2C-373D-CFD9-5D92558EF53C}"/>
              </a:ext>
            </a:extLst>
          </p:cNvPr>
          <p:cNvSpPr/>
          <p:nvPr/>
        </p:nvSpPr>
        <p:spPr>
          <a:xfrm>
            <a:off x="808051" y="1308410"/>
            <a:ext cx="1177383" cy="15611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0707A5-B842-3E94-72D0-DED8A701A26A}"/>
              </a:ext>
            </a:extLst>
          </p:cNvPr>
          <p:cNvSpPr/>
          <p:nvPr/>
        </p:nvSpPr>
        <p:spPr>
          <a:xfrm>
            <a:off x="8572500" y="0"/>
            <a:ext cx="3619500" cy="4906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63B1C-C68B-1CC2-752F-0D0EC57F2605}"/>
              </a:ext>
            </a:extLst>
          </p:cNvPr>
          <p:cNvSpPr/>
          <p:nvPr/>
        </p:nvSpPr>
        <p:spPr>
          <a:xfrm>
            <a:off x="8572500" y="2276706"/>
            <a:ext cx="3619500" cy="38638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1823D9F-878A-40DA-6963-A25CFDF0D3F0}"/>
              </a:ext>
            </a:extLst>
          </p:cNvPr>
          <p:cNvSpPr/>
          <p:nvPr/>
        </p:nvSpPr>
        <p:spPr>
          <a:xfrm>
            <a:off x="8572500" y="6140606"/>
            <a:ext cx="36195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7DD633-8515-E75A-B8C3-519101EC25B9}"/>
              </a:ext>
            </a:extLst>
          </p:cNvPr>
          <p:cNvSpPr/>
          <p:nvPr/>
        </p:nvSpPr>
        <p:spPr>
          <a:xfrm>
            <a:off x="8572500" y="6721473"/>
            <a:ext cx="3619500" cy="1365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ate Placeholder 26">
            <a:extLst>
              <a:ext uri="{FF2B5EF4-FFF2-40B4-BE49-F238E27FC236}">
                <a16:creationId xmlns:a16="http://schemas.microsoft.com/office/drawing/2014/main" id="{27EB7FA2-30D1-0AB1-6FCE-E66967BC3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5/16/24</a:t>
            </a:fld>
            <a:endParaRPr lang="en-US"/>
          </a:p>
        </p:txBody>
      </p:sp>
      <p:sp>
        <p:nvSpPr>
          <p:cNvPr id="28" name="Footer Placeholder 27">
            <a:extLst>
              <a:ext uri="{FF2B5EF4-FFF2-40B4-BE49-F238E27FC236}">
                <a16:creationId xmlns:a16="http://schemas.microsoft.com/office/drawing/2014/main" id="{F42636D6-1BFB-2FBF-3C1D-ECB34DD02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>
            <a:extLst>
              <a:ext uri="{FF2B5EF4-FFF2-40B4-BE49-F238E27FC236}">
                <a16:creationId xmlns:a16="http://schemas.microsoft.com/office/drawing/2014/main" id="{F15B5E49-AFA8-B81B-A7B3-C9C70AF6C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267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2352">
          <p15:clr>
            <a:srgbClr val="FBAE40"/>
          </p15:clr>
        </p15:guide>
        <p15:guide id="7" orient="horz" pos="2808">
          <p15:clr>
            <a:srgbClr val="FBAE40"/>
          </p15:clr>
        </p15:guide>
        <p15:guide id="13">
          <p15:clr>
            <a:srgbClr val="FBAE40"/>
          </p15:clr>
        </p15:guide>
        <p15:guide id="14" pos="7680">
          <p15:clr>
            <a:srgbClr val="FBAE40"/>
          </p15:clr>
        </p15:guide>
        <p15:guide id="15" pos="540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a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5FD74E3D-80CE-B77A-B212-EA2994257F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2A5B49E-E5F9-FA2F-C02A-B61A20453106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A0B3FE-8AAD-BF30-8FD2-0754DA6931EA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F3E31D-07D4-CEDE-63CF-54435160562B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3B7FE-6977-392D-45FB-1B50BA99EE9F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A96F7307-7862-C9B7-B016-3E11F040B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5/16/24</a:t>
            </a:fld>
            <a:endParaRPr lang="en-US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E185FE7C-2AD4-E197-B71B-1B014594B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E2391B9-7AB5-56DF-AFC8-DAC6F964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74BDF5DE-DB65-8D90-7C62-333A96BB7A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l="6199" t="5483" r="49060" b="67217"/>
          <a:stretch/>
        </p:blipFill>
        <p:spPr>
          <a:xfrm>
            <a:off x="1375576" y="407406"/>
            <a:ext cx="1105232" cy="872754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534FFF5-3AD4-029C-B231-EE279758D96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490318" y="1972475"/>
            <a:ext cx="9641179" cy="2267016"/>
          </a:xfrm>
        </p:spPr>
        <p:txBody>
          <a:bodyPr anchor="t" anchorCtr="0"/>
          <a:lstStyle>
            <a:lvl1pPr marL="0" indent="0">
              <a:lnSpc>
                <a:spcPts val="5500"/>
              </a:lnSpc>
              <a:buFontTx/>
              <a:buNone/>
              <a:defRPr sz="5000" baseline="0">
                <a:solidFill>
                  <a:schemeClr val="tx2"/>
                </a:solidFill>
              </a:defRPr>
            </a:lvl1pPr>
            <a:lvl2pPr marL="228600" indent="0">
              <a:buFontTx/>
              <a:buNone/>
              <a:defRPr sz="5000" baseline="0">
                <a:solidFill>
                  <a:schemeClr val="tx2"/>
                </a:solidFill>
              </a:defRPr>
            </a:lvl2pPr>
            <a:lvl3pPr marL="228600" indent="0">
              <a:buFontTx/>
              <a:buNone/>
              <a:defRPr sz="5000" baseline="0">
                <a:solidFill>
                  <a:schemeClr val="tx2"/>
                </a:solidFill>
              </a:defRPr>
            </a:lvl3pPr>
            <a:lvl4pPr marL="228600" indent="0">
              <a:buFontTx/>
              <a:buNone/>
              <a:defRPr sz="5000" baseline="0">
                <a:solidFill>
                  <a:schemeClr val="tx2"/>
                </a:solidFill>
              </a:defRPr>
            </a:lvl4pPr>
            <a:lvl5pPr marL="228600" indent="0">
              <a:buFontTx/>
              <a:buNone/>
              <a:defRPr sz="50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quote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0C4FC97-A722-D9C3-10A4-8C647DD07C4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61865" y="4478972"/>
            <a:ext cx="3027362" cy="1117600"/>
          </a:xfrm>
        </p:spPr>
        <p:txBody>
          <a:bodyPr/>
          <a:lstStyle>
            <a:lvl1pPr marL="0" indent="0" algn="r">
              <a:buFontTx/>
              <a:buNone/>
              <a:defRPr sz="2400" baseline="0">
                <a:solidFill>
                  <a:schemeClr val="tx2"/>
                </a:solidFill>
              </a:defRPr>
            </a:lvl1pPr>
            <a:lvl2pPr marL="228600" indent="0">
              <a:buFontTx/>
              <a:buNone/>
              <a:defRPr baseline="0">
                <a:solidFill>
                  <a:schemeClr val="tx2"/>
                </a:solidFill>
              </a:defRPr>
            </a:lvl2pPr>
            <a:lvl3pPr marL="228600" indent="0">
              <a:buFontTx/>
              <a:buNone/>
              <a:defRPr baseline="0">
                <a:solidFill>
                  <a:schemeClr val="tx2"/>
                </a:solidFill>
              </a:defRPr>
            </a:lvl3pPr>
            <a:lvl4pPr marL="228600" indent="0">
              <a:buFontTx/>
              <a:buNone/>
              <a:defRPr baseline="0">
                <a:solidFill>
                  <a:schemeClr val="tx2"/>
                </a:solidFill>
              </a:defRPr>
            </a:lvl4pPr>
            <a:lvl5pPr marL="228600" indent="0">
              <a:buFontTx/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name</a:t>
            </a:r>
          </a:p>
        </p:txBody>
      </p:sp>
    </p:spTree>
    <p:extLst>
      <p:ext uri="{BB962C8B-B14F-4D97-AF65-F5344CB8AC3E}">
        <p14:creationId xmlns:p14="http://schemas.microsoft.com/office/powerpoint/2010/main" val="215104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85BB161-9511-37BF-CFA5-978A4331C148}"/>
              </a:ext>
            </a:extLst>
          </p:cNvPr>
          <p:cNvSpPr/>
          <p:nvPr/>
        </p:nvSpPr>
        <p:spPr>
          <a:xfrm>
            <a:off x="0" y="0"/>
            <a:ext cx="3604846" cy="13979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3F0808-42D4-F9CA-8423-F986453CFE20}"/>
              </a:ext>
            </a:extLst>
          </p:cNvPr>
          <p:cNvSpPr/>
          <p:nvPr/>
        </p:nvSpPr>
        <p:spPr>
          <a:xfrm>
            <a:off x="0" y="1397976"/>
            <a:ext cx="3604846" cy="4734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3BA47F-C00E-47CB-49A8-D38CFFD44ABA}"/>
              </a:ext>
            </a:extLst>
          </p:cNvPr>
          <p:cNvSpPr/>
          <p:nvPr/>
        </p:nvSpPr>
        <p:spPr>
          <a:xfrm>
            <a:off x="0" y="6132920"/>
            <a:ext cx="3604846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E7A0A2-7B63-423C-6F6E-45F5FCD1CCFE}"/>
              </a:ext>
            </a:extLst>
          </p:cNvPr>
          <p:cNvSpPr/>
          <p:nvPr/>
        </p:nvSpPr>
        <p:spPr>
          <a:xfrm>
            <a:off x="0" y="6713789"/>
            <a:ext cx="3604846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487A5D5-C41D-4812-EF47-59722D273E1B}"/>
              </a:ext>
            </a:extLst>
          </p:cNvPr>
          <p:cNvSpPr/>
          <p:nvPr/>
        </p:nvSpPr>
        <p:spPr>
          <a:xfrm>
            <a:off x="11391900" y="0"/>
            <a:ext cx="800100" cy="13979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29D16B-3F8C-BD7E-E229-9B0C0DE5B904}"/>
              </a:ext>
            </a:extLst>
          </p:cNvPr>
          <p:cNvSpPr/>
          <p:nvPr/>
        </p:nvSpPr>
        <p:spPr>
          <a:xfrm>
            <a:off x="11391900" y="1397976"/>
            <a:ext cx="800100" cy="4734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C2116E-AC6B-7EDF-1EE4-D2F4426702EE}"/>
              </a:ext>
            </a:extLst>
          </p:cNvPr>
          <p:cNvSpPr/>
          <p:nvPr/>
        </p:nvSpPr>
        <p:spPr>
          <a:xfrm>
            <a:off x="1139190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0A1199-9619-3B7B-BBD1-61DF137F6015}"/>
              </a:ext>
            </a:extLst>
          </p:cNvPr>
          <p:cNvSpPr/>
          <p:nvPr/>
        </p:nvSpPr>
        <p:spPr>
          <a:xfrm>
            <a:off x="1139190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B89BB0EA-ABC4-F83A-0934-F80988C886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130794" y="3149020"/>
            <a:ext cx="2805498" cy="55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6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ptional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631687-903D-FA29-CAE3-94E6CFF14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5/16/24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A5FF12-EABD-8B32-D162-0945BA31F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658AD2-E119-966A-628A-0EF6768E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D3B7760-81ED-7206-2D52-1C773DE6223F}"/>
              </a:ext>
            </a:extLst>
          </p:cNvPr>
          <p:cNvSpPr txBox="1">
            <a:spLocks/>
          </p:cNvSpPr>
          <p:nvPr/>
        </p:nvSpPr>
        <p:spPr>
          <a:xfrm>
            <a:off x="1482639" y="3955160"/>
            <a:ext cx="9845550" cy="115826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8069BA6-7B86-AAF1-0259-0E34177D9F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2639" y="4987185"/>
            <a:ext cx="6633527" cy="481074"/>
          </a:xfrm>
        </p:spPr>
        <p:txBody>
          <a:bodyPr>
            <a:noAutofit/>
          </a:bodyPr>
          <a:lstStyle>
            <a:lvl1pPr marL="0" indent="0" algn="l">
              <a:buNone/>
              <a:defRPr sz="32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86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ptional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BEC8C-0D20-A268-52DB-BA91537EB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5/16/24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18F3F-1E39-60B5-3A1F-F9AD91299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959F59-4699-BD10-B5DF-0297C51DD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71FBE379-707C-15C3-FF7D-C1F6741C7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1033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ptional Slid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85C15C-4CAA-D237-97EB-3EEEE3356B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214B2D-1E10-448B-5C05-81A1249CB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7C3EC0-5FD1-9189-BD2D-D7E02EDC6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5/16/24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49205E-62D6-55A8-CC8F-CE5BE8873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113078-502B-0587-8EED-1EE67885A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11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Slide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E271-928F-15CD-4895-1399C9F9D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1445" y="1265424"/>
            <a:ext cx="7223161" cy="2788275"/>
          </a:xfrm>
        </p:spPr>
        <p:txBody>
          <a:bodyPr anchor="t" anchorCtr="0">
            <a:noAutofit/>
          </a:bodyPr>
          <a:lstStyle>
            <a:lvl1pPr algn="l">
              <a:lnSpc>
                <a:spcPts val="7000"/>
              </a:lnSpc>
              <a:defRPr sz="70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85FAA7-2051-0896-BB1B-6A98D09F4D61}"/>
              </a:ext>
            </a:extLst>
          </p:cNvPr>
          <p:cNvSpPr/>
          <p:nvPr/>
        </p:nvSpPr>
        <p:spPr>
          <a:xfrm>
            <a:off x="1600930" y="761905"/>
            <a:ext cx="1261769" cy="174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FD74E3D-80CE-B77A-B212-EA2994257F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2A5B49E-E5F9-FA2F-C02A-B61A20453106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A0B3FE-8AAD-BF30-8FD2-0754DA6931EA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F3E31D-07D4-CEDE-63CF-54435160562B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3B7FE-6977-392D-45FB-1B50BA99EE9F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A96F7307-7862-C9B7-B016-3E11F040B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5/16/24</a:t>
            </a:fld>
            <a:endParaRPr lang="en-US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E185FE7C-2AD4-E197-B71B-1B014594B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E2391B9-7AB5-56DF-AFC8-DAC6F964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9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02CC-B17D-BFA8-A270-645E5F78B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4132" y="639611"/>
            <a:ext cx="10218292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BDE4-C76E-EEA3-0996-747F5F11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5/16/24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FFD6C-254B-CDC4-EBB3-9E385D63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15FD-0678-E2C6-8289-C8E1B15C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9CAFFCE-0BA2-B319-26CC-CF826ECB0F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7866" y="1920582"/>
            <a:ext cx="4927321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050B9811-C36C-373F-9AE5-C87FD6AD140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605359" y="1920582"/>
            <a:ext cx="5130921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C587C42-DAB6-3329-51F1-52252CFDA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A4762B7-FE48-E246-3A7A-3E6872B2A48A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AB8EC-7CC5-1C38-EB51-B47703E44B57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D75727-F432-3288-93E3-857043617EAA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8FE1F7-7A3C-A0F3-3885-C3B908758175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63DC62F-97DA-6BD8-152D-3436EA4955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517866" y="2450236"/>
            <a:ext cx="4927321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DEC8370A-EE2F-3EC2-C7F3-EFC6F189450C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6605359" y="2450237"/>
            <a:ext cx="5130800" cy="32181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20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3 colum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02CC-B17D-BFA8-A270-645E5F78B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3615" y="635437"/>
            <a:ext cx="9913870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BDE4-C76E-EEA3-0996-747F5F11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5/16/24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FFD6C-254B-CDC4-EBB3-9E385D63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15FD-0678-E2C6-8289-C8E1B15C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9CAFFCE-0BA2-B319-26CC-CF826ECB0F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7866" y="1920582"/>
            <a:ext cx="3064073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C587C42-DAB6-3329-51F1-52252CFDA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A4762B7-FE48-E246-3A7A-3E6872B2A48A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AB8EC-7CC5-1C38-EB51-B47703E44B57}"/>
              </a:ext>
            </a:extLst>
          </p:cNvPr>
          <p:cNvSpPr/>
          <p:nvPr/>
        </p:nvSpPr>
        <p:spPr>
          <a:xfrm>
            <a:off x="0" y="407406"/>
            <a:ext cx="800100" cy="365591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499DEC-D0CB-20CC-F394-288E89C95FCE}"/>
              </a:ext>
            </a:extLst>
          </p:cNvPr>
          <p:cNvSpPr/>
          <p:nvPr/>
        </p:nvSpPr>
        <p:spPr>
          <a:xfrm>
            <a:off x="0" y="4063317"/>
            <a:ext cx="800100" cy="207450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D75727-F432-3288-93E3-857043617EAA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8FE1F7-7A3C-A0F3-3885-C3B908758175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63DC62F-97DA-6BD8-152D-3436EA4955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520472" y="2450237"/>
            <a:ext cx="3064074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78AA4F8A-CDC0-7942-A952-2D5DA73CF8E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50179" y="1920582"/>
            <a:ext cx="3064073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0">
            <a:extLst>
              <a:ext uri="{FF2B5EF4-FFF2-40B4-BE49-F238E27FC236}">
                <a16:creationId xmlns:a16="http://schemas.microsoft.com/office/drawing/2014/main" id="{3AC9D047-7773-F3C7-1CAE-400D093E3832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52785" y="2450237"/>
            <a:ext cx="3061468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9CC383C9-2C64-5407-3C41-23F2BA3017C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2553" y="1920582"/>
            <a:ext cx="3064073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20">
            <a:extLst>
              <a:ext uri="{FF2B5EF4-FFF2-40B4-BE49-F238E27FC236}">
                <a16:creationId xmlns:a16="http://schemas.microsoft.com/office/drawing/2014/main" id="{ED6D881B-4DB9-A034-28D8-2BA6BAC613E1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370268" y="2450237"/>
            <a:ext cx="3061469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07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Slide w ch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02CC-B17D-BFA8-A270-645E5F78B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4014" y="636870"/>
            <a:ext cx="9951821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BDE4-C76E-EEA3-0996-747F5F11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5/16/24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FFD6C-254B-CDC4-EBB3-9E385D63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15FD-0678-E2C6-8289-C8E1B15C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9CAFFCE-0BA2-B319-26CC-CF826ECB0F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7866" y="1920582"/>
            <a:ext cx="4927321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C587C42-DAB6-3329-51F1-52252CFDA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A4762B7-FE48-E246-3A7A-3E6872B2A48A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AB8EC-7CC5-1C38-EB51-B47703E44B57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D75727-F432-3288-93E3-857043617EAA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8FE1F7-7A3C-A0F3-3885-C3B908758175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63DC62F-97DA-6BD8-152D-3436EA4955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517866" y="2454230"/>
            <a:ext cx="4927321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8992FB40-4BD9-C860-BC05-8DDCF80032D8}"/>
              </a:ext>
            </a:extLst>
          </p:cNvPr>
          <p:cNvSpPr>
            <a:spLocks noGrp="1"/>
          </p:cNvSpPr>
          <p:nvPr>
            <p:ph type="chart" sz="quarter" idx="20"/>
          </p:nvPr>
        </p:nvSpPr>
        <p:spPr>
          <a:xfrm>
            <a:off x="6705600" y="1981200"/>
            <a:ext cx="4764088" cy="39751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30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1 column Slide w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02CC-B17D-BFA8-A270-645E5F78B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7791" y="639611"/>
            <a:ext cx="5187732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BDE4-C76E-EEA3-0996-747F5F11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5/16/24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FFD6C-254B-CDC4-EBB3-9E385D63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15FD-0678-E2C6-8289-C8E1B15C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9CAFFCE-0BA2-B319-26CC-CF826ECB0F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7866" y="1920582"/>
            <a:ext cx="5187734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C587C42-DAB6-3329-51F1-52252CFDA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A4762B7-FE48-E246-3A7A-3E6872B2A48A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AB8EC-7CC5-1C38-EB51-B47703E44B57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D75727-F432-3288-93E3-857043617EAA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8FE1F7-7A3C-A0F3-3885-C3B908758175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63DC62F-97DA-6BD8-152D-3436EA4955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517866" y="2450237"/>
            <a:ext cx="5187734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0F679E1C-F067-82DA-EB20-89CDD8639D4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115175" y="769951"/>
            <a:ext cx="4275138" cy="467042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05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98A22DD4-038C-7D93-4D61-B73C10E5BEB7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1600200" y="1981201"/>
            <a:ext cx="9763218" cy="3860306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Insert Table Here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DA06DA-3C58-3AF9-D6BE-E17106FB8540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E5EA0D-48A4-C6C4-7CA7-2BFD6C7514FE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49F1C8-0009-D827-8EEE-3BA701AC2EEC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EE1CBA-7E35-B977-9B7F-37092F49AB53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70DDB8B1-0922-5FEE-558D-34DDD1F518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5/16/24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B2393EF6-C3B0-4488-F4D3-AB5AE6838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E6BFC7F-43C0-28A2-0B7A-C4A14C1B5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82E5A51-D63F-35C7-0CC8-96FA3D076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C0AD9C05-BB97-D29B-EABA-DEDF5A6C97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3616" y="635835"/>
            <a:ext cx="9845550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52469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eneral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9EF8E54-81A9-A78B-3059-0A1DAF34AA3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517868" y="1981200"/>
            <a:ext cx="9845550" cy="37385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795903-B8C9-68B8-B1F4-C782ABFBBE12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3F94B7-8BE3-6BE0-23EB-8EBA48EA2BDD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7142EC-D817-2933-6140-62D72113C588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644336-6D0E-0C5C-A158-4C4854DE97EE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80DC8C15-CB53-E9D7-4F2E-CD7DF4FBD1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CFB78BFD-BEA4-C681-9C94-362E624539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5/16/24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32CAE4B3-ACA6-E9CB-83F0-E5E944711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2F5F34AA-9624-6E3A-E2E7-6350746A1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265B8-271B-FA4F-FDE5-87DA1C571A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4015" y="636353"/>
            <a:ext cx="9845550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53156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1611BDE-D6CD-401A-8CDA-77BF2E91F5C6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ED269C-734A-789C-7552-8810D1932F76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55C5EE-C77D-04FF-AEE6-4CFFA3B1A134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2C9729-D3CE-54E4-7332-451B2E8A3726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322CA7D-B8AB-8876-9D77-35F5C2B512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D2F01AC-51A7-3A40-8AF2-7CA4955849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5/16/24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27BD05FE-C4D6-817C-6C54-8BEA1177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0F2FDDA-3C86-E0A1-30E9-74B882BF1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12A256-E9B0-3029-8A73-28180CD5EC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3616" y="635438"/>
            <a:ext cx="9845550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881663B0-35CF-F099-B5AC-3B39C4812652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600200" y="1762126"/>
            <a:ext cx="9763125" cy="4043764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95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361708-C856-5679-5F26-DFD654490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301" y="662893"/>
            <a:ext cx="9844596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BA814-9AC9-5238-F0A1-89F9D61B5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0200" y="198845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10D8D-B5B5-FA5C-2E75-85268E634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00200" y="6374044"/>
            <a:ext cx="198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707BB-F259-4D83-839F-2ABE0F4A8C61}" type="datetimeFigureOut">
              <a:rPr lang="en-US" smtClean="0"/>
              <a:t>5/16/24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07592-D92D-5E48-1F23-4A48048F6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1400" y="63740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A7535-84D4-1921-62EB-192F99FD2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324600" y="6374043"/>
            <a:ext cx="16120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6C538-CC72-4FB8-85E1-4D3EC643C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6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1" r:id="rId2"/>
    <p:sldLayoutId id="2147483650" r:id="rId3"/>
    <p:sldLayoutId id="2147483675" r:id="rId4"/>
    <p:sldLayoutId id="2147483673" r:id="rId5"/>
    <p:sldLayoutId id="2147483674" r:id="rId6"/>
    <p:sldLayoutId id="2147483662" r:id="rId7"/>
    <p:sldLayoutId id="2147483672" r:id="rId8"/>
    <p:sldLayoutId id="2147483654" r:id="rId9"/>
    <p:sldLayoutId id="2147483676" r:id="rId10"/>
    <p:sldLayoutId id="2147483677" r:id="rId11"/>
    <p:sldLayoutId id="2147483651" r:id="rId12"/>
    <p:sldLayoutId id="2147483655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 baseline="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160020" indent="-160020" algn="l" defTabSz="914400" rtl="0" eaLnBrk="1" latinLnBrk="0" hangingPunct="1">
        <a:lnSpc>
          <a:spcPts val="2000"/>
        </a:lnSpc>
        <a:spcBef>
          <a:spcPts val="1000"/>
        </a:spcBef>
        <a:buFont typeface="Wingdings" pitchFamily="2" charset="2"/>
        <a:buChar char="§"/>
        <a:defRPr sz="16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ts val="1800"/>
        </a:lnSpc>
        <a:spcBef>
          <a:spcPts val="500"/>
        </a:spcBef>
        <a:buFont typeface="Apple Symbols" panose="02000000000000000000" pitchFamily="2" charset="-79"/>
        <a:buChar char="⎻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40080" indent="-137160" algn="l" defTabSz="914400" rtl="0" eaLnBrk="1" latinLnBrk="0" hangingPunct="1">
        <a:lnSpc>
          <a:spcPts val="1600"/>
        </a:lnSpc>
        <a:spcBef>
          <a:spcPts val="500"/>
        </a:spcBef>
        <a:buFont typeface="Arial" panose="020B0604020202020204" pitchFamily="34" charset="0"/>
        <a:buChar char="•"/>
        <a:defRPr sz="12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640080" indent="-137160" algn="l" defTabSz="914400" rtl="0" eaLnBrk="1" latinLnBrk="0" hangingPunct="1">
        <a:lnSpc>
          <a:spcPts val="1600"/>
        </a:lnSpc>
        <a:spcBef>
          <a:spcPts val="500"/>
        </a:spcBef>
        <a:buFont typeface="Arial" panose="020B0604020202020204" pitchFamily="34" charset="0"/>
        <a:buChar char="•"/>
        <a:defRPr sz="12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640080" indent="-137160" algn="l" defTabSz="914400" rtl="0" eaLnBrk="1" latinLnBrk="0" hangingPunct="1">
        <a:lnSpc>
          <a:spcPts val="1600"/>
        </a:lnSpc>
        <a:spcBef>
          <a:spcPts val="500"/>
        </a:spcBef>
        <a:buFont typeface="Arial" panose="020B0604020202020204" pitchFamily="34" charset="0"/>
        <a:buChar char="•"/>
        <a:defRPr sz="12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2" orient="horz" pos="4056">
          <p15:clr>
            <a:srgbClr val="F26B43"/>
          </p15:clr>
        </p15:guide>
        <p15:guide id="27" pos="504">
          <p15:clr>
            <a:srgbClr val="F26B43"/>
          </p15:clr>
        </p15:guide>
        <p15:guide id="28" orient="horz" pos="4320">
          <p15:clr>
            <a:srgbClr val="F26B43"/>
          </p15:clr>
        </p15:guide>
        <p15:guide id="29">
          <p15:clr>
            <a:srgbClr val="F26B43"/>
          </p15:clr>
        </p15:guide>
        <p15:guide id="30" pos="1008">
          <p15:clr>
            <a:srgbClr val="F26B43"/>
          </p15:clr>
        </p15:guide>
        <p15:guide id="31" orient="horz" pos="480">
          <p15:clr>
            <a:srgbClr val="F26B43"/>
          </p15:clr>
        </p15:guide>
        <p15:guide id="32" pos="4224">
          <p15:clr>
            <a:srgbClr val="F26B43"/>
          </p15:clr>
        </p15:guide>
        <p15:guide id="33" orient="horz" pos="12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5C21C21-4D34-3DCA-2668-360A4D5272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Mei </a:t>
            </a:r>
            <a:r>
              <a:rPr lang="en-US" dirty="0" err="1"/>
              <a:t>Tuong</a:t>
            </a:r>
            <a:r>
              <a:rPr lang="en-US" dirty="0"/>
              <a:t>, MD, MS</a:t>
            </a:r>
          </a:p>
          <a:p>
            <a:r>
              <a:rPr lang="en-US" dirty="0"/>
              <a:t>May 17, 2024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A0867C-2DD8-F90B-9802-98138BD468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Curriculum and Skills Lab</a:t>
            </a:r>
          </a:p>
        </p:txBody>
      </p:sp>
    </p:spTree>
    <p:extLst>
      <p:ext uri="{BB962C8B-B14F-4D97-AF65-F5344CB8AC3E}">
        <p14:creationId xmlns:p14="http://schemas.microsoft.com/office/powerpoint/2010/main" val="936584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92BD8BA-82F5-1755-AC76-4D484B16426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517868" y="1981200"/>
            <a:ext cx="5389559" cy="4036541"/>
          </a:xfrm>
        </p:spPr>
        <p:txBody>
          <a:bodyPr/>
          <a:lstStyle/>
          <a:p>
            <a:r>
              <a:rPr lang="en-US" sz="1800" dirty="0"/>
              <a:t>2 year didactic curriculum adapted from UCSF curriculum</a:t>
            </a:r>
          </a:p>
          <a:p>
            <a:r>
              <a:rPr lang="en-US" sz="1800" dirty="0"/>
              <a:t>Oncology</a:t>
            </a:r>
          </a:p>
          <a:p>
            <a:pPr lvl="1"/>
            <a:r>
              <a:rPr lang="en-US" sz="1600" dirty="0"/>
              <a:t>Urothelial</a:t>
            </a:r>
          </a:p>
          <a:p>
            <a:pPr lvl="1"/>
            <a:r>
              <a:rPr lang="en-US" sz="1600" dirty="0"/>
              <a:t>Prostate</a:t>
            </a:r>
          </a:p>
          <a:p>
            <a:pPr lvl="1"/>
            <a:r>
              <a:rPr lang="en-US" sz="1600" dirty="0"/>
              <a:t>Kidney</a:t>
            </a:r>
          </a:p>
          <a:p>
            <a:pPr lvl="1"/>
            <a:r>
              <a:rPr lang="en-US" sz="1600" dirty="0"/>
              <a:t>Testis and penile</a:t>
            </a:r>
          </a:p>
          <a:p>
            <a:r>
              <a:rPr lang="en-US" sz="1800" dirty="0"/>
              <a:t>Andrology and Infertility</a:t>
            </a:r>
          </a:p>
          <a:p>
            <a:pPr lvl="1"/>
            <a:r>
              <a:rPr lang="en-US" sz="1600" dirty="0"/>
              <a:t>Sexual function</a:t>
            </a:r>
          </a:p>
          <a:p>
            <a:pPr lvl="1"/>
            <a:r>
              <a:rPr lang="en-US" sz="1600" dirty="0"/>
              <a:t>Reproduction and endocrinology</a:t>
            </a:r>
          </a:p>
          <a:p>
            <a:r>
              <a:rPr lang="en-US" sz="1800" dirty="0"/>
              <a:t>Trauma, Reconstruction, Infection</a:t>
            </a:r>
          </a:p>
          <a:p>
            <a:r>
              <a:rPr lang="en-US" sz="1800" dirty="0"/>
              <a:t>Urine transport storage and emptying</a:t>
            </a:r>
          </a:p>
          <a:p>
            <a:pPr lvl="1"/>
            <a:r>
              <a:rPr lang="en-US" sz="1600" dirty="0"/>
              <a:t>Lower urinary tract dysfunction and symptoms</a:t>
            </a:r>
          </a:p>
          <a:p>
            <a:pPr lvl="1"/>
            <a:r>
              <a:rPr lang="en-US" sz="1600" dirty="0"/>
              <a:t>Incontinence and prolapse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5CDDB-5E8A-99A1-E6E4-29B2ED94B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Curriculum Topics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5B447451-5583-178E-07B4-EC7A6B04ACFB}"/>
              </a:ext>
            </a:extLst>
          </p:cNvPr>
          <p:cNvSpPr txBox="1">
            <a:spLocks/>
          </p:cNvSpPr>
          <p:nvPr/>
        </p:nvSpPr>
        <p:spPr>
          <a:xfrm>
            <a:off x="7055709" y="2048547"/>
            <a:ext cx="5389559" cy="4036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60020" indent="-16002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itchFamily="2" charset="2"/>
              <a:buChar char="§"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pple Symbols" panose="02000000000000000000" pitchFamily="2" charset="-79"/>
              <a:buChar char="⎻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40080" indent="-13716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0080" indent="-13716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40080" indent="-13716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Upper tract</a:t>
            </a:r>
          </a:p>
          <a:p>
            <a:pPr lvl="1"/>
            <a:r>
              <a:rPr lang="en-US" sz="1600" dirty="0"/>
              <a:t>Upper tract anatomy and stones</a:t>
            </a:r>
          </a:p>
          <a:p>
            <a:pPr lvl="1"/>
            <a:r>
              <a:rPr lang="en-US" sz="1600" dirty="0"/>
              <a:t>Upper tract physiology</a:t>
            </a:r>
          </a:p>
          <a:p>
            <a:r>
              <a:rPr lang="en-US" sz="1800" dirty="0"/>
              <a:t>Pediatrics</a:t>
            </a:r>
          </a:p>
          <a:p>
            <a:r>
              <a:rPr lang="en-US" sz="1800" dirty="0"/>
              <a:t>Miscellaneous</a:t>
            </a:r>
          </a:p>
          <a:p>
            <a:pPr lvl="1"/>
            <a:r>
              <a:rPr lang="en-US" sz="1600" dirty="0"/>
              <a:t>Statistics</a:t>
            </a:r>
          </a:p>
          <a:p>
            <a:pPr lvl="1"/>
            <a:r>
              <a:rPr lang="en-US" sz="1600" dirty="0"/>
              <a:t>Radiation safety</a:t>
            </a:r>
          </a:p>
          <a:p>
            <a:pPr lvl="1"/>
            <a:r>
              <a:rPr lang="en-US" sz="1600" dirty="0"/>
              <a:t>Lap/robotics physiology</a:t>
            </a:r>
          </a:p>
          <a:p>
            <a:pPr lvl="1"/>
            <a:r>
              <a:rPr lang="en-US" sz="1600" dirty="0"/>
              <a:t>Coding and billing</a:t>
            </a:r>
          </a:p>
          <a:p>
            <a:pPr lvl="1"/>
            <a:r>
              <a:rPr lang="en-US" sz="1600" dirty="0"/>
              <a:t>Other topics residents interested in</a:t>
            </a:r>
          </a:p>
          <a:p>
            <a:r>
              <a:rPr lang="en-US" sz="1800" dirty="0"/>
              <a:t>Consults</a:t>
            </a:r>
          </a:p>
          <a:p>
            <a:r>
              <a:rPr lang="en-US" sz="1800" dirty="0"/>
              <a:t>Inservice review (1.5 months prior)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C17D2E-4ECF-80E4-30C3-FD3F2606B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82" y="86397"/>
            <a:ext cx="210185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3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78F8B57-8B0C-F403-99A1-7729D3C71C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192242"/>
              </p:ext>
            </p:extLst>
          </p:nvPr>
        </p:nvGraphicFramePr>
        <p:xfrm>
          <a:off x="808057" y="432486"/>
          <a:ext cx="11276852" cy="5747096"/>
        </p:xfrm>
        <a:graphic>
          <a:graphicData uri="http://schemas.openxmlformats.org/drawingml/2006/table">
            <a:tbl>
              <a:tblPr/>
              <a:tblGrid>
                <a:gridCol w="372079">
                  <a:extLst>
                    <a:ext uri="{9D8B030D-6E8A-4147-A177-3AD203B41FA5}">
                      <a16:colId xmlns:a16="http://schemas.microsoft.com/office/drawing/2014/main" val="4068578860"/>
                    </a:ext>
                  </a:extLst>
                </a:gridCol>
                <a:gridCol w="815712">
                  <a:extLst>
                    <a:ext uri="{9D8B030D-6E8A-4147-A177-3AD203B41FA5}">
                      <a16:colId xmlns:a16="http://schemas.microsoft.com/office/drawing/2014/main" val="2992993494"/>
                    </a:ext>
                  </a:extLst>
                </a:gridCol>
                <a:gridCol w="715537">
                  <a:extLst>
                    <a:ext uri="{9D8B030D-6E8A-4147-A177-3AD203B41FA5}">
                      <a16:colId xmlns:a16="http://schemas.microsoft.com/office/drawing/2014/main" val="2458751292"/>
                    </a:ext>
                  </a:extLst>
                </a:gridCol>
                <a:gridCol w="822867">
                  <a:extLst>
                    <a:ext uri="{9D8B030D-6E8A-4147-A177-3AD203B41FA5}">
                      <a16:colId xmlns:a16="http://schemas.microsoft.com/office/drawing/2014/main" val="3145676249"/>
                    </a:ext>
                  </a:extLst>
                </a:gridCol>
                <a:gridCol w="1143005">
                  <a:extLst>
                    <a:ext uri="{9D8B030D-6E8A-4147-A177-3AD203B41FA5}">
                      <a16:colId xmlns:a16="http://schemas.microsoft.com/office/drawing/2014/main" val="3735195577"/>
                    </a:ext>
                  </a:extLst>
                </a:gridCol>
                <a:gridCol w="1003604">
                  <a:extLst>
                    <a:ext uri="{9D8B030D-6E8A-4147-A177-3AD203B41FA5}">
                      <a16:colId xmlns:a16="http://schemas.microsoft.com/office/drawing/2014/main" val="2283050157"/>
                    </a:ext>
                  </a:extLst>
                </a:gridCol>
                <a:gridCol w="937353">
                  <a:extLst>
                    <a:ext uri="{9D8B030D-6E8A-4147-A177-3AD203B41FA5}">
                      <a16:colId xmlns:a16="http://schemas.microsoft.com/office/drawing/2014/main" val="2328486049"/>
                    </a:ext>
                  </a:extLst>
                </a:gridCol>
                <a:gridCol w="930196">
                  <a:extLst>
                    <a:ext uri="{9D8B030D-6E8A-4147-A177-3AD203B41FA5}">
                      <a16:colId xmlns:a16="http://schemas.microsoft.com/office/drawing/2014/main" val="1157317505"/>
                    </a:ext>
                  </a:extLst>
                </a:gridCol>
                <a:gridCol w="801401">
                  <a:extLst>
                    <a:ext uri="{9D8B030D-6E8A-4147-A177-3AD203B41FA5}">
                      <a16:colId xmlns:a16="http://schemas.microsoft.com/office/drawing/2014/main" val="2392280837"/>
                    </a:ext>
                  </a:extLst>
                </a:gridCol>
                <a:gridCol w="1016061">
                  <a:extLst>
                    <a:ext uri="{9D8B030D-6E8A-4147-A177-3AD203B41FA5}">
                      <a16:colId xmlns:a16="http://schemas.microsoft.com/office/drawing/2014/main" val="1410555761"/>
                    </a:ext>
                  </a:extLst>
                </a:gridCol>
                <a:gridCol w="1094770">
                  <a:extLst>
                    <a:ext uri="{9D8B030D-6E8A-4147-A177-3AD203B41FA5}">
                      <a16:colId xmlns:a16="http://schemas.microsoft.com/office/drawing/2014/main" val="3996531343"/>
                    </a:ext>
                  </a:extLst>
                </a:gridCol>
                <a:gridCol w="808555">
                  <a:extLst>
                    <a:ext uri="{9D8B030D-6E8A-4147-A177-3AD203B41FA5}">
                      <a16:colId xmlns:a16="http://schemas.microsoft.com/office/drawing/2014/main" val="451168626"/>
                    </a:ext>
                  </a:extLst>
                </a:gridCol>
                <a:gridCol w="815712">
                  <a:extLst>
                    <a:ext uri="{9D8B030D-6E8A-4147-A177-3AD203B41FA5}">
                      <a16:colId xmlns:a16="http://schemas.microsoft.com/office/drawing/2014/main" val="3507585311"/>
                    </a:ext>
                  </a:extLst>
                </a:gridCol>
              </a:tblGrid>
              <a:tr h="36779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effectLst/>
                        </a:rPr>
                        <a:t>Year 1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38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July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038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03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38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Aug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03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03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Sept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0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02D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Oct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A02D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16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2D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Nov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E016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1D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16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Dec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201D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1D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Jan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003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03F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Feb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A03F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2B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3F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March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02B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38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2B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E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April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E038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02B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38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May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A02B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07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2B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E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June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8007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07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07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8233028"/>
                  </a:ext>
                </a:extLst>
              </a:tr>
              <a:tr h="732119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DB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highlight>
                            <a:srgbClr val="EAD1DC"/>
                          </a:highlight>
                        </a:rPr>
                        <a:t>Consults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FBE4D5"/>
                          </a:highlight>
                        </a:rPr>
                        <a:t>Urothelial (OU)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FBE4D5"/>
                          </a:highlight>
                        </a:rPr>
                        <a:t>Urothelial (OU)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FBE4D5"/>
                          </a:highlight>
                        </a:rPr>
                        <a:t>Urothelial (OU)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FBE4D5"/>
                          </a:highlight>
                        </a:rPr>
                        <a:t>Prostate (OP)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FBE4D5"/>
                          </a:highlight>
                        </a:rPr>
                        <a:t>Prostate (OP)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FBE4D5"/>
                          </a:highlight>
                        </a:rPr>
                        <a:t>Kidney (OK)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 dirty="0">
                          <a:effectLst/>
                          <a:highlight>
                            <a:srgbClr val="FEF2CB"/>
                          </a:highlight>
                        </a:rPr>
                        <a:t>Sexual Function (SF)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0E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2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FEF2CB"/>
                          </a:highlight>
                        </a:rPr>
                        <a:t>Sexual Function (SF)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90E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E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2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FEF2CB"/>
                          </a:highlight>
                        </a:rPr>
                        <a:t>Reproduction &amp; Endocrinology (R&amp;E)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0E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2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A8D08D"/>
                          </a:highlight>
                        </a:rPr>
                        <a:t>Infection &amp; Inflamation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90E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E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effectLst/>
                          <a:highlight>
                            <a:srgbClr val="D9D2E9"/>
                          </a:highlight>
                        </a:rPr>
                        <a:t>Miscellaneous 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335292"/>
                  </a:ext>
                </a:extLst>
              </a:tr>
              <a:tr h="367798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90DB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DB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A8D08D"/>
                          </a:highlight>
                        </a:rPr>
                        <a:t>Trauma &amp; Recon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DB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FBE4D5"/>
                          </a:highlight>
                        </a:rPr>
                        <a:t>Prostate (OP)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9689999"/>
                  </a:ext>
                </a:extLst>
              </a:tr>
              <a:tr h="367798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0DB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90DB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DB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FBE4D5"/>
                          </a:highlight>
                        </a:rPr>
                        <a:t>Testis &amp; penile (OTP)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5810117"/>
                  </a:ext>
                </a:extLst>
              </a:tr>
              <a:tr h="367798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  <a:highlight>
                            <a:srgbClr val="EA9999"/>
                          </a:highlight>
                        </a:rPr>
                        <a:t>Inservice Review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  <a:highlight>
                            <a:srgbClr val="EA9999"/>
                          </a:highlight>
                        </a:rPr>
                        <a:t>Inservice Review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7435858"/>
                  </a:ext>
                </a:extLst>
              </a:tr>
              <a:tr h="549088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  <a:highlight>
                            <a:srgbClr val="FFD966"/>
                          </a:highlight>
                        </a:rPr>
                        <a:t>Resident Orientation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  <a:highlight>
                            <a:srgbClr val="FFD966"/>
                          </a:highlight>
                        </a:rPr>
                        <a:t>PEDS VEST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  <a:highlight>
                            <a:srgbClr val="FFD966"/>
                          </a:highlight>
                        </a:rPr>
                        <a:t>ADULT VEST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  <a:highlight>
                            <a:srgbClr val="FFD966"/>
                          </a:highlight>
                        </a:rPr>
                        <a:t>Mock Oral Boards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604202"/>
                  </a:ext>
                </a:extLst>
              </a:tr>
              <a:tr h="183898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  <a:highlight>
                            <a:srgbClr val="C27BA0"/>
                          </a:highlight>
                        </a:rPr>
                        <a:t>Endo Lab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7B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  <a:highlight>
                            <a:srgbClr val="C27BA0"/>
                          </a:highlight>
                        </a:rPr>
                        <a:t>Pig Lab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7BA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  <a:highlight>
                            <a:srgbClr val="C27BA0"/>
                          </a:highlight>
                        </a:rPr>
                        <a:t>BPH Lab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7BA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8601373"/>
                  </a:ext>
                </a:extLst>
              </a:tr>
              <a:tr h="183898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CE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E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F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FB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DC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D9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FF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EC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D1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C8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C0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E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2815851"/>
                  </a:ext>
                </a:extLst>
              </a:tr>
              <a:tr h="36779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Year 2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CE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E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July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20CE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E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CE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Aug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00E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F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E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Sept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E0F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FB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F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Oct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80FB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0DC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FB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Nov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A0DC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D9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DC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Dec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D9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FF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D9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Jan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0FF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EC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FF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Feb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0EC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D1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EC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March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20D1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0C8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D1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April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A0C8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C0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C8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May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80C0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E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C0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</a:rPr>
                        <a:t>June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60E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E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E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C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9835030"/>
                  </a:ext>
                </a:extLst>
              </a:tr>
              <a:tr h="1098178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90E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E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highlight>
                            <a:srgbClr val="EAD1DC"/>
                          </a:highlight>
                        </a:rPr>
                        <a:t>Consults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highlight>
                            <a:srgbClr val="E7E6E6"/>
                          </a:highlight>
                        </a:rPr>
                        <a:t>Pediatrics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A8D08D"/>
                          </a:highlight>
                        </a:rPr>
                        <a:t>Trauma &amp; Recon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A8D08D"/>
                          </a:highlight>
                        </a:rPr>
                        <a:t>Trauma &amp; Recon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E2EFD9"/>
                          </a:highlight>
                        </a:rPr>
                        <a:t>Lower urinary tract dysfunction &amp; symptoms (LUTDS)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E2EFD9"/>
                          </a:highlight>
                        </a:rPr>
                        <a:t>Lower urinary tract dysfunction &amp; symptoms (LUTDS)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E2EFD9"/>
                          </a:highlight>
                        </a:rPr>
                        <a:t>Lower urinary tract dysfunction &amp; symptoms (LUTDS)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E2EFD9"/>
                          </a:highlight>
                        </a:rPr>
                        <a:t>Incontinence &amp; prolapse (I&amp;P)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E2EFD9"/>
                          </a:highlight>
                        </a:rPr>
                        <a:t>Incontinence &amp; prolapse (I&amp;P)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D9E2F3"/>
                          </a:highlight>
                        </a:rPr>
                        <a:t>Upper tract anatomy &amp; stones (UTAS)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D9E2F3"/>
                          </a:highlight>
                        </a:rPr>
                        <a:t>Upper tract physiology (UTP)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C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highlight>
                            <a:srgbClr val="D9D2E9"/>
                          </a:highlight>
                        </a:rPr>
                        <a:t>Miscellaneous 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30C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C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C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359306"/>
                  </a:ext>
                </a:extLst>
              </a:tr>
              <a:tr h="367798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D0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sng">
                          <a:effectLst/>
                          <a:highlight>
                            <a:srgbClr val="A8D08D"/>
                          </a:highlight>
                        </a:rPr>
                        <a:t>Trauma &amp; Recon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C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  <a:highlight>
                            <a:srgbClr val="EA9999"/>
                          </a:highlight>
                        </a:rPr>
                        <a:t>Inservice Review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  <a:highlight>
                            <a:srgbClr val="EA9999"/>
                          </a:highlight>
                        </a:rPr>
                        <a:t>Inservice Review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1601857"/>
                  </a:ext>
                </a:extLst>
              </a:tr>
              <a:tr h="549088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  <a:highlight>
                            <a:srgbClr val="FFD966"/>
                          </a:highlight>
                        </a:rPr>
                        <a:t>Resident Orientation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  <a:highlight>
                            <a:srgbClr val="FFD966"/>
                          </a:highlight>
                        </a:rPr>
                        <a:t>PEDS VEST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  <a:highlight>
                            <a:srgbClr val="FFD966"/>
                          </a:highlight>
                        </a:rPr>
                        <a:t>ADULT VEST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  <a:highlight>
                            <a:srgbClr val="FFD966"/>
                          </a:highlight>
                        </a:rPr>
                        <a:t>Mock Oral Boards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731047"/>
                  </a:ext>
                </a:extLst>
              </a:tr>
              <a:tr h="244039"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  <a:highlight>
                            <a:srgbClr val="C27BA0"/>
                          </a:highlight>
                        </a:rPr>
                        <a:t>Endo Lab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7B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effectLst/>
                          <a:highlight>
                            <a:srgbClr val="C27BA0"/>
                          </a:highlight>
                        </a:rPr>
                        <a:t>Pig Lab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7BA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 dirty="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effectLst/>
                          <a:highlight>
                            <a:srgbClr val="C27BA0"/>
                          </a:highlight>
                        </a:rPr>
                        <a:t>BPH Lab</a:t>
                      </a: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7BA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200">
                        <a:effectLst/>
                      </a:endParaRPr>
                    </a:p>
                  </a:txBody>
                  <a:tcPr marL="14466" marR="14466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46291" marR="46291" marT="23145" marB="2314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92468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788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5D4C67-2AB3-8B33-894F-DB04010004B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494015" y="1559718"/>
            <a:ext cx="9845550" cy="3738563"/>
          </a:xfrm>
        </p:spPr>
        <p:txBody>
          <a:bodyPr/>
          <a:lstStyle/>
          <a:p>
            <a:r>
              <a:rPr lang="en-US" sz="1800" dirty="0"/>
              <a:t>Attendings know when didactic blocks are coming up for teaching</a:t>
            </a:r>
          </a:p>
          <a:p>
            <a:r>
              <a:rPr lang="en-US" sz="1800" dirty="0"/>
              <a:t>Attendings are required to teach didactic sessions</a:t>
            </a:r>
          </a:p>
          <a:p>
            <a:pPr lvl="1"/>
            <a:r>
              <a:rPr lang="en-US" sz="1600" dirty="0"/>
              <a:t>Will send email with list of topics and choice of date</a:t>
            </a:r>
          </a:p>
          <a:p>
            <a:pPr marL="228600" lvl="1" indent="0">
              <a:buNone/>
            </a:pPr>
            <a:endParaRPr lang="en-US" sz="1600" dirty="0"/>
          </a:p>
          <a:p>
            <a:r>
              <a:rPr lang="en-US" sz="1800" dirty="0"/>
              <a:t>Break from Grand Rounds June/July/August</a:t>
            </a:r>
          </a:p>
          <a:p>
            <a:r>
              <a:rPr lang="en-US" sz="1800" dirty="0"/>
              <a:t>Mock Oral Boards-1</a:t>
            </a:r>
            <a:r>
              <a:rPr lang="en-US" sz="1800" baseline="30000" dirty="0"/>
              <a:t>st</a:t>
            </a:r>
            <a:r>
              <a:rPr lang="en-US" sz="1800" dirty="0"/>
              <a:t> W June</a:t>
            </a:r>
          </a:p>
          <a:p>
            <a:r>
              <a:rPr lang="en-US" sz="1800" dirty="0"/>
              <a:t>Resident Orientation-1</a:t>
            </a:r>
            <a:r>
              <a:rPr lang="en-US" sz="1800" baseline="30000" dirty="0"/>
              <a:t>st</a:t>
            </a:r>
            <a:r>
              <a:rPr lang="en-US" sz="1800" dirty="0"/>
              <a:t> W July</a:t>
            </a:r>
          </a:p>
          <a:p>
            <a:r>
              <a:rPr lang="en-US" sz="1800" dirty="0"/>
              <a:t>Endo Lab-5</a:t>
            </a:r>
            <a:r>
              <a:rPr lang="en-US" sz="1800" baseline="30000" dirty="0"/>
              <a:t>th</a:t>
            </a:r>
            <a:r>
              <a:rPr lang="en-US" sz="1800" dirty="0"/>
              <a:t> W July or 1</a:t>
            </a:r>
            <a:r>
              <a:rPr lang="en-US" sz="1800" baseline="30000" dirty="0"/>
              <a:t>st</a:t>
            </a:r>
            <a:r>
              <a:rPr lang="en-US" sz="1800" dirty="0"/>
              <a:t> W August</a:t>
            </a:r>
          </a:p>
          <a:p>
            <a:r>
              <a:rPr lang="en-US" sz="1800" dirty="0"/>
              <a:t>Pig Lap Lab-1</a:t>
            </a:r>
            <a:r>
              <a:rPr lang="en-US" sz="1800" baseline="30000" dirty="0"/>
              <a:t>st</a:t>
            </a:r>
            <a:r>
              <a:rPr lang="en-US" sz="1800" dirty="0"/>
              <a:t> Tuesday PM (August-excluding this year)</a:t>
            </a:r>
          </a:p>
          <a:p>
            <a:r>
              <a:rPr lang="en-US" sz="1800" dirty="0"/>
              <a:t>BPH Lab-1</a:t>
            </a:r>
            <a:r>
              <a:rPr lang="en-US" sz="1800" baseline="30000" dirty="0"/>
              <a:t>st</a:t>
            </a:r>
            <a:r>
              <a:rPr lang="en-US" sz="1800" dirty="0"/>
              <a:t> Tuesday PM </a:t>
            </a:r>
            <a:r>
              <a:rPr lang="en-US" sz="1800" dirty="0" err="1"/>
              <a:t>Februrary</a:t>
            </a:r>
            <a:endParaRPr lang="en-US" sz="1800" dirty="0"/>
          </a:p>
          <a:p>
            <a:r>
              <a:rPr lang="en-US" sz="1800" dirty="0"/>
              <a:t>Peds Vest-October</a:t>
            </a:r>
          </a:p>
          <a:p>
            <a:r>
              <a:rPr lang="en-US" sz="1800" dirty="0"/>
              <a:t>Adult Vest-April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3D71B4-2FC2-32A4-683E-F3984D800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That Mean For You?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D65637-37E2-6C94-5AE3-1D948AED62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991" y="2316548"/>
            <a:ext cx="4127500" cy="36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91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5D4C67-2AB3-8B33-894F-DB04010004B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494015" y="1794618"/>
            <a:ext cx="9845550" cy="3738563"/>
          </a:xfrm>
        </p:spPr>
        <p:txBody>
          <a:bodyPr/>
          <a:lstStyle/>
          <a:p>
            <a:r>
              <a:rPr lang="en-US" sz="1800" dirty="0"/>
              <a:t>1.5 months prior to Inservice (3</a:t>
            </a:r>
            <a:r>
              <a:rPr lang="en-US" sz="1800" baseline="30000" dirty="0"/>
              <a:t>rd</a:t>
            </a:r>
            <a:r>
              <a:rPr lang="en-US" sz="1800" dirty="0"/>
              <a:t> Saturday November)</a:t>
            </a:r>
          </a:p>
          <a:p>
            <a:r>
              <a:rPr lang="en-US" sz="1800" dirty="0"/>
              <a:t>High yield topics</a:t>
            </a:r>
          </a:p>
          <a:p>
            <a:endParaRPr lang="en-US" sz="1800" dirty="0"/>
          </a:p>
          <a:p>
            <a:r>
              <a:rPr lang="en-US" sz="1800" dirty="0"/>
              <a:t>Peds</a:t>
            </a:r>
          </a:p>
          <a:p>
            <a:r>
              <a:rPr lang="en-US" sz="1800" dirty="0"/>
              <a:t>Infertility</a:t>
            </a:r>
          </a:p>
          <a:p>
            <a:r>
              <a:rPr lang="en-US" sz="1800" dirty="0"/>
              <a:t>Testicular cancer</a:t>
            </a:r>
          </a:p>
          <a:p>
            <a:r>
              <a:rPr lang="en-US" sz="1800" dirty="0"/>
              <a:t>Penile and Urethral cancer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3D71B4-2FC2-32A4-683E-F3984D800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Inservice Review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8384DF-B8D7-1156-6C49-6C5B5F35B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991" y="1543050"/>
            <a:ext cx="42418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504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5D4C67-2AB3-8B33-894F-DB04010004B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494015" y="1671050"/>
            <a:ext cx="9845550" cy="3738563"/>
          </a:xfrm>
        </p:spPr>
        <p:txBody>
          <a:bodyPr/>
          <a:lstStyle/>
          <a:p>
            <a:r>
              <a:rPr lang="en-US" sz="1800" dirty="0"/>
              <a:t>Limited time (45-60mins)</a:t>
            </a:r>
          </a:p>
          <a:p>
            <a:r>
              <a:rPr lang="en-US" sz="1800" dirty="0"/>
              <a:t>Previous iterations</a:t>
            </a:r>
          </a:p>
          <a:p>
            <a:pPr lvl="1"/>
            <a:r>
              <a:rPr lang="en-US" sz="1600" dirty="0"/>
              <a:t>Resident only</a:t>
            </a:r>
          </a:p>
          <a:p>
            <a:pPr lvl="1"/>
            <a:r>
              <a:rPr lang="en-US" sz="1600" dirty="0"/>
              <a:t>Flipped classroom (residents watch EMPIRE or </a:t>
            </a:r>
            <a:r>
              <a:rPr lang="en-US" sz="1600" dirty="0" err="1"/>
              <a:t>COViD</a:t>
            </a:r>
            <a:r>
              <a:rPr lang="en-US" sz="1600" dirty="0"/>
              <a:t> then cases taught by resident with attending present)</a:t>
            </a:r>
          </a:p>
          <a:p>
            <a:r>
              <a:rPr lang="en-US" sz="1800" dirty="0"/>
              <a:t>Current</a:t>
            </a:r>
          </a:p>
          <a:p>
            <a:pPr lvl="1"/>
            <a:r>
              <a:rPr lang="en-US" sz="1600" dirty="0"/>
              <a:t>Attending drive didactics with residents going through SASP questions</a:t>
            </a:r>
          </a:p>
          <a:p>
            <a:pPr lvl="1"/>
            <a:r>
              <a:rPr lang="en-US" sz="1600" dirty="0"/>
              <a:t>Occasionally no SASP questions</a:t>
            </a:r>
          </a:p>
          <a:p>
            <a:r>
              <a:rPr lang="en-US" sz="1800" dirty="0"/>
              <a:t>Proposed</a:t>
            </a:r>
          </a:p>
          <a:p>
            <a:pPr lvl="1"/>
            <a:r>
              <a:rPr lang="en-US" sz="1600" dirty="0"/>
              <a:t>Resident lead didactics (can be cases) with attending presenting oral board cases to senior and chiefs</a:t>
            </a:r>
          </a:p>
          <a:p>
            <a:pPr lvl="2"/>
            <a:r>
              <a:rPr lang="en-US" sz="1400" dirty="0"/>
              <a:t>Or other interactive ways to involve residents</a:t>
            </a:r>
          </a:p>
          <a:p>
            <a:pPr lvl="1"/>
            <a:r>
              <a:rPr lang="en-US" sz="1600" dirty="0"/>
              <a:t>Increased resident participation</a:t>
            </a:r>
          </a:p>
          <a:p>
            <a:pPr lvl="1"/>
            <a:r>
              <a:rPr lang="en-US" sz="1600" dirty="0"/>
              <a:t>Helps to prepare for oral boards</a:t>
            </a:r>
          </a:p>
          <a:p>
            <a:pPr lvl="1"/>
            <a:r>
              <a:rPr lang="en-US" sz="1600" dirty="0"/>
              <a:t>General surgery does weekly chief resident oral board preparation with cases</a:t>
            </a:r>
          </a:p>
          <a:p>
            <a:pPr lvl="1"/>
            <a:r>
              <a:rPr lang="en-US" sz="1600" dirty="0"/>
              <a:t>Thoughts?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3D71B4-2FC2-32A4-683E-F3984D800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Didactic Formatting</a:t>
            </a:r>
          </a:p>
        </p:txBody>
      </p:sp>
    </p:spTree>
    <p:extLst>
      <p:ext uri="{BB962C8B-B14F-4D97-AF65-F5344CB8AC3E}">
        <p14:creationId xmlns:p14="http://schemas.microsoft.com/office/powerpoint/2010/main" val="2632170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5D4C67-2AB3-8B33-894F-DB04010004B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494015" y="1671050"/>
            <a:ext cx="9845550" cy="3738563"/>
          </a:xfrm>
        </p:spPr>
        <p:txBody>
          <a:bodyPr/>
          <a:lstStyle/>
          <a:p>
            <a:r>
              <a:rPr lang="en-US" sz="1800" dirty="0"/>
              <a:t>Pig Lap Lab</a:t>
            </a:r>
          </a:p>
          <a:p>
            <a:pPr lvl="1"/>
            <a:r>
              <a:rPr lang="en-US" sz="1600" dirty="0"/>
              <a:t>Switch PI </a:t>
            </a:r>
            <a:r>
              <a:rPr lang="en-US" sz="1600" dirty="0" err="1"/>
              <a:t>Isharwal</a:t>
            </a:r>
            <a:r>
              <a:rPr lang="en-US" sz="1600" dirty="0"/>
              <a:t> </a:t>
            </a:r>
            <a:r>
              <a:rPr lang="en-US" sz="1600" dirty="0">
                <a:sym typeface="Wingdings" pitchFamily="2" charset="2"/>
              </a:rPr>
              <a:t></a:t>
            </a:r>
            <a:r>
              <a:rPr lang="en-US" sz="1600" dirty="0"/>
              <a:t> PI </a:t>
            </a:r>
            <a:r>
              <a:rPr lang="en-US" sz="1600" dirty="0" err="1"/>
              <a:t>Tuong</a:t>
            </a:r>
            <a:endParaRPr lang="en-US" sz="1600" dirty="0"/>
          </a:p>
          <a:p>
            <a:pPr lvl="1"/>
            <a:r>
              <a:rPr lang="en-US" sz="1600" dirty="0"/>
              <a:t>Assisting switch from </a:t>
            </a:r>
            <a:r>
              <a:rPr lang="en-US" sz="1600" dirty="0" err="1"/>
              <a:t>Schenkman</a:t>
            </a:r>
            <a:r>
              <a:rPr lang="en-US" sz="1600" dirty="0"/>
              <a:t> </a:t>
            </a:r>
            <a:r>
              <a:rPr lang="en-US" sz="1600" dirty="0">
                <a:sym typeface="Wingdings" pitchFamily="2" charset="2"/>
              </a:rPr>
              <a:t> Sands</a:t>
            </a:r>
          </a:p>
          <a:p>
            <a:pPr marL="228600" lvl="1" indent="0">
              <a:buNone/>
            </a:pPr>
            <a:endParaRPr lang="en-US" sz="1600" dirty="0">
              <a:sym typeface="Wingdings" pitchFamily="2" charset="2"/>
            </a:endParaRPr>
          </a:p>
          <a:p>
            <a:pPr lvl="1"/>
            <a:r>
              <a:rPr lang="en-US" sz="1600" dirty="0">
                <a:sym typeface="Wingdings" pitchFamily="2" charset="2"/>
              </a:rPr>
              <a:t>1</a:t>
            </a:r>
            <a:r>
              <a:rPr lang="en-US" sz="1600" baseline="30000" dirty="0">
                <a:sym typeface="Wingdings" pitchFamily="2" charset="2"/>
              </a:rPr>
              <a:t>st</a:t>
            </a:r>
            <a:r>
              <a:rPr lang="en-US" sz="1600" dirty="0">
                <a:sym typeface="Wingdings" pitchFamily="2" charset="2"/>
              </a:rPr>
              <a:t> Tuesday PM August (except this year)</a:t>
            </a:r>
          </a:p>
          <a:p>
            <a:pPr lvl="1"/>
            <a:r>
              <a:rPr lang="en-US" sz="1600" dirty="0">
                <a:sym typeface="Wingdings" pitchFamily="2" charset="2"/>
              </a:rPr>
              <a:t>Allows for increased time in lab (not limited by Wednesday AM time constraints)</a:t>
            </a:r>
          </a:p>
          <a:p>
            <a:pPr lvl="1"/>
            <a:r>
              <a:rPr lang="en-US" sz="1600" dirty="0">
                <a:sym typeface="Wingdings" pitchFamily="2" charset="2"/>
              </a:rPr>
              <a:t>Least impact on clinical and OR schedule</a:t>
            </a:r>
          </a:p>
          <a:p>
            <a:pPr lvl="1"/>
            <a:r>
              <a:rPr lang="en-US" sz="1600" dirty="0">
                <a:sym typeface="Wingdings" pitchFamily="2" charset="2"/>
              </a:rPr>
              <a:t>Previously had been Saturday AM with Gyn</a:t>
            </a:r>
          </a:p>
          <a:p>
            <a:pPr lvl="1"/>
            <a:r>
              <a:rPr lang="en-US" sz="1600" dirty="0">
                <a:sym typeface="Wingdings" pitchFamily="2" charset="2"/>
              </a:rPr>
              <a:t>Focus on junior resident skills</a:t>
            </a:r>
          </a:p>
          <a:p>
            <a:pPr lvl="1"/>
            <a:r>
              <a:rPr lang="en-US" sz="1600" dirty="0">
                <a:sym typeface="Wingdings" pitchFamily="2" charset="2"/>
              </a:rPr>
              <a:t>Nephrectomy and cystostomy repair</a:t>
            </a:r>
          </a:p>
          <a:p>
            <a:pPr lvl="1"/>
            <a:r>
              <a:rPr lang="en-US" sz="1600" dirty="0">
                <a:sym typeface="Wingdings" pitchFamily="2" charset="2"/>
              </a:rPr>
              <a:t>Goals: Port placement, obtaining access, dissection technique, electrocautery device usage, anatomy, dealing with complications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3D71B4-2FC2-32A4-683E-F3984D800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Skills Lab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1CE7B2-D64F-26C9-5888-D0CEF7B626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3309" y="0"/>
            <a:ext cx="44323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04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5D4C67-2AB3-8B33-894F-DB04010004B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494015" y="1671050"/>
            <a:ext cx="9845550" cy="3738563"/>
          </a:xfrm>
        </p:spPr>
        <p:txBody>
          <a:bodyPr/>
          <a:lstStyle/>
          <a:p>
            <a:r>
              <a:rPr lang="en-US" sz="1800" dirty="0"/>
              <a:t>Endo Lab</a:t>
            </a:r>
          </a:p>
          <a:p>
            <a:pPr lvl="1"/>
            <a:r>
              <a:rPr lang="en-US" sz="1600" dirty="0"/>
              <a:t>5</a:t>
            </a:r>
            <a:r>
              <a:rPr lang="en-US" sz="1600" baseline="30000" dirty="0"/>
              <a:t>th</a:t>
            </a:r>
            <a:r>
              <a:rPr lang="en-US" sz="1600" dirty="0"/>
              <a:t> W July or 1</a:t>
            </a:r>
            <a:r>
              <a:rPr lang="en-US" sz="1600" baseline="30000" dirty="0"/>
              <a:t>st</a:t>
            </a:r>
            <a:r>
              <a:rPr lang="en-US" sz="1600" dirty="0"/>
              <a:t> W August</a:t>
            </a:r>
          </a:p>
          <a:p>
            <a:pPr lvl="1"/>
            <a:r>
              <a:rPr lang="en-US" sz="1600" dirty="0"/>
              <a:t>Sands, </a:t>
            </a:r>
            <a:r>
              <a:rPr lang="en-US" sz="1600" dirty="0" err="1"/>
              <a:t>Beller</a:t>
            </a:r>
            <a:r>
              <a:rPr lang="en-US" sz="1600" dirty="0"/>
              <a:t>, Pate</a:t>
            </a:r>
          </a:p>
          <a:p>
            <a:pPr lvl="1"/>
            <a:r>
              <a:rPr lang="en-US" sz="1600" dirty="0"/>
              <a:t>Focus on ureteroscopy and PCNL skills</a:t>
            </a:r>
          </a:p>
          <a:p>
            <a:r>
              <a:rPr lang="en-US" sz="1800" dirty="0"/>
              <a:t>BPH Lab</a:t>
            </a:r>
          </a:p>
          <a:p>
            <a:pPr lvl="1"/>
            <a:r>
              <a:rPr lang="en-US" sz="1600" dirty="0"/>
              <a:t>1</a:t>
            </a:r>
            <a:r>
              <a:rPr lang="en-US" sz="1600" baseline="30000" dirty="0"/>
              <a:t>st</a:t>
            </a:r>
            <a:r>
              <a:rPr lang="en-US" sz="1600" dirty="0"/>
              <a:t> Tuesday PM February</a:t>
            </a:r>
          </a:p>
          <a:p>
            <a:pPr lvl="1"/>
            <a:r>
              <a:rPr lang="en-US" sz="1600" dirty="0"/>
              <a:t>Sands, </a:t>
            </a:r>
            <a:r>
              <a:rPr lang="en-US" sz="1600" dirty="0" err="1"/>
              <a:t>Beller</a:t>
            </a:r>
            <a:r>
              <a:rPr lang="en-US" sz="1600" dirty="0"/>
              <a:t>, Pate</a:t>
            </a:r>
          </a:p>
          <a:p>
            <a:pPr lvl="1"/>
            <a:r>
              <a:rPr lang="en-US" sz="1600" dirty="0"/>
              <a:t>Variety of BPH treatment</a:t>
            </a:r>
          </a:p>
          <a:p>
            <a:pPr lvl="1"/>
            <a:r>
              <a:rPr lang="en-US" sz="1600" dirty="0"/>
              <a:t>Botox</a:t>
            </a:r>
          </a:p>
          <a:p>
            <a:r>
              <a:rPr lang="en-US" sz="1800" dirty="0"/>
              <a:t>Goal to schedule labs coordinating with didactic blocks if attendings interested</a:t>
            </a:r>
          </a:p>
          <a:p>
            <a:pPr lvl="1"/>
            <a:r>
              <a:rPr lang="en-US" sz="1600" dirty="0"/>
              <a:t>Plan for 1</a:t>
            </a:r>
            <a:r>
              <a:rPr lang="en-US" sz="1600" baseline="30000" dirty="0"/>
              <a:t>st</a:t>
            </a:r>
            <a:r>
              <a:rPr lang="en-US" sz="1600" dirty="0"/>
              <a:t> Tuesday PM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3D71B4-2FC2-32A4-683E-F3984D800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Skills Lab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A691B6-B089-490A-3DDF-E3F051291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5865" y="416183"/>
            <a:ext cx="4203700" cy="394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761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872216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A-Blue-orange-torqouise">
  <a:themeElements>
    <a:clrScheme name="UVA-Blue-Orange-Cyan">
      <a:dk1>
        <a:srgbClr val="000000"/>
      </a:dk1>
      <a:lt1>
        <a:srgbClr val="FFFFFF"/>
      </a:lt1>
      <a:dk2>
        <a:srgbClr val="222E4A"/>
      </a:dk2>
      <a:lt2>
        <a:srgbClr val="FFFFFF"/>
      </a:lt2>
      <a:accent1>
        <a:srgbClr val="E57102"/>
      </a:accent1>
      <a:accent2>
        <a:srgbClr val="222E4A"/>
      </a:accent2>
      <a:accent3>
        <a:srgbClr val="029FDF"/>
      </a:accent3>
      <a:accent4>
        <a:srgbClr val="40B8E7"/>
      </a:accent4>
      <a:accent5>
        <a:srgbClr val="7ECEEF"/>
      </a:accent5>
      <a:accent6>
        <a:srgbClr val="C0E7F7"/>
      </a:accent6>
      <a:hlink>
        <a:srgbClr val="0563C1"/>
      </a:hlink>
      <a:folHlink>
        <a:srgbClr val="0263C1"/>
      </a:folHlink>
    </a:clrScheme>
    <a:fontScheme name="UVA Franklin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ign A in Blue- Orange- Cyan" id="{359B341E-50F8-424F-AB0D-69A58BEBFF21}" vid="{1CF8BDD8-6135-4E4B-AC38-08FE3CD7A1B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 A-Blue-orange-torqouise</Template>
  <TotalTime>66</TotalTime>
  <Words>619</Words>
  <Application>Microsoft Macintosh PowerPoint</Application>
  <PresentationFormat>Widescreen</PresentationFormat>
  <Paragraphs>161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Apple Symbols</vt:lpstr>
      <vt:lpstr>Arial</vt:lpstr>
      <vt:lpstr>Franklin Gothic Book</vt:lpstr>
      <vt:lpstr>Wingdings</vt:lpstr>
      <vt:lpstr>Design A-Blue-orange-torqouise</vt:lpstr>
      <vt:lpstr>Curriculum and Skills Lab</vt:lpstr>
      <vt:lpstr>Curriculum Topics</vt:lpstr>
      <vt:lpstr>PowerPoint Presentation</vt:lpstr>
      <vt:lpstr>What Does That Mean For You?</vt:lpstr>
      <vt:lpstr>Inservice Review</vt:lpstr>
      <vt:lpstr>Didactic Formatting</vt:lpstr>
      <vt:lpstr>Skills Lab</vt:lpstr>
      <vt:lpstr>Skills Lab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Presentation Title Goes Here</dc:title>
  <dc:creator>Headley, Jake *HS</dc:creator>
  <cp:lastModifiedBy>Mei Tuong</cp:lastModifiedBy>
  <cp:revision>32</cp:revision>
  <dcterms:created xsi:type="dcterms:W3CDTF">2023-05-23T13:04:07Z</dcterms:created>
  <dcterms:modified xsi:type="dcterms:W3CDTF">2024-05-17T03:09:39Z</dcterms:modified>
</cp:coreProperties>
</file>