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6" r:id="rId5"/>
    <p:sldId id="2147468294" r:id="rId6"/>
    <p:sldId id="2147468300" r:id="rId7"/>
    <p:sldId id="2147468293" r:id="rId8"/>
    <p:sldId id="2147468301" r:id="rId9"/>
    <p:sldId id="2147468303" r:id="rId10"/>
    <p:sldId id="2147468295" r:id="rId11"/>
    <p:sldId id="2147468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F95F4C-8BD3-058F-7002-97A6ADFE5771}" name="Stanley, Megan M *HS" initials="MS" userId="S::VCQ9GZ@uvahealth.org::6ef91322-b876-4ce0-b2eb-fd2803db441b" providerId="AD"/>
  <p188:author id="{BB678A73-AD4C-81DA-AE8B-5480B1BE1C22}" name="Stanley, Megan M *HS" initials="SMM*" userId="S::vcq9gz@uvahealth.org::6ef91322-b876-4ce0-b2eb-fd2803db441b" providerId="AD"/>
  <p188:author id="{4B357F86-3BA7-6A5B-DAE0-32C2D9803EDC}" name="Clemenko, Ginny S *HS" initials="GC" userId="S::VSC2T@uvahealth.org::34174fef-cdf1-4e3b-9c6d-d4617803f28c" providerId="AD"/>
  <p188:author id="{DEA677D8-533F-0A0C-D4F2-C207658EA383}" name="Diplas, Katerina V *HS" initials="DKV*" userId="S::kvd3n@uvahealth.org::cc649f32-54f3-4506-8fc2-3774708d0e4a" providerId="AD"/>
  <p188:author id="{7FBD71F5-E7D2-BD40-BEFE-2F56E7F02AF1}" name="Whitaker, LaTonya M *HS" initials="WLM*" userId="S::myd4jn@uvahealth.org::8b1e66f5-bdd0-4a45-bb00-2d9c43de9b94" providerId="AD"/>
  <p188:author id="{E0F911F7-1112-6370-EC98-A2C6B5B53B69}" name="LeBeau, Sally *HS" initials="L*" userId="S::sbs5h@uvahealth.org::a0637ee4-1bbc-4394-b0d0-8e2959b24e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s5h\AppData\Local\Microsoft\Windows\INetCache\Content.Outlook\TZO0FWT3\Star%20ratings%20FY23-FY24%20with%20Heirarchy_603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[Star ratings FY23-FY24 with Heirarchy_6032024.xlsx]Sheet1!PivotTable1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600">
                <a:latin typeface="Franklin Gothic Book" panose="020B0503020102020204" pitchFamily="34" charset="0"/>
              </a:rPr>
              <a:t>Provider</a:t>
            </a:r>
            <a:r>
              <a:rPr lang="en-US" sz="1600" baseline="0">
                <a:latin typeface="Franklin Gothic Book" panose="020B0503020102020204" pitchFamily="34" charset="0"/>
              </a:rPr>
              <a:t> Count of Star Ratings ≥ 30 survey returns = 780 providers</a:t>
            </a:r>
            <a:endParaRPr lang="en-US" sz="1600">
              <a:latin typeface="Franklin Gothic Book" panose="020B05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tx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tx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Sheet1!$A$5:$A$15</c:f>
              <c:strCache>
                <c:ptCount val="10"/>
                <c:pt idx="0">
                  <c:v>4.1</c:v>
                </c:pt>
                <c:pt idx="1">
                  <c:v>4.2</c:v>
                </c:pt>
                <c:pt idx="2">
                  <c:v>4.3</c:v>
                </c:pt>
                <c:pt idx="3">
                  <c:v>4.4</c:v>
                </c:pt>
                <c:pt idx="4">
                  <c:v>4.5</c:v>
                </c:pt>
                <c:pt idx="5">
                  <c:v>4.6</c:v>
                </c:pt>
                <c:pt idx="6">
                  <c:v>4.7</c:v>
                </c:pt>
                <c:pt idx="7">
                  <c:v>4.8</c:v>
                </c:pt>
                <c:pt idx="8">
                  <c:v>4.9</c:v>
                </c:pt>
                <c:pt idx="9">
                  <c:v>5</c:v>
                </c:pt>
              </c:strCache>
            </c:strRef>
          </c:cat>
          <c:val>
            <c:numRef>
              <c:f>Sheet1!$B$5:$B$15</c:f>
              <c:numCache>
                <c:formatCode>0.0%</c:formatCode>
                <c:ptCount val="10"/>
                <c:pt idx="0">
                  <c:v>1.2820512820512821E-3</c:v>
                </c:pt>
                <c:pt idx="1">
                  <c:v>2.5641025641025641E-3</c:v>
                </c:pt>
                <c:pt idx="2">
                  <c:v>1.2820512820512821E-3</c:v>
                </c:pt>
                <c:pt idx="3">
                  <c:v>5.1282051282051282E-3</c:v>
                </c:pt>
                <c:pt idx="4">
                  <c:v>1.1538461538461539E-2</c:v>
                </c:pt>
                <c:pt idx="5">
                  <c:v>4.6153846153846156E-2</c:v>
                </c:pt>
                <c:pt idx="6">
                  <c:v>0.11923076923076924</c:v>
                </c:pt>
                <c:pt idx="7">
                  <c:v>0.30128205128205127</c:v>
                </c:pt>
                <c:pt idx="8">
                  <c:v>0.45384615384615384</c:v>
                </c:pt>
                <c:pt idx="9">
                  <c:v>5.7692307692307696E-2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6-464A-86C3-826AD549A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1848095"/>
        <c:axId val="1381848511"/>
      </c:barChart>
      <c:catAx>
        <c:axId val="13818480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Star Rating</a:t>
                </a:r>
              </a:p>
            </c:rich>
          </c:tx>
          <c:layout>
            <c:manualLayout>
              <c:xMode val="edge"/>
              <c:yMode val="edge"/>
              <c:x val="0.4421849409731522"/>
              <c:y val="0.93574248318067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381848511"/>
        <c:crosses val="autoZero"/>
        <c:auto val="1"/>
        <c:lblAlgn val="ctr"/>
        <c:lblOffset val="100"/>
        <c:noMultiLvlLbl val="0"/>
      </c:catAx>
      <c:valAx>
        <c:axId val="1381848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Provider Count </a:t>
                </a:r>
              </a:p>
            </c:rich>
          </c:tx>
          <c:layout>
            <c:manualLayout>
              <c:xMode val="edge"/>
              <c:yMode val="edge"/>
              <c:x val="8.0508742260806971E-3"/>
              <c:y val="0.37161925392971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1848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4E393-3396-453A-B6A2-5B2237428A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3574B-D2FA-4FA2-932F-01F58F0EA51C}">
      <dgm:prSet phldrT="[Text]" phldr="0" custT="1"/>
      <dgm:spPr/>
      <dgm:t>
        <a:bodyPr/>
        <a:lstStyle/>
        <a:p>
          <a:pPr rtl="0"/>
          <a:r>
            <a:rPr lang="en-US" sz="2400" dirty="0">
              <a:latin typeface="Franklin Gothic Medium"/>
            </a:rPr>
            <a:t>Patient volume and survey participation:</a:t>
          </a:r>
          <a:endParaRPr lang="en-US" sz="2400" dirty="0">
            <a:solidFill>
              <a:schemeClr val="tx1"/>
            </a:solidFill>
          </a:endParaRPr>
        </a:p>
      </dgm:t>
    </dgm:pt>
    <dgm:pt modelId="{F1E82301-646B-4F3A-B0CC-51AECCE8B134}" type="parTrans" cxnId="{1F6AA7D1-4C1B-4E5C-A972-0AA31469CF25}">
      <dgm:prSet/>
      <dgm:spPr/>
      <dgm:t>
        <a:bodyPr/>
        <a:lstStyle/>
        <a:p>
          <a:endParaRPr lang="en-US"/>
        </a:p>
      </dgm:t>
    </dgm:pt>
    <dgm:pt modelId="{F12A373B-97A8-413E-B21B-944455713F46}" type="sibTrans" cxnId="{1F6AA7D1-4C1B-4E5C-A972-0AA31469CF25}">
      <dgm:prSet/>
      <dgm:spPr/>
      <dgm:t>
        <a:bodyPr/>
        <a:lstStyle/>
        <a:p>
          <a:endParaRPr lang="en-US"/>
        </a:p>
      </dgm:t>
    </dgm:pt>
    <dgm:pt modelId="{27BD6018-CCDC-4ABF-8845-DD75FAE34981}">
      <dgm:prSet phldrT="[Text]" phldr="0" custT="1"/>
      <dgm:spPr/>
      <dgm:t>
        <a:bodyPr/>
        <a:lstStyle/>
        <a:p>
          <a:pPr rtl="0"/>
          <a:r>
            <a:rPr lang="en-US" sz="1800" dirty="0">
              <a:latin typeface="Franklin Gothic Book"/>
            </a:rPr>
            <a:t>Providers who see at least 50 patients per month are surveyed with Press Ganey</a:t>
          </a:r>
        </a:p>
      </dgm:t>
    </dgm:pt>
    <dgm:pt modelId="{33242BA5-B2E8-474F-8796-F8D08F94D030}" type="parTrans" cxnId="{3545BD24-1EF7-4C20-82B3-C5C5BAB397C7}">
      <dgm:prSet/>
      <dgm:spPr/>
      <dgm:t>
        <a:bodyPr/>
        <a:lstStyle/>
        <a:p>
          <a:endParaRPr lang="en-US"/>
        </a:p>
      </dgm:t>
    </dgm:pt>
    <dgm:pt modelId="{A228FD7E-3971-4DA1-8835-9BDE03160B76}" type="sibTrans" cxnId="{3545BD24-1EF7-4C20-82B3-C5C5BAB397C7}">
      <dgm:prSet/>
      <dgm:spPr/>
      <dgm:t>
        <a:bodyPr/>
        <a:lstStyle/>
        <a:p>
          <a:endParaRPr lang="en-US"/>
        </a:p>
      </dgm:t>
    </dgm:pt>
    <dgm:pt modelId="{70DE5945-4F68-43E8-9F16-3A4F7ABCD984}">
      <dgm:prSet phldrT="[Text]" phldr="0" custT="1"/>
      <dgm:spPr/>
      <dgm:t>
        <a:bodyPr/>
        <a:lstStyle/>
        <a:p>
          <a:pPr rtl="0"/>
          <a:r>
            <a:rPr lang="en-US" sz="2400" dirty="0">
              <a:latin typeface="Franklin Gothic Medium"/>
            </a:rPr>
            <a:t>Survey response minimum:</a:t>
          </a:r>
          <a:endParaRPr lang="en-US" sz="2400" dirty="0">
            <a:solidFill>
              <a:schemeClr val="tx1"/>
            </a:solidFill>
          </a:endParaRPr>
        </a:p>
      </dgm:t>
    </dgm:pt>
    <dgm:pt modelId="{E8CC0A7B-866D-4EE2-85F2-763362420720}" type="parTrans" cxnId="{725F3ABB-672A-4876-9832-36CD9F437601}">
      <dgm:prSet/>
      <dgm:spPr/>
      <dgm:t>
        <a:bodyPr/>
        <a:lstStyle/>
        <a:p>
          <a:endParaRPr lang="en-US"/>
        </a:p>
      </dgm:t>
    </dgm:pt>
    <dgm:pt modelId="{4A0D761F-09E2-4FE3-851C-7C1B5298A52A}" type="sibTrans" cxnId="{725F3ABB-672A-4876-9832-36CD9F437601}">
      <dgm:prSet/>
      <dgm:spPr/>
      <dgm:t>
        <a:bodyPr/>
        <a:lstStyle/>
        <a:p>
          <a:endParaRPr lang="en-US"/>
        </a:p>
      </dgm:t>
    </dgm:pt>
    <dgm:pt modelId="{12BF7761-D322-4948-A73C-33F583527E4C}">
      <dgm:prSet phldrT="[Text]" phldr="0" custT="1"/>
      <dgm:spPr/>
      <dgm:t>
        <a:bodyPr/>
        <a:lstStyle/>
        <a:p>
          <a:pPr rtl="0"/>
          <a:r>
            <a:rPr lang="en-US" sz="1800" dirty="0">
              <a:latin typeface="Franklin Gothic Book"/>
            </a:rPr>
            <a:t>Providers must have 30 survey responses within the past 24 months to generate a star rating</a:t>
          </a:r>
        </a:p>
      </dgm:t>
    </dgm:pt>
    <dgm:pt modelId="{9D103C4E-49A1-413B-AE34-068EBE56EE3B}" type="parTrans" cxnId="{1F2FFAFD-0360-4FA5-B3FE-BB9598E480F3}">
      <dgm:prSet/>
      <dgm:spPr/>
      <dgm:t>
        <a:bodyPr/>
        <a:lstStyle/>
        <a:p>
          <a:endParaRPr lang="en-US"/>
        </a:p>
      </dgm:t>
    </dgm:pt>
    <dgm:pt modelId="{8FA91988-D06D-41AF-95C1-5A3AFB2BA017}" type="sibTrans" cxnId="{1F2FFAFD-0360-4FA5-B3FE-BB9598E480F3}">
      <dgm:prSet/>
      <dgm:spPr/>
      <dgm:t>
        <a:bodyPr/>
        <a:lstStyle/>
        <a:p>
          <a:endParaRPr lang="en-US"/>
        </a:p>
      </dgm:t>
    </dgm:pt>
    <dgm:pt modelId="{441206E1-9CD7-49B1-A31C-E67FC1FD194D}">
      <dgm:prSet phldr="0" custT="1"/>
      <dgm:spPr/>
      <dgm:t>
        <a:bodyPr/>
        <a:lstStyle/>
        <a:p>
          <a:pPr rtl="0"/>
          <a:r>
            <a:rPr lang="en-US" sz="1800" dirty="0">
              <a:latin typeface="Franklin Gothic Book"/>
            </a:rPr>
            <a:t>Exceptions for lower volume are considered for Providers in specialty clinics</a:t>
          </a:r>
        </a:p>
      </dgm:t>
    </dgm:pt>
    <dgm:pt modelId="{997614BE-DC81-4F94-A921-3163F000E441}" type="parTrans" cxnId="{D2488CB5-7A87-46EB-9CFA-B30F436C25BC}">
      <dgm:prSet/>
      <dgm:spPr/>
      <dgm:t>
        <a:bodyPr/>
        <a:lstStyle/>
        <a:p>
          <a:endParaRPr lang="en-US"/>
        </a:p>
      </dgm:t>
    </dgm:pt>
    <dgm:pt modelId="{51E17DE1-4144-4CF0-B603-8146EA2810BB}" type="sibTrans" cxnId="{D2488CB5-7A87-46EB-9CFA-B30F436C25BC}">
      <dgm:prSet/>
      <dgm:spPr/>
      <dgm:t>
        <a:bodyPr/>
        <a:lstStyle/>
        <a:p>
          <a:endParaRPr lang="en-US"/>
        </a:p>
      </dgm:t>
    </dgm:pt>
    <dgm:pt modelId="{21CEFCF8-4DEF-4AE8-BF3E-6790BA17560D}">
      <dgm:prSet phldrT="[Text]" phldr="0" custT="1"/>
      <dgm:spPr/>
      <dgm:t>
        <a:bodyPr/>
        <a:lstStyle/>
        <a:p>
          <a:pPr>
            <a:buNone/>
          </a:pPr>
          <a:r>
            <a:rPr lang="en-US" sz="2400">
              <a:solidFill>
                <a:schemeClr val="bg1"/>
              </a:solidFill>
              <a:latin typeface="+mj-lt"/>
            </a:rPr>
            <a:t>Ambulatory clinic providers only</a:t>
          </a:r>
        </a:p>
      </dgm:t>
    </dgm:pt>
    <dgm:pt modelId="{2E2A62F9-B3CC-4B55-94C1-80E09EDC3E29}" type="parTrans" cxnId="{D508B1F4-C3DC-41B3-8D7E-8675BD76E6F0}">
      <dgm:prSet/>
      <dgm:spPr/>
      <dgm:t>
        <a:bodyPr/>
        <a:lstStyle/>
        <a:p>
          <a:endParaRPr lang="en-US"/>
        </a:p>
      </dgm:t>
    </dgm:pt>
    <dgm:pt modelId="{3D68DAFE-B8DF-4FEA-8E54-2FEB2EA99E95}" type="sibTrans" cxnId="{D508B1F4-C3DC-41B3-8D7E-8675BD76E6F0}">
      <dgm:prSet/>
      <dgm:spPr/>
      <dgm:t>
        <a:bodyPr/>
        <a:lstStyle/>
        <a:p>
          <a:endParaRPr lang="en-US"/>
        </a:p>
      </dgm:t>
    </dgm:pt>
    <dgm:pt modelId="{8C45F865-F810-4819-A653-305E044EA674}">
      <dgm:prSet phldrT="[Text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>
              <a:solidFill>
                <a:schemeClr val="tx1"/>
              </a:solidFill>
            </a:rPr>
            <a:t>Includes most ambulatory clinic providers affiliated with UVA University Medical Center, UVA Community Health Medical Group, and UPG Clinical Practice Group</a:t>
          </a:r>
          <a:endParaRPr lang="en-US" sz="1800"/>
        </a:p>
      </dgm:t>
    </dgm:pt>
    <dgm:pt modelId="{E7EB4847-4C26-43A9-BB5D-298AFEDBD304}" type="parTrans" cxnId="{AF8D3A2B-97D8-409F-B77A-9CA2F96FA0DD}">
      <dgm:prSet/>
      <dgm:spPr/>
      <dgm:t>
        <a:bodyPr/>
        <a:lstStyle/>
        <a:p>
          <a:endParaRPr lang="en-US"/>
        </a:p>
      </dgm:t>
    </dgm:pt>
    <dgm:pt modelId="{EDDD5A7E-CCEB-4828-8109-3ECDF6B72AAE}" type="sibTrans" cxnId="{AF8D3A2B-97D8-409F-B77A-9CA2F96FA0DD}">
      <dgm:prSet/>
      <dgm:spPr/>
      <dgm:t>
        <a:bodyPr/>
        <a:lstStyle/>
        <a:p>
          <a:endParaRPr lang="en-US"/>
        </a:p>
      </dgm:t>
    </dgm:pt>
    <dgm:pt modelId="{A9F57FFC-F00E-4F8D-AE16-CD3E53EE4914}">
      <dgm:prSet phldrT="[Text]" phldr="0" custT="1"/>
      <dgm:spPr/>
      <dgm:t>
        <a:bodyPr/>
        <a:lstStyle/>
        <a:p>
          <a:pPr rtl="0"/>
          <a:r>
            <a:rPr lang="en-US" sz="1800" dirty="0">
              <a:latin typeface="Franklin Gothic Book"/>
            </a:rPr>
            <a:t>Once Provider meets the 30 responses, their star rating and comments will be published </a:t>
          </a:r>
        </a:p>
      </dgm:t>
    </dgm:pt>
    <dgm:pt modelId="{161AB60F-05E0-4701-A94E-7AB91266B28C}" type="parTrans" cxnId="{FFB0E97F-CEE1-40D6-A0FC-5F96F7BF2BE0}">
      <dgm:prSet/>
      <dgm:spPr/>
      <dgm:t>
        <a:bodyPr/>
        <a:lstStyle/>
        <a:p>
          <a:endParaRPr lang="en-US"/>
        </a:p>
      </dgm:t>
    </dgm:pt>
    <dgm:pt modelId="{83BE4DDF-8C90-4769-AD08-CF12722153E9}" type="sibTrans" cxnId="{FFB0E97F-CEE1-40D6-A0FC-5F96F7BF2BE0}">
      <dgm:prSet/>
      <dgm:spPr/>
      <dgm:t>
        <a:bodyPr/>
        <a:lstStyle/>
        <a:p>
          <a:endParaRPr lang="en-US"/>
        </a:p>
      </dgm:t>
    </dgm:pt>
    <dgm:pt modelId="{EBF77651-47CF-470D-A7BB-85A7BFB81541}">
      <dgm:prSet phldr="0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Franklin Gothic Medium"/>
            </a:rPr>
            <a:t>945 providers set to sample today</a:t>
          </a:r>
          <a:endParaRPr lang="en-US" sz="1800" dirty="0">
            <a:latin typeface="Franklin Gothic Book"/>
          </a:endParaRPr>
        </a:p>
      </dgm:t>
    </dgm:pt>
    <dgm:pt modelId="{964E3CF6-097C-4DA0-AC3E-295299699635}" type="parTrans" cxnId="{6D73EBA1-A1ED-442D-870D-E1739B020B57}">
      <dgm:prSet/>
      <dgm:spPr/>
      <dgm:t>
        <a:bodyPr/>
        <a:lstStyle/>
        <a:p>
          <a:endParaRPr lang="en-US"/>
        </a:p>
      </dgm:t>
    </dgm:pt>
    <dgm:pt modelId="{3107A9ED-EF76-4A5D-90D7-F0C079A933B7}" type="sibTrans" cxnId="{6D73EBA1-A1ED-442D-870D-E1739B020B57}">
      <dgm:prSet/>
      <dgm:spPr/>
      <dgm:t>
        <a:bodyPr/>
        <a:lstStyle/>
        <a:p>
          <a:endParaRPr lang="en-US"/>
        </a:p>
      </dgm:t>
    </dgm:pt>
    <dgm:pt modelId="{F5B665B5-283D-4054-B9E8-196AD96C2B31}">
      <dgm:prSet phldrT="[Text]" phldr="0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Franklin Gothic Medium"/>
            </a:rPr>
            <a:t>780 providers to date with ≥30 responses</a:t>
          </a:r>
          <a:endParaRPr lang="en-US" sz="1800" dirty="0">
            <a:latin typeface="Franklin Gothic Book"/>
          </a:endParaRPr>
        </a:p>
      </dgm:t>
    </dgm:pt>
    <dgm:pt modelId="{F5E2DEB2-F7B2-4618-8F8C-32A21BFE7DE9}" type="parTrans" cxnId="{176BFA5E-9897-4A36-AEA5-0520158A544D}">
      <dgm:prSet/>
      <dgm:spPr/>
      <dgm:t>
        <a:bodyPr/>
        <a:lstStyle/>
        <a:p>
          <a:endParaRPr lang="en-US"/>
        </a:p>
      </dgm:t>
    </dgm:pt>
    <dgm:pt modelId="{BA5F6524-0B33-4B61-A9D2-314532FCDDAD}" type="sibTrans" cxnId="{176BFA5E-9897-4A36-AEA5-0520158A544D}">
      <dgm:prSet/>
      <dgm:spPr/>
      <dgm:t>
        <a:bodyPr/>
        <a:lstStyle/>
        <a:p>
          <a:endParaRPr lang="en-US"/>
        </a:p>
      </dgm:t>
    </dgm:pt>
    <dgm:pt modelId="{E286C042-97CF-4B9B-82C4-F370AFA0F215}" type="pres">
      <dgm:prSet presAssocID="{9F44E393-3396-453A-B6A2-5B2237428A55}" presName="linear" presStyleCnt="0">
        <dgm:presLayoutVars>
          <dgm:animLvl val="lvl"/>
          <dgm:resizeHandles val="exact"/>
        </dgm:presLayoutVars>
      </dgm:prSet>
      <dgm:spPr/>
    </dgm:pt>
    <dgm:pt modelId="{D81ECBFA-3073-4342-BB85-C70324AD222C}" type="pres">
      <dgm:prSet presAssocID="{21CEFCF8-4DEF-4AE8-BF3E-6790BA17560D}" presName="parentText" presStyleLbl="node1" presStyleIdx="0" presStyleCnt="3" custLinFactNeighborY="-18151">
        <dgm:presLayoutVars>
          <dgm:chMax val="0"/>
          <dgm:bulletEnabled val="1"/>
        </dgm:presLayoutVars>
      </dgm:prSet>
      <dgm:spPr/>
    </dgm:pt>
    <dgm:pt modelId="{EFACBEE2-658A-4B6B-B0AF-357736C54A90}" type="pres">
      <dgm:prSet presAssocID="{21CEFCF8-4DEF-4AE8-BF3E-6790BA17560D}" presName="childText" presStyleLbl="revTx" presStyleIdx="0" presStyleCnt="3" custScaleY="143938">
        <dgm:presLayoutVars>
          <dgm:bulletEnabled val="1"/>
        </dgm:presLayoutVars>
      </dgm:prSet>
      <dgm:spPr/>
    </dgm:pt>
    <dgm:pt modelId="{8A2607FD-2846-41F2-8AA2-E9B48F8BD236}" type="pres">
      <dgm:prSet presAssocID="{0003574B-D2FA-4FA2-932F-01F58F0EA51C}" presName="parentText" presStyleLbl="node1" presStyleIdx="1" presStyleCnt="3" custLinFactNeighborY="-1930">
        <dgm:presLayoutVars>
          <dgm:chMax val="0"/>
          <dgm:bulletEnabled val="1"/>
        </dgm:presLayoutVars>
      </dgm:prSet>
      <dgm:spPr/>
    </dgm:pt>
    <dgm:pt modelId="{54BA3437-C0E8-4DE5-96DE-0A3522E594FC}" type="pres">
      <dgm:prSet presAssocID="{0003574B-D2FA-4FA2-932F-01F58F0EA51C}" presName="childText" presStyleLbl="revTx" presStyleIdx="1" presStyleCnt="3" custScaleY="130317">
        <dgm:presLayoutVars>
          <dgm:bulletEnabled val="1"/>
        </dgm:presLayoutVars>
      </dgm:prSet>
      <dgm:spPr/>
    </dgm:pt>
    <dgm:pt modelId="{9746EF5F-FF60-469B-82EA-6FB29D575470}" type="pres">
      <dgm:prSet presAssocID="{70DE5945-4F68-43E8-9F16-3A4F7ABCD984}" presName="parentText" presStyleLbl="node1" presStyleIdx="2" presStyleCnt="3" custScaleY="71662">
        <dgm:presLayoutVars>
          <dgm:chMax val="0"/>
          <dgm:bulletEnabled val="1"/>
        </dgm:presLayoutVars>
      </dgm:prSet>
      <dgm:spPr/>
    </dgm:pt>
    <dgm:pt modelId="{D1123978-8588-4F60-B804-44448706C45C}" type="pres">
      <dgm:prSet presAssocID="{70DE5945-4F68-43E8-9F16-3A4F7ABCD984}" presName="childText" presStyleLbl="revTx" presStyleIdx="2" presStyleCnt="3" custScaleY="127416">
        <dgm:presLayoutVars>
          <dgm:bulletEnabled val="1"/>
        </dgm:presLayoutVars>
      </dgm:prSet>
      <dgm:spPr/>
    </dgm:pt>
  </dgm:ptLst>
  <dgm:cxnLst>
    <dgm:cxn modelId="{A0BBAF06-BC34-46E6-A8B4-D0154346BBC9}" type="presOf" srcId="{21CEFCF8-4DEF-4AE8-BF3E-6790BA17560D}" destId="{D81ECBFA-3073-4342-BB85-C70324AD222C}" srcOrd="0" destOrd="0" presId="urn:microsoft.com/office/officeart/2005/8/layout/vList2"/>
    <dgm:cxn modelId="{E8FBDD0E-8F76-487E-B7C0-09AC9862AFC0}" type="presOf" srcId="{EBF77651-47CF-470D-A7BB-85A7BFB81541}" destId="{54BA3437-C0E8-4DE5-96DE-0A3522E594FC}" srcOrd="0" destOrd="2" presId="urn:microsoft.com/office/officeart/2005/8/layout/vList2"/>
    <dgm:cxn modelId="{F23C8614-81C9-4B00-BAC2-C169DE49FC1C}" type="presOf" srcId="{F5B665B5-283D-4054-B9E8-196AD96C2B31}" destId="{D1123978-8588-4F60-B804-44448706C45C}" srcOrd="0" destOrd="2" presId="urn:microsoft.com/office/officeart/2005/8/layout/vList2"/>
    <dgm:cxn modelId="{E3EC6A21-4EAA-463F-B3FE-39A622C1036C}" type="presOf" srcId="{70DE5945-4F68-43E8-9F16-3A4F7ABCD984}" destId="{9746EF5F-FF60-469B-82EA-6FB29D575470}" srcOrd="0" destOrd="0" presId="urn:microsoft.com/office/officeart/2005/8/layout/vList2"/>
    <dgm:cxn modelId="{3545BD24-1EF7-4C20-82B3-C5C5BAB397C7}" srcId="{0003574B-D2FA-4FA2-932F-01F58F0EA51C}" destId="{27BD6018-CCDC-4ABF-8845-DD75FAE34981}" srcOrd="0" destOrd="0" parTransId="{33242BA5-B2E8-474F-8796-F8D08F94D030}" sibTransId="{A228FD7E-3971-4DA1-8835-9BDE03160B76}"/>
    <dgm:cxn modelId="{AF8D3A2B-97D8-409F-B77A-9CA2F96FA0DD}" srcId="{21CEFCF8-4DEF-4AE8-BF3E-6790BA17560D}" destId="{8C45F865-F810-4819-A653-305E044EA674}" srcOrd="0" destOrd="0" parTransId="{E7EB4847-4C26-43A9-BB5D-298AFEDBD304}" sibTransId="{EDDD5A7E-CCEB-4828-8109-3ECDF6B72AAE}"/>
    <dgm:cxn modelId="{176BFA5E-9897-4A36-AEA5-0520158A544D}" srcId="{70DE5945-4F68-43E8-9F16-3A4F7ABCD984}" destId="{F5B665B5-283D-4054-B9E8-196AD96C2B31}" srcOrd="2" destOrd="0" parTransId="{F5E2DEB2-F7B2-4618-8F8C-32A21BFE7DE9}" sibTransId="{BA5F6524-0B33-4B61-A9D2-314532FCDDAD}"/>
    <dgm:cxn modelId="{47F6035F-ACC7-47F2-885F-9037483A8A6C}" type="presOf" srcId="{12BF7761-D322-4948-A73C-33F583527E4C}" destId="{D1123978-8588-4F60-B804-44448706C45C}" srcOrd="0" destOrd="0" presId="urn:microsoft.com/office/officeart/2005/8/layout/vList2"/>
    <dgm:cxn modelId="{DAB26A58-E4B1-42E8-B958-55638BA3A061}" type="presOf" srcId="{8C45F865-F810-4819-A653-305E044EA674}" destId="{EFACBEE2-658A-4B6B-B0AF-357736C54A90}" srcOrd="0" destOrd="0" presId="urn:microsoft.com/office/officeart/2005/8/layout/vList2"/>
    <dgm:cxn modelId="{FFB0E97F-CEE1-40D6-A0FC-5F96F7BF2BE0}" srcId="{70DE5945-4F68-43E8-9F16-3A4F7ABCD984}" destId="{A9F57FFC-F00E-4F8D-AE16-CD3E53EE4914}" srcOrd="1" destOrd="0" parTransId="{161AB60F-05E0-4701-A94E-7AB91266B28C}" sibTransId="{83BE4DDF-8C90-4769-AD08-CF12722153E9}"/>
    <dgm:cxn modelId="{05F51F95-283D-4BDA-A49F-169E495B8B48}" type="presOf" srcId="{0003574B-D2FA-4FA2-932F-01F58F0EA51C}" destId="{8A2607FD-2846-41F2-8AA2-E9B48F8BD236}" srcOrd="0" destOrd="0" presId="urn:microsoft.com/office/officeart/2005/8/layout/vList2"/>
    <dgm:cxn modelId="{6D73EBA1-A1ED-442D-870D-E1739B020B57}" srcId="{0003574B-D2FA-4FA2-932F-01F58F0EA51C}" destId="{EBF77651-47CF-470D-A7BB-85A7BFB81541}" srcOrd="2" destOrd="0" parTransId="{964E3CF6-097C-4DA0-AC3E-295299699635}" sibTransId="{3107A9ED-EF76-4A5D-90D7-F0C079A933B7}"/>
    <dgm:cxn modelId="{8A2F6CA7-7380-4584-BE08-ACF8286742CC}" type="presOf" srcId="{441206E1-9CD7-49B1-A31C-E67FC1FD194D}" destId="{54BA3437-C0E8-4DE5-96DE-0A3522E594FC}" srcOrd="0" destOrd="1" presId="urn:microsoft.com/office/officeart/2005/8/layout/vList2"/>
    <dgm:cxn modelId="{E2DBEBB2-3C9A-4AE6-AE8A-F58E8D36DEAE}" type="presOf" srcId="{27BD6018-CCDC-4ABF-8845-DD75FAE34981}" destId="{54BA3437-C0E8-4DE5-96DE-0A3522E594FC}" srcOrd="0" destOrd="0" presId="urn:microsoft.com/office/officeart/2005/8/layout/vList2"/>
    <dgm:cxn modelId="{D2488CB5-7A87-46EB-9CFA-B30F436C25BC}" srcId="{0003574B-D2FA-4FA2-932F-01F58F0EA51C}" destId="{441206E1-9CD7-49B1-A31C-E67FC1FD194D}" srcOrd="1" destOrd="0" parTransId="{997614BE-DC81-4F94-A921-3163F000E441}" sibTransId="{51E17DE1-4144-4CF0-B603-8146EA2810BB}"/>
    <dgm:cxn modelId="{725F3ABB-672A-4876-9832-36CD9F437601}" srcId="{9F44E393-3396-453A-B6A2-5B2237428A55}" destId="{70DE5945-4F68-43E8-9F16-3A4F7ABCD984}" srcOrd="2" destOrd="0" parTransId="{E8CC0A7B-866D-4EE2-85F2-763362420720}" sibTransId="{4A0D761F-09E2-4FE3-851C-7C1B5298A52A}"/>
    <dgm:cxn modelId="{4E761ECE-7CAB-4B49-9075-D4268129438F}" type="presOf" srcId="{9F44E393-3396-453A-B6A2-5B2237428A55}" destId="{E286C042-97CF-4B9B-82C4-F370AFA0F215}" srcOrd="0" destOrd="0" presId="urn:microsoft.com/office/officeart/2005/8/layout/vList2"/>
    <dgm:cxn modelId="{1F6AA7D1-4C1B-4E5C-A972-0AA31469CF25}" srcId="{9F44E393-3396-453A-B6A2-5B2237428A55}" destId="{0003574B-D2FA-4FA2-932F-01F58F0EA51C}" srcOrd="1" destOrd="0" parTransId="{F1E82301-646B-4F3A-B0CC-51AECCE8B134}" sibTransId="{F12A373B-97A8-413E-B21B-944455713F46}"/>
    <dgm:cxn modelId="{5D283FDE-72C1-462A-B2E8-AED8BAF9DAE2}" type="presOf" srcId="{A9F57FFC-F00E-4F8D-AE16-CD3E53EE4914}" destId="{D1123978-8588-4F60-B804-44448706C45C}" srcOrd="0" destOrd="1" presId="urn:microsoft.com/office/officeart/2005/8/layout/vList2"/>
    <dgm:cxn modelId="{D508B1F4-C3DC-41B3-8D7E-8675BD76E6F0}" srcId="{9F44E393-3396-453A-B6A2-5B2237428A55}" destId="{21CEFCF8-4DEF-4AE8-BF3E-6790BA17560D}" srcOrd="0" destOrd="0" parTransId="{2E2A62F9-B3CC-4B55-94C1-80E09EDC3E29}" sibTransId="{3D68DAFE-B8DF-4FEA-8E54-2FEB2EA99E95}"/>
    <dgm:cxn modelId="{1F2FFAFD-0360-4FA5-B3FE-BB9598E480F3}" srcId="{70DE5945-4F68-43E8-9F16-3A4F7ABCD984}" destId="{12BF7761-D322-4948-A73C-33F583527E4C}" srcOrd="0" destOrd="0" parTransId="{9D103C4E-49A1-413B-AE34-068EBE56EE3B}" sibTransId="{8FA91988-D06D-41AF-95C1-5A3AFB2BA017}"/>
    <dgm:cxn modelId="{4A65CDF3-554A-4E1B-A42D-903C11BE09F3}" type="presParOf" srcId="{E286C042-97CF-4B9B-82C4-F370AFA0F215}" destId="{D81ECBFA-3073-4342-BB85-C70324AD222C}" srcOrd="0" destOrd="0" presId="urn:microsoft.com/office/officeart/2005/8/layout/vList2"/>
    <dgm:cxn modelId="{665554CE-6C35-4083-B87B-68DCBEC271DB}" type="presParOf" srcId="{E286C042-97CF-4B9B-82C4-F370AFA0F215}" destId="{EFACBEE2-658A-4B6B-B0AF-357736C54A90}" srcOrd="1" destOrd="0" presId="urn:microsoft.com/office/officeart/2005/8/layout/vList2"/>
    <dgm:cxn modelId="{978E2C1D-67C3-4E5A-9B66-B7C93783BA6E}" type="presParOf" srcId="{E286C042-97CF-4B9B-82C4-F370AFA0F215}" destId="{8A2607FD-2846-41F2-8AA2-E9B48F8BD236}" srcOrd="2" destOrd="0" presId="urn:microsoft.com/office/officeart/2005/8/layout/vList2"/>
    <dgm:cxn modelId="{D66E8C68-15E3-45B8-89CA-C137C3B7E79D}" type="presParOf" srcId="{E286C042-97CF-4B9B-82C4-F370AFA0F215}" destId="{54BA3437-C0E8-4DE5-96DE-0A3522E594FC}" srcOrd="3" destOrd="0" presId="urn:microsoft.com/office/officeart/2005/8/layout/vList2"/>
    <dgm:cxn modelId="{C9F78ECF-AC6F-48BA-BBDA-564BB46D03E1}" type="presParOf" srcId="{E286C042-97CF-4B9B-82C4-F370AFA0F215}" destId="{9746EF5F-FF60-469B-82EA-6FB29D575470}" srcOrd="4" destOrd="0" presId="urn:microsoft.com/office/officeart/2005/8/layout/vList2"/>
    <dgm:cxn modelId="{360B7BCE-BB7B-423A-ADD8-C93C08BE8CD0}" type="presParOf" srcId="{E286C042-97CF-4B9B-82C4-F370AFA0F215}" destId="{D1123978-8588-4F60-B804-44448706C45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BE1C3-EBD2-419B-8AD5-EE9E970C4E0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44152-7E30-4D31-8CFB-BB1E174E6FBB}">
      <dgm:prSet phldrT="[Text]"/>
      <dgm:spPr/>
      <dgm:t>
        <a:bodyPr/>
        <a:lstStyle/>
        <a:p>
          <a:pPr rtl="0"/>
          <a:r>
            <a:rPr lang="en-US" dirty="0"/>
            <a:t>Phase 1</a:t>
          </a:r>
          <a:r>
            <a:rPr lang="en-US" dirty="0">
              <a:latin typeface="Franklin Gothic Medium"/>
            </a:rPr>
            <a:t> </a:t>
          </a:r>
          <a:endParaRPr lang="en-US" dirty="0"/>
        </a:p>
        <a:p>
          <a:r>
            <a:rPr lang="en-US" dirty="0"/>
            <a:t>Mid-July</a:t>
          </a:r>
        </a:p>
      </dgm:t>
    </dgm:pt>
    <dgm:pt modelId="{53933320-190F-4A55-B8B1-99A75479ABE4}" type="parTrans" cxnId="{7A2DB2AA-A2AC-45E2-A6D2-FA9C9C9E935A}">
      <dgm:prSet/>
      <dgm:spPr/>
      <dgm:t>
        <a:bodyPr/>
        <a:lstStyle/>
        <a:p>
          <a:endParaRPr lang="en-US"/>
        </a:p>
      </dgm:t>
    </dgm:pt>
    <dgm:pt modelId="{4AE45CE8-D049-422F-BF77-FB23AB3BDF7D}" type="sibTrans" cxnId="{7A2DB2AA-A2AC-45E2-A6D2-FA9C9C9E935A}">
      <dgm:prSet/>
      <dgm:spPr/>
      <dgm:t>
        <a:bodyPr/>
        <a:lstStyle/>
        <a:p>
          <a:endParaRPr lang="en-US"/>
        </a:p>
      </dgm:t>
    </dgm:pt>
    <dgm:pt modelId="{880CA1FC-E7C8-45FE-A12B-91A7DA9199E2}">
      <dgm:prSet phldrT="[Text]"/>
      <dgm:spPr/>
      <dgm:t>
        <a:bodyPr/>
        <a:lstStyle/>
        <a:p>
          <a:pPr rtl="0"/>
          <a:r>
            <a:rPr lang="en-US" dirty="0">
              <a:latin typeface="Franklin Gothic Book"/>
            </a:rPr>
            <a:t>Internal go-live of the Provider Dashboard</a:t>
          </a:r>
        </a:p>
      </dgm:t>
    </dgm:pt>
    <dgm:pt modelId="{8FC88DB3-B4A0-42A0-A3C4-D26F88618050}" type="parTrans" cxnId="{A5AA377B-8217-4C46-B108-450BBBE21F73}">
      <dgm:prSet/>
      <dgm:spPr/>
      <dgm:t>
        <a:bodyPr/>
        <a:lstStyle/>
        <a:p>
          <a:endParaRPr lang="en-US"/>
        </a:p>
      </dgm:t>
    </dgm:pt>
    <dgm:pt modelId="{BF353264-3A3B-4857-BE88-653A092FDEAE}" type="sibTrans" cxnId="{A5AA377B-8217-4C46-B108-450BBBE21F73}">
      <dgm:prSet/>
      <dgm:spPr/>
      <dgm:t>
        <a:bodyPr/>
        <a:lstStyle/>
        <a:p>
          <a:endParaRPr lang="en-US"/>
        </a:p>
      </dgm:t>
    </dgm:pt>
    <dgm:pt modelId="{881EA92E-A8B6-4C99-A95C-59CA0F236C00}">
      <dgm:prSet phldrT="[Text]"/>
      <dgm:spPr/>
      <dgm:t>
        <a:bodyPr/>
        <a:lstStyle/>
        <a:p>
          <a:r>
            <a:rPr lang="en-US" dirty="0"/>
            <a:t>Phase 2</a:t>
          </a:r>
        </a:p>
        <a:p>
          <a:r>
            <a:rPr lang="en-US" dirty="0"/>
            <a:t>Mid-September</a:t>
          </a:r>
        </a:p>
      </dgm:t>
    </dgm:pt>
    <dgm:pt modelId="{5DDB414F-2BE1-4627-99BA-63068FAE1542}" type="parTrans" cxnId="{543A64D2-7129-44F7-8386-D7C3113B29AA}">
      <dgm:prSet/>
      <dgm:spPr/>
      <dgm:t>
        <a:bodyPr/>
        <a:lstStyle/>
        <a:p>
          <a:endParaRPr lang="en-US"/>
        </a:p>
      </dgm:t>
    </dgm:pt>
    <dgm:pt modelId="{D3BC19EA-E0A3-433E-AE26-99EC267DCCB3}" type="sibTrans" cxnId="{543A64D2-7129-44F7-8386-D7C3113B29AA}">
      <dgm:prSet/>
      <dgm:spPr/>
      <dgm:t>
        <a:bodyPr/>
        <a:lstStyle/>
        <a:p>
          <a:endParaRPr lang="en-US"/>
        </a:p>
      </dgm:t>
    </dgm:pt>
    <dgm:pt modelId="{CC02D464-D96E-4573-B192-B27CF45A15D6}">
      <dgm:prSet phldrT="[Text]"/>
      <dgm:spPr/>
      <dgm:t>
        <a:bodyPr/>
        <a:lstStyle/>
        <a:p>
          <a:pPr rtl="0"/>
          <a:r>
            <a:rPr lang="en-US" dirty="0"/>
            <a:t>Star ratings and comments will be published to the UVAHealth.com provider web profiles</a:t>
          </a:r>
        </a:p>
      </dgm:t>
    </dgm:pt>
    <dgm:pt modelId="{84FDE227-223A-4245-B3DF-0C036E919426}" type="parTrans" cxnId="{9B3A1965-C5C0-4378-ADDB-FB2C04DB0B68}">
      <dgm:prSet/>
      <dgm:spPr/>
      <dgm:t>
        <a:bodyPr/>
        <a:lstStyle/>
        <a:p>
          <a:endParaRPr lang="en-US"/>
        </a:p>
      </dgm:t>
    </dgm:pt>
    <dgm:pt modelId="{97D99C1D-2D21-4112-9E6D-D47BC89320A3}" type="sibTrans" cxnId="{9B3A1965-C5C0-4378-ADDB-FB2C04DB0B68}">
      <dgm:prSet/>
      <dgm:spPr/>
      <dgm:t>
        <a:bodyPr/>
        <a:lstStyle/>
        <a:p>
          <a:endParaRPr lang="en-US"/>
        </a:p>
      </dgm:t>
    </dgm:pt>
    <dgm:pt modelId="{BA031D0F-11B9-4A65-B0C9-05D128E323AA}">
      <dgm:prSet phldrT="[Text]"/>
      <dgm:spPr/>
      <dgm:t>
        <a:bodyPr/>
        <a:lstStyle/>
        <a:p>
          <a:pPr rtl="0"/>
          <a:r>
            <a:rPr lang="en-US" dirty="0"/>
            <a:t>Publishing of star ratings and comments to third-party </a:t>
          </a:r>
          <a:r>
            <a:rPr lang="en-US" dirty="0">
              <a:latin typeface="+mn-lt"/>
            </a:rPr>
            <a:t>sites</a:t>
          </a:r>
          <a:endParaRPr lang="en-US" dirty="0">
            <a:latin typeface="Franklin Gothic Medium"/>
          </a:endParaRPr>
        </a:p>
      </dgm:t>
    </dgm:pt>
    <dgm:pt modelId="{A80882E2-6EC9-467F-BA64-065D99ADD28A}" type="parTrans" cxnId="{59CF5B3F-A111-4A28-89B9-68B405D23F75}">
      <dgm:prSet/>
      <dgm:spPr/>
      <dgm:t>
        <a:bodyPr/>
        <a:lstStyle/>
        <a:p>
          <a:endParaRPr lang="en-US"/>
        </a:p>
      </dgm:t>
    </dgm:pt>
    <dgm:pt modelId="{6783F050-5761-441A-900A-8DC884A71732}" type="sibTrans" cxnId="{59CF5B3F-A111-4A28-89B9-68B405D23F75}">
      <dgm:prSet/>
      <dgm:spPr/>
      <dgm:t>
        <a:bodyPr/>
        <a:lstStyle/>
        <a:p>
          <a:endParaRPr lang="en-US"/>
        </a:p>
      </dgm:t>
    </dgm:pt>
    <dgm:pt modelId="{9E31CE7B-E3DE-44ED-A37F-225A1F01289D}">
      <dgm:prSet phldrT="[Text]"/>
      <dgm:spPr/>
      <dgm:t>
        <a:bodyPr/>
        <a:lstStyle/>
        <a:p>
          <a:r>
            <a:rPr lang="en-US" dirty="0"/>
            <a:t>View star ratings and manage comments</a:t>
          </a:r>
        </a:p>
      </dgm:t>
    </dgm:pt>
    <dgm:pt modelId="{24D7A9AB-916E-4586-B9DF-4621C1D6B522}" type="parTrans" cxnId="{DC651E8E-1B28-43DA-B9D2-E23F4DB04377}">
      <dgm:prSet/>
      <dgm:spPr/>
      <dgm:t>
        <a:bodyPr/>
        <a:lstStyle/>
        <a:p>
          <a:endParaRPr lang="en-US"/>
        </a:p>
      </dgm:t>
    </dgm:pt>
    <dgm:pt modelId="{2277CEC1-74B0-4254-946F-C3BC2C56AFB2}" type="sibTrans" cxnId="{DC651E8E-1B28-43DA-B9D2-E23F4DB04377}">
      <dgm:prSet/>
      <dgm:spPr/>
      <dgm:t>
        <a:bodyPr/>
        <a:lstStyle/>
        <a:p>
          <a:endParaRPr lang="en-US"/>
        </a:p>
      </dgm:t>
    </dgm:pt>
    <dgm:pt modelId="{2DC60708-4351-4E25-AE68-9ED825B8BF54}">
      <dgm:prSet phldrT="[Text]"/>
      <dgm:spPr/>
      <dgm:t>
        <a:bodyPr/>
        <a:lstStyle/>
        <a:p>
          <a:r>
            <a:rPr lang="en-US" dirty="0"/>
            <a:t>Ask questions and seek coaching</a:t>
          </a:r>
        </a:p>
      </dgm:t>
    </dgm:pt>
    <dgm:pt modelId="{78E87EBC-8BB1-4CCA-9C27-4563DA8D9E4A}" type="parTrans" cxnId="{15737398-0634-413B-8468-6D90B375E48A}">
      <dgm:prSet/>
      <dgm:spPr/>
      <dgm:t>
        <a:bodyPr/>
        <a:lstStyle/>
        <a:p>
          <a:endParaRPr lang="en-US"/>
        </a:p>
      </dgm:t>
    </dgm:pt>
    <dgm:pt modelId="{534C6C9A-B63A-4419-9EC5-D13D27F39F43}" type="sibTrans" cxnId="{15737398-0634-413B-8468-6D90B375E48A}">
      <dgm:prSet/>
      <dgm:spPr/>
      <dgm:t>
        <a:bodyPr/>
        <a:lstStyle/>
        <a:p>
          <a:endParaRPr lang="en-US"/>
        </a:p>
      </dgm:t>
    </dgm:pt>
    <dgm:pt modelId="{46A54935-D6F1-4167-8D13-78850FEF1A8F}">
      <dgm:prSet phldrT="[Text]"/>
      <dgm:spPr/>
      <dgm:t>
        <a:bodyPr/>
        <a:lstStyle/>
        <a:p>
          <a:pPr rtl="0"/>
          <a:r>
            <a:rPr lang="en-US" dirty="0">
              <a:latin typeface="+mn-lt"/>
            </a:rPr>
            <a:t>Phase 3</a:t>
          </a:r>
        </a:p>
        <a:p>
          <a:pPr rtl="0"/>
          <a:r>
            <a:rPr lang="en-US" dirty="0">
              <a:latin typeface="+mn-lt"/>
            </a:rPr>
            <a:t>Mid-Oct</a:t>
          </a:r>
        </a:p>
      </dgm:t>
    </dgm:pt>
    <dgm:pt modelId="{7C7C337A-A8F2-4BC7-8105-2AF32FC49FBA}" type="parTrans" cxnId="{4E8B2AE9-1D06-4F7A-ABEA-C06AD5AB232A}">
      <dgm:prSet/>
      <dgm:spPr/>
      <dgm:t>
        <a:bodyPr/>
        <a:lstStyle/>
        <a:p>
          <a:endParaRPr lang="en-US"/>
        </a:p>
      </dgm:t>
    </dgm:pt>
    <dgm:pt modelId="{C8559D71-E2DA-401C-A1A0-4A3C6BABD520}" type="sibTrans" cxnId="{4E8B2AE9-1D06-4F7A-ABEA-C06AD5AB232A}">
      <dgm:prSet/>
      <dgm:spPr/>
      <dgm:t>
        <a:bodyPr/>
        <a:lstStyle/>
        <a:p>
          <a:endParaRPr lang="en-US"/>
        </a:p>
      </dgm:t>
    </dgm:pt>
    <dgm:pt modelId="{C443A5BA-7214-4D6A-9CAF-79E0837941EF}" type="pres">
      <dgm:prSet presAssocID="{CB0BE1C3-EBD2-419B-8AD5-EE9E970C4E09}" presName="Name0" presStyleCnt="0">
        <dgm:presLayoutVars>
          <dgm:dir/>
          <dgm:animLvl val="lvl"/>
          <dgm:resizeHandles val="exact"/>
        </dgm:presLayoutVars>
      </dgm:prSet>
      <dgm:spPr/>
    </dgm:pt>
    <dgm:pt modelId="{C9EE35B3-A0BD-4D19-BC8F-B05F06219C59}" type="pres">
      <dgm:prSet presAssocID="{CB0BE1C3-EBD2-419B-8AD5-EE9E970C4E09}" presName="tSp" presStyleCnt="0"/>
      <dgm:spPr/>
    </dgm:pt>
    <dgm:pt modelId="{F14C685A-8A83-4EA6-8964-1FA5F6E930BE}" type="pres">
      <dgm:prSet presAssocID="{CB0BE1C3-EBD2-419B-8AD5-EE9E970C4E09}" presName="bSp" presStyleCnt="0"/>
      <dgm:spPr/>
    </dgm:pt>
    <dgm:pt modelId="{C601F0B5-F6D0-4A01-A392-0AAA5F7F6856}" type="pres">
      <dgm:prSet presAssocID="{CB0BE1C3-EBD2-419B-8AD5-EE9E970C4E09}" presName="process" presStyleCnt="0"/>
      <dgm:spPr/>
    </dgm:pt>
    <dgm:pt modelId="{A2BF7532-5752-435F-9D0D-E4A4A4DF63BB}" type="pres">
      <dgm:prSet presAssocID="{B1444152-7E30-4D31-8CFB-BB1E174E6FBB}" presName="composite1" presStyleCnt="0"/>
      <dgm:spPr/>
    </dgm:pt>
    <dgm:pt modelId="{2A6A3239-6C97-4FF3-872C-2AF00EBEBDD8}" type="pres">
      <dgm:prSet presAssocID="{B1444152-7E30-4D31-8CFB-BB1E174E6FBB}" presName="dummyNode1" presStyleLbl="node1" presStyleIdx="0" presStyleCnt="3"/>
      <dgm:spPr/>
    </dgm:pt>
    <dgm:pt modelId="{143D3CC5-D876-4488-BDBA-9217973B80D8}" type="pres">
      <dgm:prSet presAssocID="{B1444152-7E30-4D31-8CFB-BB1E174E6FBB}" presName="childNode1" presStyleLbl="bgAcc1" presStyleIdx="0" presStyleCnt="3">
        <dgm:presLayoutVars>
          <dgm:bulletEnabled val="1"/>
        </dgm:presLayoutVars>
      </dgm:prSet>
      <dgm:spPr/>
    </dgm:pt>
    <dgm:pt modelId="{5833184A-EFC1-448F-94FA-8C30AC6C74D9}" type="pres">
      <dgm:prSet presAssocID="{B1444152-7E30-4D31-8CFB-BB1E174E6FBB}" presName="childNode1tx" presStyleLbl="bgAcc1" presStyleIdx="0" presStyleCnt="3">
        <dgm:presLayoutVars>
          <dgm:bulletEnabled val="1"/>
        </dgm:presLayoutVars>
      </dgm:prSet>
      <dgm:spPr/>
    </dgm:pt>
    <dgm:pt modelId="{3A6C2595-DD24-4A2E-96DF-AE03B68F75C7}" type="pres">
      <dgm:prSet presAssocID="{B1444152-7E30-4D31-8CFB-BB1E174E6FBB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E715BDBC-0FEE-410B-A69C-FD08903BD4E4}" type="pres">
      <dgm:prSet presAssocID="{B1444152-7E30-4D31-8CFB-BB1E174E6FBB}" presName="connSite1" presStyleCnt="0"/>
      <dgm:spPr/>
    </dgm:pt>
    <dgm:pt modelId="{6E4FE0E8-6A70-49D9-BA5B-D4BE7E01CB36}" type="pres">
      <dgm:prSet presAssocID="{4AE45CE8-D049-422F-BF77-FB23AB3BDF7D}" presName="Name9" presStyleLbl="sibTrans2D1" presStyleIdx="0" presStyleCnt="2"/>
      <dgm:spPr/>
    </dgm:pt>
    <dgm:pt modelId="{F44E8C76-35D9-4F8A-A54D-A5BA00A8FC1C}" type="pres">
      <dgm:prSet presAssocID="{881EA92E-A8B6-4C99-A95C-59CA0F236C00}" presName="composite2" presStyleCnt="0"/>
      <dgm:spPr/>
    </dgm:pt>
    <dgm:pt modelId="{892D4986-FC66-4F0D-A061-E0772889A543}" type="pres">
      <dgm:prSet presAssocID="{881EA92E-A8B6-4C99-A95C-59CA0F236C00}" presName="dummyNode2" presStyleLbl="node1" presStyleIdx="0" presStyleCnt="3"/>
      <dgm:spPr/>
    </dgm:pt>
    <dgm:pt modelId="{454221F6-EB64-4AF3-8F09-0D21B6C64EB3}" type="pres">
      <dgm:prSet presAssocID="{881EA92E-A8B6-4C99-A95C-59CA0F236C00}" presName="childNode2" presStyleLbl="bgAcc1" presStyleIdx="1" presStyleCnt="3">
        <dgm:presLayoutVars>
          <dgm:bulletEnabled val="1"/>
        </dgm:presLayoutVars>
      </dgm:prSet>
      <dgm:spPr/>
    </dgm:pt>
    <dgm:pt modelId="{161B5135-30CE-4CAE-8B71-4A627EE7583C}" type="pres">
      <dgm:prSet presAssocID="{881EA92E-A8B6-4C99-A95C-59CA0F236C00}" presName="childNode2tx" presStyleLbl="bgAcc1" presStyleIdx="1" presStyleCnt="3">
        <dgm:presLayoutVars>
          <dgm:bulletEnabled val="1"/>
        </dgm:presLayoutVars>
      </dgm:prSet>
      <dgm:spPr/>
    </dgm:pt>
    <dgm:pt modelId="{D6A386F7-8939-4022-8752-3216FE67E367}" type="pres">
      <dgm:prSet presAssocID="{881EA92E-A8B6-4C99-A95C-59CA0F236C0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481F3EF-7257-487E-AFCD-ECBF68FACE13}" type="pres">
      <dgm:prSet presAssocID="{881EA92E-A8B6-4C99-A95C-59CA0F236C00}" presName="connSite2" presStyleCnt="0"/>
      <dgm:spPr/>
    </dgm:pt>
    <dgm:pt modelId="{C359A498-E739-4559-BAE9-E43A362FB034}" type="pres">
      <dgm:prSet presAssocID="{D3BC19EA-E0A3-433E-AE26-99EC267DCCB3}" presName="Name18" presStyleLbl="sibTrans2D1" presStyleIdx="1" presStyleCnt="2"/>
      <dgm:spPr/>
    </dgm:pt>
    <dgm:pt modelId="{A6A4EEEC-ACFA-4228-B1F6-F6A67E3239A8}" type="pres">
      <dgm:prSet presAssocID="{46A54935-D6F1-4167-8D13-78850FEF1A8F}" presName="composite1" presStyleCnt="0"/>
      <dgm:spPr/>
    </dgm:pt>
    <dgm:pt modelId="{9E08B698-82B7-4C6D-9BB2-7D7E4CCFFC62}" type="pres">
      <dgm:prSet presAssocID="{46A54935-D6F1-4167-8D13-78850FEF1A8F}" presName="dummyNode1" presStyleLbl="node1" presStyleIdx="1" presStyleCnt="3"/>
      <dgm:spPr/>
    </dgm:pt>
    <dgm:pt modelId="{D14D8436-2B93-40A1-96B1-986DA17D7C74}" type="pres">
      <dgm:prSet presAssocID="{46A54935-D6F1-4167-8D13-78850FEF1A8F}" presName="childNode1" presStyleLbl="bgAcc1" presStyleIdx="2" presStyleCnt="3">
        <dgm:presLayoutVars>
          <dgm:bulletEnabled val="1"/>
        </dgm:presLayoutVars>
      </dgm:prSet>
      <dgm:spPr/>
    </dgm:pt>
    <dgm:pt modelId="{7C23E296-F279-403C-B218-7BD05699C612}" type="pres">
      <dgm:prSet presAssocID="{46A54935-D6F1-4167-8D13-78850FEF1A8F}" presName="childNode1tx" presStyleLbl="bgAcc1" presStyleIdx="2" presStyleCnt="3">
        <dgm:presLayoutVars>
          <dgm:bulletEnabled val="1"/>
        </dgm:presLayoutVars>
      </dgm:prSet>
      <dgm:spPr/>
    </dgm:pt>
    <dgm:pt modelId="{54B7CD84-3CA0-4C6A-92B6-10F9FEE81D5D}" type="pres">
      <dgm:prSet presAssocID="{46A54935-D6F1-4167-8D13-78850FEF1A8F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A7C930C-97A5-49B4-833B-96622D74ECCE}" type="pres">
      <dgm:prSet presAssocID="{46A54935-D6F1-4167-8D13-78850FEF1A8F}" presName="connSite1" presStyleCnt="0"/>
      <dgm:spPr/>
    </dgm:pt>
  </dgm:ptLst>
  <dgm:cxnLst>
    <dgm:cxn modelId="{963E5B02-CE94-441B-9D30-08F8DEAC3413}" type="presOf" srcId="{2DC60708-4351-4E25-AE68-9ED825B8BF54}" destId="{5833184A-EFC1-448F-94FA-8C30AC6C74D9}" srcOrd="1" destOrd="2" presId="urn:microsoft.com/office/officeart/2005/8/layout/hProcess4"/>
    <dgm:cxn modelId="{D2083C07-E16F-4685-9FED-BC6AAEFCFE88}" type="presOf" srcId="{880CA1FC-E7C8-45FE-A12B-91A7DA9199E2}" destId="{143D3CC5-D876-4488-BDBA-9217973B80D8}" srcOrd="0" destOrd="0" presId="urn:microsoft.com/office/officeart/2005/8/layout/hProcess4"/>
    <dgm:cxn modelId="{61AE0114-0C40-4853-9D28-0758FE0C48DE}" type="presOf" srcId="{4AE45CE8-D049-422F-BF77-FB23AB3BDF7D}" destId="{6E4FE0E8-6A70-49D9-BA5B-D4BE7E01CB36}" srcOrd="0" destOrd="0" presId="urn:microsoft.com/office/officeart/2005/8/layout/hProcess4"/>
    <dgm:cxn modelId="{650B0B20-620D-41D9-8FFE-0907A7453108}" type="presOf" srcId="{9E31CE7B-E3DE-44ED-A37F-225A1F01289D}" destId="{5833184A-EFC1-448F-94FA-8C30AC6C74D9}" srcOrd="1" destOrd="1" presId="urn:microsoft.com/office/officeart/2005/8/layout/hProcess4"/>
    <dgm:cxn modelId="{13BC0021-D3F0-418A-B636-3B5B4090FD03}" type="presOf" srcId="{B1444152-7E30-4D31-8CFB-BB1E174E6FBB}" destId="{3A6C2595-DD24-4A2E-96DF-AE03B68F75C7}" srcOrd="0" destOrd="0" presId="urn:microsoft.com/office/officeart/2005/8/layout/hProcess4"/>
    <dgm:cxn modelId="{EFE2F52D-C138-4678-9B1E-546ADC8781F8}" type="presOf" srcId="{BA031D0F-11B9-4A65-B0C9-05D128E323AA}" destId="{D14D8436-2B93-40A1-96B1-986DA17D7C74}" srcOrd="0" destOrd="0" presId="urn:microsoft.com/office/officeart/2005/8/layout/hProcess4"/>
    <dgm:cxn modelId="{D970282F-E22F-4227-B916-C01D5E2CB5FA}" type="presOf" srcId="{2DC60708-4351-4E25-AE68-9ED825B8BF54}" destId="{143D3CC5-D876-4488-BDBA-9217973B80D8}" srcOrd="0" destOrd="2" presId="urn:microsoft.com/office/officeart/2005/8/layout/hProcess4"/>
    <dgm:cxn modelId="{59CF5B3F-A111-4A28-89B9-68B405D23F75}" srcId="{46A54935-D6F1-4167-8D13-78850FEF1A8F}" destId="{BA031D0F-11B9-4A65-B0C9-05D128E323AA}" srcOrd="0" destOrd="0" parTransId="{A80882E2-6EC9-467F-BA64-065D99ADD28A}" sibTransId="{6783F050-5761-441A-900A-8DC884A71732}"/>
    <dgm:cxn modelId="{232B205B-7057-4256-A8B8-02C4DF9D5D9D}" type="presOf" srcId="{880CA1FC-E7C8-45FE-A12B-91A7DA9199E2}" destId="{5833184A-EFC1-448F-94FA-8C30AC6C74D9}" srcOrd="1" destOrd="0" presId="urn:microsoft.com/office/officeart/2005/8/layout/hProcess4"/>
    <dgm:cxn modelId="{A83C2E5C-4853-46D3-8295-940AF0D83F61}" type="presOf" srcId="{D3BC19EA-E0A3-433E-AE26-99EC267DCCB3}" destId="{C359A498-E739-4559-BAE9-E43A362FB034}" srcOrd="0" destOrd="0" presId="urn:microsoft.com/office/officeart/2005/8/layout/hProcess4"/>
    <dgm:cxn modelId="{2E16A641-82B5-4825-B6C0-6785824B3202}" type="presOf" srcId="{CC02D464-D96E-4573-B192-B27CF45A15D6}" destId="{454221F6-EB64-4AF3-8F09-0D21B6C64EB3}" srcOrd="0" destOrd="0" presId="urn:microsoft.com/office/officeart/2005/8/layout/hProcess4"/>
    <dgm:cxn modelId="{1649AA63-3F16-4612-9A14-A5F1F414F9F0}" type="presOf" srcId="{46A54935-D6F1-4167-8D13-78850FEF1A8F}" destId="{54B7CD84-3CA0-4C6A-92B6-10F9FEE81D5D}" srcOrd="0" destOrd="0" presId="urn:microsoft.com/office/officeart/2005/8/layout/hProcess4"/>
    <dgm:cxn modelId="{9B3A1965-C5C0-4378-ADDB-FB2C04DB0B68}" srcId="{881EA92E-A8B6-4C99-A95C-59CA0F236C00}" destId="{CC02D464-D96E-4573-B192-B27CF45A15D6}" srcOrd="0" destOrd="0" parTransId="{84FDE227-223A-4245-B3DF-0C036E919426}" sibTransId="{97D99C1D-2D21-4112-9E6D-D47BC89320A3}"/>
    <dgm:cxn modelId="{A5AA377B-8217-4C46-B108-450BBBE21F73}" srcId="{B1444152-7E30-4D31-8CFB-BB1E174E6FBB}" destId="{880CA1FC-E7C8-45FE-A12B-91A7DA9199E2}" srcOrd="0" destOrd="0" parTransId="{8FC88DB3-B4A0-42A0-A3C4-D26F88618050}" sibTransId="{BF353264-3A3B-4857-BE88-653A092FDEAE}"/>
    <dgm:cxn modelId="{126D6886-1664-4D06-991D-E47B78B35F6C}" type="presOf" srcId="{881EA92E-A8B6-4C99-A95C-59CA0F236C00}" destId="{D6A386F7-8939-4022-8752-3216FE67E367}" srcOrd="0" destOrd="0" presId="urn:microsoft.com/office/officeart/2005/8/layout/hProcess4"/>
    <dgm:cxn modelId="{8938E286-8665-47EA-9114-D8E1AB189782}" type="presOf" srcId="{CB0BE1C3-EBD2-419B-8AD5-EE9E970C4E09}" destId="{C443A5BA-7214-4D6A-9CAF-79E0837941EF}" srcOrd="0" destOrd="0" presId="urn:microsoft.com/office/officeart/2005/8/layout/hProcess4"/>
    <dgm:cxn modelId="{DC651E8E-1B28-43DA-B9D2-E23F4DB04377}" srcId="{B1444152-7E30-4D31-8CFB-BB1E174E6FBB}" destId="{9E31CE7B-E3DE-44ED-A37F-225A1F01289D}" srcOrd="1" destOrd="0" parTransId="{24D7A9AB-916E-4586-B9DF-4621C1D6B522}" sibTransId="{2277CEC1-74B0-4254-946F-C3BC2C56AFB2}"/>
    <dgm:cxn modelId="{15737398-0634-413B-8468-6D90B375E48A}" srcId="{B1444152-7E30-4D31-8CFB-BB1E174E6FBB}" destId="{2DC60708-4351-4E25-AE68-9ED825B8BF54}" srcOrd="2" destOrd="0" parTransId="{78E87EBC-8BB1-4CCA-9C27-4563DA8D9E4A}" sibTransId="{534C6C9A-B63A-4419-9EC5-D13D27F39F43}"/>
    <dgm:cxn modelId="{7A2DB2AA-A2AC-45E2-A6D2-FA9C9C9E935A}" srcId="{CB0BE1C3-EBD2-419B-8AD5-EE9E970C4E09}" destId="{B1444152-7E30-4D31-8CFB-BB1E174E6FBB}" srcOrd="0" destOrd="0" parTransId="{53933320-190F-4A55-B8B1-99A75479ABE4}" sibTransId="{4AE45CE8-D049-422F-BF77-FB23AB3BDF7D}"/>
    <dgm:cxn modelId="{490932AC-22C5-4E0A-8D78-2038D8034CC6}" type="presOf" srcId="{CC02D464-D96E-4573-B192-B27CF45A15D6}" destId="{161B5135-30CE-4CAE-8B71-4A627EE7583C}" srcOrd="1" destOrd="0" presId="urn:microsoft.com/office/officeart/2005/8/layout/hProcess4"/>
    <dgm:cxn modelId="{4322BFAE-9618-4870-AF01-B4B870A57C64}" type="presOf" srcId="{BA031D0F-11B9-4A65-B0C9-05D128E323AA}" destId="{7C23E296-F279-403C-B218-7BD05699C612}" srcOrd="1" destOrd="0" presId="urn:microsoft.com/office/officeart/2005/8/layout/hProcess4"/>
    <dgm:cxn modelId="{3643DDD1-391D-4F37-A19C-C80675BA4CA2}" type="presOf" srcId="{9E31CE7B-E3DE-44ED-A37F-225A1F01289D}" destId="{143D3CC5-D876-4488-BDBA-9217973B80D8}" srcOrd="0" destOrd="1" presId="urn:microsoft.com/office/officeart/2005/8/layout/hProcess4"/>
    <dgm:cxn modelId="{543A64D2-7129-44F7-8386-D7C3113B29AA}" srcId="{CB0BE1C3-EBD2-419B-8AD5-EE9E970C4E09}" destId="{881EA92E-A8B6-4C99-A95C-59CA0F236C00}" srcOrd="1" destOrd="0" parTransId="{5DDB414F-2BE1-4627-99BA-63068FAE1542}" sibTransId="{D3BC19EA-E0A3-433E-AE26-99EC267DCCB3}"/>
    <dgm:cxn modelId="{4E8B2AE9-1D06-4F7A-ABEA-C06AD5AB232A}" srcId="{CB0BE1C3-EBD2-419B-8AD5-EE9E970C4E09}" destId="{46A54935-D6F1-4167-8D13-78850FEF1A8F}" srcOrd="2" destOrd="0" parTransId="{7C7C337A-A8F2-4BC7-8105-2AF32FC49FBA}" sibTransId="{C8559D71-E2DA-401C-A1A0-4A3C6BABD520}"/>
    <dgm:cxn modelId="{61D0552C-CB38-4E7C-B112-0E8299D492A7}" type="presParOf" srcId="{C443A5BA-7214-4D6A-9CAF-79E0837941EF}" destId="{C9EE35B3-A0BD-4D19-BC8F-B05F06219C59}" srcOrd="0" destOrd="0" presId="urn:microsoft.com/office/officeart/2005/8/layout/hProcess4"/>
    <dgm:cxn modelId="{9EC6D7D5-FECD-460E-83FF-D8C1A3FCCD15}" type="presParOf" srcId="{C443A5BA-7214-4D6A-9CAF-79E0837941EF}" destId="{F14C685A-8A83-4EA6-8964-1FA5F6E930BE}" srcOrd="1" destOrd="0" presId="urn:microsoft.com/office/officeart/2005/8/layout/hProcess4"/>
    <dgm:cxn modelId="{801AF091-5B4A-4304-AB46-C278894C0B4F}" type="presParOf" srcId="{C443A5BA-7214-4D6A-9CAF-79E0837941EF}" destId="{C601F0B5-F6D0-4A01-A392-0AAA5F7F6856}" srcOrd="2" destOrd="0" presId="urn:microsoft.com/office/officeart/2005/8/layout/hProcess4"/>
    <dgm:cxn modelId="{55FE240D-C817-4230-8C71-05B76905B6D7}" type="presParOf" srcId="{C601F0B5-F6D0-4A01-A392-0AAA5F7F6856}" destId="{A2BF7532-5752-435F-9D0D-E4A4A4DF63BB}" srcOrd="0" destOrd="0" presId="urn:microsoft.com/office/officeart/2005/8/layout/hProcess4"/>
    <dgm:cxn modelId="{0F2BBDC0-97DB-4DB1-9833-91F051A46973}" type="presParOf" srcId="{A2BF7532-5752-435F-9D0D-E4A4A4DF63BB}" destId="{2A6A3239-6C97-4FF3-872C-2AF00EBEBDD8}" srcOrd="0" destOrd="0" presId="urn:microsoft.com/office/officeart/2005/8/layout/hProcess4"/>
    <dgm:cxn modelId="{4F85DA42-B359-4E41-8190-D2D0DBF2B7AF}" type="presParOf" srcId="{A2BF7532-5752-435F-9D0D-E4A4A4DF63BB}" destId="{143D3CC5-D876-4488-BDBA-9217973B80D8}" srcOrd="1" destOrd="0" presId="urn:microsoft.com/office/officeart/2005/8/layout/hProcess4"/>
    <dgm:cxn modelId="{D96F4DB6-58DD-4E3B-A93A-0C0A9105442A}" type="presParOf" srcId="{A2BF7532-5752-435F-9D0D-E4A4A4DF63BB}" destId="{5833184A-EFC1-448F-94FA-8C30AC6C74D9}" srcOrd="2" destOrd="0" presId="urn:microsoft.com/office/officeart/2005/8/layout/hProcess4"/>
    <dgm:cxn modelId="{C9E1AB16-4AE1-44FA-8012-03B546AE74E2}" type="presParOf" srcId="{A2BF7532-5752-435F-9D0D-E4A4A4DF63BB}" destId="{3A6C2595-DD24-4A2E-96DF-AE03B68F75C7}" srcOrd="3" destOrd="0" presId="urn:microsoft.com/office/officeart/2005/8/layout/hProcess4"/>
    <dgm:cxn modelId="{7D7FC9D4-E7F3-4D6B-A525-EE774C973D15}" type="presParOf" srcId="{A2BF7532-5752-435F-9D0D-E4A4A4DF63BB}" destId="{E715BDBC-0FEE-410B-A69C-FD08903BD4E4}" srcOrd="4" destOrd="0" presId="urn:microsoft.com/office/officeart/2005/8/layout/hProcess4"/>
    <dgm:cxn modelId="{DE44A385-5C1E-4230-8476-66FD5FCEAD2F}" type="presParOf" srcId="{C601F0B5-F6D0-4A01-A392-0AAA5F7F6856}" destId="{6E4FE0E8-6A70-49D9-BA5B-D4BE7E01CB36}" srcOrd="1" destOrd="0" presId="urn:microsoft.com/office/officeart/2005/8/layout/hProcess4"/>
    <dgm:cxn modelId="{936336A9-9E87-493A-885B-93273E83B89E}" type="presParOf" srcId="{C601F0B5-F6D0-4A01-A392-0AAA5F7F6856}" destId="{F44E8C76-35D9-4F8A-A54D-A5BA00A8FC1C}" srcOrd="2" destOrd="0" presId="urn:microsoft.com/office/officeart/2005/8/layout/hProcess4"/>
    <dgm:cxn modelId="{3043CB96-1EAA-47CA-8762-DF4786AE5A86}" type="presParOf" srcId="{F44E8C76-35D9-4F8A-A54D-A5BA00A8FC1C}" destId="{892D4986-FC66-4F0D-A061-E0772889A543}" srcOrd="0" destOrd="0" presId="urn:microsoft.com/office/officeart/2005/8/layout/hProcess4"/>
    <dgm:cxn modelId="{84C35B94-7838-4CEC-8E8C-0339E714FAAE}" type="presParOf" srcId="{F44E8C76-35D9-4F8A-A54D-A5BA00A8FC1C}" destId="{454221F6-EB64-4AF3-8F09-0D21B6C64EB3}" srcOrd="1" destOrd="0" presId="urn:microsoft.com/office/officeart/2005/8/layout/hProcess4"/>
    <dgm:cxn modelId="{5255B949-4210-46FD-89AD-438B398B8F7F}" type="presParOf" srcId="{F44E8C76-35D9-4F8A-A54D-A5BA00A8FC1C}" destId="{161B5135-30CE-4CAE-8B71-4A627EE7583C}" srcOrd="2" destOrd="0" presId="urn:microsoft.com/office/officeart/2005/8/layout/hProcess4"/>
    <dgm:cxn modelId="{F9FE0B0D-9EAA-49F1-987C-30E248A33AFB}" type="presParOf" srcId="{F44E8C76-35D9-4F8A-A54D-A5BA00A8FC1C}" destId="{D6A386F7-8939-4022-8752-3216FE67E367}" srcOrd="3" destOrd="0" presId="urn:microsoft.com/office/officeart/2005/8/layout/hProcess4"/>
    <dgm:cxn modelId="{DB7ED59D-0E87-458A-A3E3-B7C0410118BD}" type="presParOf" srcId="{F44E8C76-35D9-4F8A-A54D-A5BA00A8FC1C}" destId="{1481F3EF-7257-487E-AFCD-ECBF68FACE13}" srcOrd="4" destOrd="0" presId="urn:microsoft.com/office/officeart/2005/8/layout/hProcess4"/>
    <dgm:cxn modelId="{31F5E2EF-BEE8-4DAB-B2FC-73035A8E8D11}" type="presParOf" srcId="{C601F0B5-F6D0-4A01-A392-0AAA5F7F6856}" destId="{C359A498-E739-4559-BAE9-E43A362FB034}" srcOrd="3" destOrd="0" presId="urn:microsoft.com/office/officeart/2005/8/layout/hProcess4"/>
    <dgm:cxn modelId="{3B616B2D-EB2B-49C3-A6D7-41AB16E6CA43}" type="presParOf" srcId="{C601F0B5-F6D0-4A01-A392-0AAA5F7F6856}" destId="{A6A4EEEC-ACFA-4228-B1F6-F6A67E3239A8}" srcOrd="4" destOrd="0" presId="urn:microsoft.com/office/officeart/2005/8/layout/hProcess4"/>
    <dgm:cxn modelId="{77CF6DC1-C45C-4808-A2B4-E55EFDFAC5AC}" type="presParOf" srcId="{A6A4EEEC-ACFA-4228-B1F6-F6A67E3239A8}" destId="{9E08B698-82B7-4C6D-9BB2-7D7E4CCFFC62}" srcOrd="0" destOrd="0" presId="urn:microsoft.com/office/officeart/2005/8/layout/hProcess4"/>
    <dgm:cxn modelId="{B9DF32A6-DA96-49F7-AD67-A1010C4AF19E}" type="presParOf" srcId="{A6A4EEEC-ACFA-4228-B1F6-F6A67E3239A8}" destId="{D14D8436-2B93-40A1-96B1-986DA17D7C74}" srcOrd="1" destOrd="0" presId="urn:microsoft.com/office/officeart/2005/8/layout/hProcess4"/>
    <dgm:cxn modelId="{B0484419-7F83-4BBE-9DEF-FC50CEB0F9D0}" type="presParOf" srcId="{A6A4EEEC-ACFA-4228-B1F6-F6A67E3239A8}" destId="{7C23E296-F279-403C-B218-7BD05699C612}" srcOrd="2" destOrd="0" presId="urn:microsoft.com/office/officeart/2005/8/layout/hProcess4"/>
    <dgm:cxn modelId="{5139523E-607E-47A4-94CD-57B7D77087C0}" type="presParOf" srcId="{A6A4EEEC-ACFA-4228-B1F6-F6A67E3239A8}" destId="{54B7CD84-3CA0-4C6A-92B6-10F9FEE81D5D}" srcOrd="3" destOrd="0" presId="urn:microsoft.com/office/officeart/2005/8/layout/hProcess4"/>
    <dgm:cxn modelId="{1EF4BAA8-5987-4D6E-BF2F-C442F010C639}" type="presParOf" srcId="{A6A4EEEC-ACFA-4228-B1F6-F6A67E3239A8}" destId="{3A7C930C-97A5-49B4-833B-96622D74ECC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ECBFA-3073-4342-BB85-C70324AD222C}">
      <dsp:nvSpPr>
        <dsp:cNvPr id="0" name=""/>
        <dsp:cNvSpPr/>
      </dsp:nvSpPr>
      <dsp:spPr>
        <a:xfrm>
          <a:off x="0" y="0"/>
          <a:ext cx="9626957" cy="647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  <a:latin typeface="+mj-lt"/>
            </a:rPr>
            <a:t>Ambulatory clinic providers only</a:t>
          </a:r>
        </a:p>
      </dsp:txBody>
      <dsp:txXfrm>
        <a:off x="31586" y="31586"/>
        <a:ext cx="9563785" cy="583878"/>
      </dsp:txXfrm>
    </dsp:sp>
    <dsp:sp modelId="{EFACBEE2-658A-4B6B-B0AF-357736C54A90}">
      <dsp:nvSpPr>
        <dsp:cNvPr id="0" name=""/>
        <dsp:cNvSpPr/>
      </dsp:nvSpPr>
      <dsp:spPr>
        <a:xfrm>
          <a:off x="0" y="647742"/>
          <a:ext cx="9626957" cy="628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65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800" kern="1200">
              <a:solidFill>
                <a:schemeClr val="tx1"/>
              </a:solidFill>
            </a:rPr>
            <a:t>Includes most ambulatory clinic providers affiliated with UVA University Medical Center, UVA Community Health Medical Group, and UPG Clinical Practice Group</a:t>
          </a:r>
          <a:endParaRPr lang="en-US" sz="1800" kern="1200"/>
        </a:p>
      </dsp:txBody>
      <dsp:txXfrm>
        <a:off x="0" y="647742"/>
        <a:ext cx="9626957" cy="628100"/>
      </dsp:txXfrm>
    </dsp:sp>
    <dsp:sp modelId="{8A2607FD-2846-41F2-8AA2-E9B48F8BD236}">
      <dsp:nvSpPr>
        <dsp:cNvPr id="0" name=""/>
        <dsp:cNvSpPr/>
      </dsp:nvSpPr>
      <dsp:spPr>
        <a:xfrm>
          <a:off x="0" y="1261694"/>
          <a:ext cx="9626957" cy="647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ranklin Gothic Medium"/>
            </a:rPr>
            <a:t>Patient volume and survey participation: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1586" y="1293280"/>
        <a:ext cx="9563785" cy="583878"/>
      </dsp:txXfrm>
    </dsp:sp>
    <dsp:sp modelId="{54BA3437-C0E8-4DE5-96DE-0A3522E594FC}">
      <dsp:nvSpPr>
        <dsp:cNvPr id="0" name=""/>
        <dsp:cNvSpPr/>
      </dsp:nvSpPr>
      <dsp:spPr>
        <a:xfrm>
          <a:off x="0" y="1922893"/>
          <a:ext cx="9626957" cy="95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65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Franklin Gothic Book"/>
            </a:rPr>
            <a:t>Providers who see at least 50 patients per month are surveyed with Press Ganey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Franklin Gothic Book"/>
            </a:rPr>
            <a:t>Exceptions for lower volume are considered for Providers in specialty clinics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Franklin Gothic Medium"/>
            </a:rPr>
            <a:t>945 providers set to sample today</a:t>
          </a:r>
          <a:endParaRPr lang="en-US" sz="1800" kern="1200" dirty="0">
            <a:latin typeface="Franklin Gothic Book"/>
          </a:endParaRPr>
        </a:p>
      </dsp:txBody>
      <dsp:txXfrm>
        <a:off x="0" y="1922893"/>
        <a:ext cx="9626957" cy="955353"/>
      </dsp:txXfrm>
    </dsp:sp>
    <dsp:sp modelId="{9746EF5F-FF60-469B-82EA-6FB29D575470}">
      <dsp:nvSpPr>
        <dsp:cNvPr id="0" name=""/>
        <dsp:cNvSpPr/>
      </dsp:nvSpPr>
      <dsp:spPr>
        <a:xfrm>
          <a:off x="0" y="2878246"/>
          <a:ext cx="9626957" cy="463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ranklin Gothic Medium"/>
            </a:rPr>
            <a:t>Survey response minimum: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2635" y="2900881"/>
        <a:ext cx="9581687" cy="418419"/>
      </dsp:txXfrm>
    </dsp:sp>
    <dsp:sp modelId="{D1123978-8588-4F60-B804-44448706C45C}">
      <dsp:nvSpPr>
        <dsp:cNvPr id="0" name=""/>
        <dsp:cNvSpPr/>
      </dsp:nvSpPr>
      <dsp:spPr>
        <a:xfrm>
          <a:off x="0" y="3341935"/>
          <a:ext cx="9626957" cy="934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65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Franklin Gothic Book"/>
            </a:rPr>
            <a:t>Providers must have 30 survey responses within the past 24 months to generate a star rating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Franklin Gothic Book"/>
            </a:rPr>
            <a:t>Once Provider meets the 30 responses, their star rating and comments will be published 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Franklin Gothic Medium"/>
            </a:rPr>
            <a:t>780 providers to date with ≥30 responses</a:t>
          </a:r>
          <a:endParaRPr lang="en-US" sz="1800" kern="1200" dirty="0">
            <a:latin typeface="Franklin Gothic Book"/>
          </a:endParaRPr>
        </a:p>
      </dsp:txBody>
      <dsp:txXfrm>
        <a:off x="0" y="3341935"/>
        <a:ext cx="9626957" cy="934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D3CC5-D876-4488-BDBA-9217973B80D8}">
      <dsp:nvSpPr>
        <dsp:cNvPr id="0" name=""/>
        <dsp:cNvSpPr/>
      </dsp:nvSpPr>
      <dsp:spPr>
        <a:xfrm>
          <a:off x="2243" y="1612529"/>
          <a:ext cx="2659592" cy="2193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Franklin Gothic Book"/>
            </a:rPr>
            <a:t>Internal go-live of the Provider Dashboard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View star ratings and manage comments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Ask questions and seek coaching</a:t>
          </a:r>
        </a:p>
      </dsp:txBody>
      <dsp:txXfrm>
        <a:off x="52724" y="1663010"/>
        <a:ext cx="2558630" cy="1622586"/>
      </dsp:txXfrm>
    </dsp:sp>
    <dsp:sp modelId="{6E4FE0E8-6A70-49D9-BA5B-D4BE7E01CB36}">
      <dsp:nvSpPr>
        <dsp:cNvPr id="0" name=""/>
        <dsp:cNvSpPr/>
      </dsp:nvSpPr>
      <dsp:spPr>
        <a:xfrm>
          <a:off x="1509319" y="2179706"/>
          <a:ext cx="2866961" cy="2866961"/>
        </a:xfrm>
        <a:prstGeom prst="leftCircularArrow">
          <a:avLst>
            <a:gd name="adj1" fmla="val 2926"/>
            <a:gd name="adj2" fmla="val 358088"/>
            <a:gd name="adj3" fmla="val 2133598"/>
            <a:gd name="adj4" fmla="val 9024489"/>
            <a:gd name="adj5" fmla="val 34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C2595-DD24-4A2E-96DF-AE03B68F75C7}">
      <dsp:nvSpPr>
        <dsp:cNvPr id="0" name=""/>
        <dsp:cNvSpPr/>
      </dsp:nvSpPr>
      <dsp:spPr>
        <a:xfrm>
          <a:off x="593264" y="3336078"/>
          <a:ext cx="2364082" cy="940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Phase 1</a:t>
          </a:r>
          <a:r>
            <a:rPr lang="en-US" sz="2600" kern="1200" dirty="0">
              <a:latin typeface="Franklin Gothic Medium"/>
            </a:rPr>
            <a:t> </a:t>
          </a:r>
          <a:endParaRPr lang="en-US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Mid-July</a:t>
          </a:r>
        </a:p>
      </dsp:txBody>
      <dsp:txXfrm>
        <a:off x="620799" y="3363613"/>
        <a:ext cx="2309012" cy="885047"/>
      </dsp:txXfrm>
    </dsp:sp>
    <dsp:sp modelId="{454221F6-EB64-4AF3-8F09-0D21B6C64EB3}">
      <dsp:nvSpPr>
        <dsp:cNvPr id="0" name=""/>
        <dsp:cNvSpPr/>
      </dsp:nvSpPr>
      <dsp:spPr>
        <a:xfrm>
          <a:off x="3356742" y="1612529"/>
          <a:ext cx="2659592" cy="2193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Star ratings and comments will be published to the UVAHealth.com provider web profiles</a:t>
          </a:r>
        </a:p>
      </dsp:txBody>
      <dsp:txXfrm>
        <a:off x="3407223" y="2133069"/>
        <a:ext cx="2558630" cy="1622586"/>
      </dsp:txXfrm>
    </dsp:sp>
    <dsp:sp modelId="{C359A498-E739-4559-BAE9-E43A362FB034}">
      <dsp:nvSpPr>
        <dsp:cNvPr id="0" name=""/>
        <dsp:cNvSpPr/>
      </dsp:nvSpPr>
      <dsp:spPr>
        <a:xfrm>
          <a:off x="4841654" y="285989"/>
          <a:ext cx="3206798" cy="3206798"/>
        </a:xfrm>
        <a:prstGeom prst="circularArrow">
          <a:avLst>
            <a:gd name="adj1" fmla="val 2615"/>
            <a:gd name="adj2" fmla="val 317829"/>
            <a:gd name="adj3" fmla="val 19506660"/>
            <a:gd name="adj4" fmla="val 12575511"/>
            <a:gd name="adj5" fmla="val 30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386F7-8939-4022-8752-3216FE67E367}">
      <dsp:nvSpPr>
        <dsp:cNvPr id="0" name=""/>
        <dsp:cNvSpPr/>
      </dsp:nvSpPr>
      <dsp:spPr>
        <a:xfrm>
          <a:off x="3947763" y="1142470"/>
          <a:ext cx="2364082" cy="940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Phase 2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Mid-September</a:t>
          </a:r>
        </a:p>
      </dsp:txBody>
      <dsp:txXfrm>
        <a:off x="3975298" y="1170005"/>
        <a:ext cx="2309012" cy="885047"/>
      </dsp:txXfrm>
    </dsp:sp>
    <dsp:sp modelId="{D14D8436-2B93-40A1-96B1-986DA17D7C74}">
      <dsp:nvSpPr>
        <dsp:cNvPr id="0" name=""/>
        <dsp:cNvSpPr/>
      </dsp:nvSpPr>
      <dsp:spPr>
        <a:xfrm>
          <a:off x="6711241" y="1612529"/>
          <a:ext cx="2659592" cy="2193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Publishing of star ratings and comments to third-party </a:t>
          </a:r>
          <a:r>
            <a:rPr lang="en-US" sz="1800" kern="1200" dirty="0">
              <a:latin typeface="+mn-lt"/>
            </a:rPr>
            <a:t>sites</a:t>
          </a:r>
          <a:endParaRPr lang="en-US" sz="1800" kern="1200" dirty="0">
            <a:latin typeface="Franklin Gothic Medium"/>
          </a:endParaRPr>
        </a:p>
      </dsp:txBody>
      <dsp:txXfrm>
        <a:off x="6761722" y="1663010"/>
        <a:ext cx="2558630" cy="1622586"/>
      </dsp:txXfrm>
    </dsp:sp>
    <dsp:sp modelId="{54B7CD84-3CA0-4C6A-92B6-10F9FEE81D5D}">
      <dsp:nvSpPr>
        <dsp:cNvPr id="0" name=""/>
        <dsp:cNvSpPr/>
      </dsp:nvSpPr>
      <dsp:spPr>
        <a:xfrm>
          <a:off x="7302261" y="3336078"/>
          <a:ext cx="2364082" cy="940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n-lt"/>
            </a:rPr>
            <a:t>Phase 3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n-lt"/>
            </a:rPr>
            <a:t>Mid-Oct</a:t>
          </a:r>
        </a:p>
      </dsp:txBody>
      <dsp:txXfrm>
        <a:off x="7329796" y="3363613"/>
        <a:ext cx="2309012" cy="885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B18A9-39E5-1A43-9F16-589397169112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068A4-9DFC-3D4E-9D8F-734C5480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8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068A4-9DFC-3D4E-9D8F-734C548016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BFD443E8-3D25-F1C1-EB61-D861DD366C0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95739" y="1113503"/>
            <a:ext cx="2805498" cy="5599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32AC36-C786-9DFA-8F47-836C13CDC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943" y="4262182"/>
            <a:ext cx="7270744" cy="481074"/>
          </a:xfr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E271-928F-15CD-4895-1399C9F9D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893" y="1899821"/>
            <a:ext cx="7270744" cy="2037810"/>
          </a:xfrm>
        </p:spPr>
        <p:txBody>
          <a:bodyPr anchor="t" anchorCtr="0">
            <a:noAutofit/>
          </a:bodyPr>
          <a:lstStyle>
            <a:lvl1pPr algn="l">
              <a:lnSpc>
                <a:spcPts val="7300"/>
              </a:lnSpc>
              <a:defRPr sz="70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C6A610-EA2C-373D-CFD9-5D92558EF53C}"/>
              </a:ext>
            </a:extLst>
          </p:cNvPr>
          <p:cNvSpPr/>
          <p:nvPr/>
        </p:nvSpPr>
        <p:spPr>
          <a:xfrm>
            <a:off x="808051" y="1308410"/>
            <a:ext cx="1177383" cy="1561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0707A5-B842-3E94-72D0-DED8A701A26A}"/>
              </a:ext>
            </a:extLst>
          </p:cNvPr>
          <p:cNvSpPr/>
          <p:nvPr/>
        </p:nvSpPr>
        <p:spPr>
          <a:xfrm>
            <a:off x="8572500" y="0"/>
            <a:ext cx="3619500" cy="490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63B1C-C68B-1CC2-752F-0D0EC57F2605}"/>
              </a:ext>
            </a:extLst>
          </p:cNvPr>
          <p:cNvSpPr/>
          <p:nvPr/>
        </p:nvSpPr>
        <p:spPr>
          <a:xfrm>
            <a:off x="8572500" y="2276706"/>
            <a:ext cx="3619500" cy="38638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823D9F-878A-40DA-6963-A25CFDF0D3F0}"/>
              </a:ext>
            </a:extLst>
          </p:cNvPr>
          <p:cNvSpPr/>
          <p:nvPr/>
        </p:nvSpPr>
        <p:spPr>
          <a:xfrm>
            <a:off x="8572500" y="6140606"/>
            <a:ext cx="36195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7DD633-8515-E75A-B8C3-519101EC25B9}"/>
              </a:ext>
            </a:extLst>
          </p:cNvPr>
          <p:cNvSpPr/>
          <p:nvPr/>
        </p:nvSpPr>
        <p:spPr>
          <a:xfrm>
            <a:off x="8572500" y="6721473"/>
            <a:ext cx="3619500" cy="136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27EB7FA2-30D1-0AB1-6FCE-E66967BC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42636D6-1BFB-2FBF-3C1D-ECB34DD0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F15B5E49-AFA8-B81B-A7B3-C9C70AF6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26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352">
          <p15:clr>
            <a:srgbClr val="FBAE40"/>
          </p15:clr>
        </p15:guide>
        <p15:guide id="7" orient="horz" pos="2808">
          <p15:clr>
            <a:srgbClr val="FBAE40"/>
          </p15:clr>
        </p15:guide>
        <p15:guide id="13">
          <p15:clr>
            <a:srgbClr val="FBAE40"/>
          </p15:clr>
        </p15:guide>
        <p15:guide id="14" pos="7680">
          <p15:clr>
            <a:srgbClr val="FBAE40"/>
          </p15:clr>
        </p15:guide>
        <p15:guide id="15" pos="540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FD74E3D-80CE-B77A-B212-EA2994257F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5B49E-E5F9-FA2F-C02A-B61A20453106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A0B3FE-8AAD-BF30-8FD2-0754DA6931EA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F3E31D-07D4-CEDE-63CF-54435160562B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3B7FE-6977-392D-45FB-1B50BA99EE9F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96F7307-7862-C9B7-B016-3E11F040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185FE7C-2AD4-E197-B71B-1B014594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E2391B9-7AB5-56DF-AFC8-DAC6F964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4BDF5DE-DB65-8D90-7C62-333A96BB7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199" t="5483" r="49060" b="67217"/>
          <a:stretch/>
        </p:blipFill>
        <p:spPr>
          <a:xfrm>
            <a:off x="1375576" y="407406"/>
            <a:ext cx="1105232" cy="87275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534FFF5-3AD4-029C-B231-EE279758D9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0318" y="1972475"/>
            <a:ext cx="9641179" cy="2267016"/>
          </a:xfrm>
        </p:spPr>
        <p:txBody>
          <a:bodyPr anchor="t" anchorCtr="0"/>
          <a:lstStyle>
            <a:lvl1pPr marL="0" indent="0">
              <a:lnSpc>
                <a:spcPts val="5500"/>
              </a:lnSpc>
              <a:buFontTx/>
              <a:buNone/>
              <a:defRPr sz="5000" baseline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sz="5000" baseline="0">
                <a:solidFill>
                  <a:schemeClr val="tx2"/>
                </a:solidFill>
              </a:defRPr>
            </a:lvl2pPr>
            <a:lvl3pPr marL="228600" indent="0">
              <a:buFontTx/>
              <a:buNone/>
              <a:defRPr sz="5000" baseline="0">
                <a:solidFill>
                  <a:schemeClr val="tx2"/>
                </a:solidFill>
              </a:defRPr>
            </a:lvl3pPr>
            <a:lvl4pPr marL="228600" indent="0">
              <a:buFontTx/>
              <a:buNone/>
              <a:defRPr sz="5000" baseline="0">
                <a:solidFill>
                  <a:schemeClr val="tx2"/>
                </a:solidFill>
              </a:defRPr>
            </a:lvl4pPr>
            <a:lvl5pPr marL="228600" indent="0">
              <a:buFontTx/>
              <a:buNone/>
              <a:defRPr sz="5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0C4FC97-A722-D9C3-10A4-8C647DD07C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1865" y="4478972"/>
            <a:ext cx="3027362" cy="1117600"/>
          </a:xfrm>
        </p:spPr>
        <p:txBody>
          <a:bodyPr/>
          <a:lstStyle>
            <a:lvl1pPr marL="0" indent="0" algn="r">
              <a:buFontTx/>
              <a:buNone/>
              <a:defRPr sz="2400" baseline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baseline="0">
                <a:solidFill>
                  <a:schemeClr val="tx2"/>
                </a:solidFill>
              </a:defRPr>
            </a:lvl2pPr>
            <a:lvl3pPr marL="228600" indent="0">
              <a:buFontTx/>
              <a:buNone/>
              <a:defRPr baseline="0">
                <a:solidFill>
                  <a:schemeClr val="tx2"/>
                </a:solidFill>
              </a:defRPr>
            </a:lvl3pPr>
            <a:lvl4pPr marL="228600" indent="0">
              <a:buFontTx/>
              <a:buNone/>
              <a:defRPr baseline="0">
                <a:solidFill>
                  <a:schemeClr val="tx2"/>
                </a:solidFill>
              </a:defRPr>
            </a:lvl4pPr>
            <a:lvl5pPr marL="228600" indent="0">
              <a:buFontTx/>
              <a:buNone/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215104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5BB161-9511-37BF-CFA5-978A4331C148}"/>
              </a:ext>
            </a:extLst>
          </p:cNvPr>
          <p:cNvSpPr/>
          <p:nvPr/>
        </p:nvSpPr>
        <p:spPr>
          <a:xfrm>
            <a:off x="0" y="0"/>
            <a:ext cx="3604846" cy="1397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F0808-42D4-F9CA-8423-F986453CFE20}"/>
              </a:ext>
            </a:extLst>
          </p:cNvPr>
          <p:cNvSpPr/>
          <p:nvPr/>
        </p:nvSpPr>
        <p:spPr>
          <a:xfrm>
            <a:off x="0" y="1397976"/>
            <a:ext cx="3604846" cy="47349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3BA47F-C00E-47CB-49A8-D38CFFD44ABA}"/>
              </a:ext>
            </a:extLst>
          </p:cNvPr>
          <p:cNvSpPr/>
          <p:nvPr/>
        </p:nvSpPr>
        <p:spPr>
          <a:xfrm>
            <a:off x="0" y="6132920"/>
            <a:ext cx="3604846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E7A0A2-7B63-423C-6F6E-45F5FCD1CCFE}"/>
              </a:ext>
            </a:extLst>
          </p:cNvPr>
          <p:cNvSpPr/>
          <p:nvPr/>
        </p:nvSpPr>
        <p:spPr>
          <a:xfrm>
            <a:off x="0" y="6713789"/>
            <a:ext cx="3604846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87A5D5-C41D-4812-EF47-59722D273E1B}"/>
              </a:ext>
            </a:extLst>
          </p:cNvPr>
          <p:cNvSpPr/>
          <p:nvPr/>
        </p:nvSpPr>
        <p:spPr>
          <a:xfrm>
            <a:off x="11391900" y="0"/>
            <a:ext cx="800100" cy="1397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29D16B-3F8C-BD7E-E229-9B0C0DE5B904}"/>
              </a:ext>
            </a:extLst>
          </p:cNvPr>
          <p:cNvSpPr/>
          <p:nvPr/>
        </p:nvSpPr>
        <p:spPr>
          <a:xfrm>
            <a:off x="11391900" y="1397976"/>
            <a:ext cx="800100" cy="47349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2116E-AC6B-7EDF-1EE4-D2F4426702EE}"/>
              </a:ext>
            </a:extLst>
          </p:cNvPr>
          <p:cNvSpPr/>
          <p:nvPr/>
        </p:nvSpPr>
        <p:spPr>
          <a:xfrm>
            <a:off x="1139190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A1199-9619-3B7B-BBD1-61DF137F6015}"/>
              </a:ext>
            </a:extLst>
          </p:cNvPr>
          <p:cNvSpPr/>
          <p:nvPr/>
        </p:nvSpPr>
        <p:spPr>
          <a:xfrm>
            <a:off x="1139190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89BB0EA-ABC4-F83A-0934-F80988C886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30794" y="3149020"/>
            <a:ext cx="2805498" cy="5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a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631687-903D-FA29-CAE3-94E6CFF1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5FF12-EABD-8B32-D162-0945BA31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58AD2-E119-966A-628A-0EF6768E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3B7760-81ED-7206-2D52-1C773DE6223F}"/>
              </a:ext>
            </a:extLst>
          </p:cNvPr>
          <p:cNvSpPr txBox="1">
            <a:spLocks/>
          </p:cNvSpPr>
          <p:nvPr/>
        </p:nvSpPr>
        <p:spPr>
          <a:xfrm>
            <a:off x="1482639" y="3955160"/>
            <a:ext cx="9845550" cy="11582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8069BA6-7B86-AAF1-0259-0E34177D9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639" y="4987185"/>
            <a:ext cx="6633527" cy="481074"/>
          </a:xfr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28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al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BEC8C-0D20-A268-52DB-BA91537E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8F3F-1E39-60B5-3A1F-F9AD9129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59F59-4699-BD10-B5DF-0297C51D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1FBE379-707C-15C3-FF7D-C1F6741C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03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ptional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5C15C-4CAA-D237-97EB-3EEEE3356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14B2D-1E10-448B-5C05-81A1249CB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7C3EC0-5FD1-9189-BD2D-D7E02EDC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9205E-62D6-55A8-CC8F-CE5BE887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13078-502B-0587-8EED-1EE67885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1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67" b="1" i="0">
                <a:solidFill>
                  <a:srgbClr val="0A34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26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E271-928F-15CD-4895-1399C9F9D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445" y="1265424"/>
            <a:ext cx="7223161" cy="2788275"/>
          </a:xfrm>
        </p:spPr>
        <p:txBody>
          <a:bodyPr anchor="t" anchorCtr="0">
            <a:noAutofit/>
          </a:bodyPr>
          <a:lstStyle>
            <a:lvl1pPr algn="l">
              <a:lnSpc>
                <a:spcPts val="7000"/>
              </a:lnSpc>
              <a:defRPr sz="70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85FAA7-2051-0896-BB1B-6A98D09F4D61}"/>
              </a:ext>
            </a:extLst>
          </p:cNvPr>
          <p:cNvSpPr/>
          <p:nvPr/>
        </p:nvSpPr>
        <p:spPr>
          <a:xfrm>
            <a:off x="1600930" y="761905"/>
            <a:ext cx="1261769" cy="17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D74E3D-80CE-B77A-B212-EA2994257F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5B49E-E5F9-FA2F-C02A-B61A20453106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A0B3FE-8AAD-BF30-8FD2-0754DA6931EA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F3E31D-07D4-CEDE-63CF-54435160562B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3B7FE-6977-392D-45FB-1B50BA99EE9F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96F7307-7862-C9B7-B016-3E11F040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185FE7C-2AD4-E197-B71B-1B014594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E2391B9-7AB5-56DF-AFC8-DAC6F964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9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132" y="639611"/>
            <a:ext cx="10218292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49273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0B9811-C36C-373F-9AE5-C87FD6AD14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5359" y="1920582"/>
            <a:ext cx="51309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587C42-DAB6-3329-51F1-52252CFDA3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762B7-FE48-E246-3A7A-3E6872B2A48A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AB8EC-7CC5-1C38-EB51-B47703E44B57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75727-F432-3288-93E3-857043617EAA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FE1F7-7A3C-A0F3-3885-C3B908758175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0236"/>
            <a:ext cx="4927321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EC8370A-EE2F-3EC2-C7F3-EFC6F189450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05359" y="2450237"/>
            <a:ext cx="5130800" cy="3218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20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15" y="635437"/>
            <a:ext cx="991387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3064073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587C42-DAB6-3329-51F1-52252CFDA3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762B7-FE48-E246-3A7A-3E6872B2A48A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AB8EC-7CC5-1C38-EB51-B47703E44B57}"/>
              </a:ext>
            </a:extLst>
          </p:cNvPr>
          <p:cNvSpPr/>
          <p:nvPr/>
        </p:nvSpPr>
        <p:spPr>
          <a:xfrm>
            <a:off x="0" y="407406"/>
            <a:ext cx="800100" cy="36559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499DEC-D0CB-20CC-F394-288E89C95FCE}"/>
              </a:ext>
            </a:extLst>
          </p:cNvPr>
          <p:cNvSpPr/>
          <p:nvPr/>
        </p:nvSpPr>
        <p:spPr>
          <a:xfrm>
            <a:off x="0" y="4063317"/>
            <a:ext cx="800100" cy="2074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75727-F432-3288-93E3-857043617EAA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FE1F7-7A3C-A0F3-3885-C3B908758175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0472" y="2450237"/>
            <a:ext cx="3064074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78AA4F8A-CDC0-7942-A952-2D5DA73CF8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0179" y="1920582"/>
            <a:ext cx="3064073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0">
            <a:extLst>
              <a:ext uri="{FF2B5EF4-FFF2-40B4-BE49-F238E27FC236}">
                <a16:creationId xmlns:a16="http://schemas.microsoft.com/office/drawing/2014/main" id="{3AC9D047-7773-F3C7-1CAE-400D093E383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52785" y="2450237"/>
            <a:ext cx="3061468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CC383C9-2C64-5407-3C41-23F2BA3017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2553" y="1920582"/>
            <a:ext cx="3064073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ED6D881B-4DB9-A034-28D8-2BA6BAC613E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70268" y="2450237"/>
            <a:ext cx="3061469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07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Slide w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014" y="636870"/>
            <a:ext cx="9951821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49273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587C42-DAB6-3329-51F1-52252CFDA3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762B7-FE48-E246-3A7A-3E6872B2A48A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AB8EC-7CC5-1C38-EB51-B47703E44B57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75727-F432-3288-93E3-857043617EAA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FE1F7-7A3C-A0F3-3885-C3B908758175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4230"/>
            <a:ext cx="4927321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992FB40-4BD9-C860-BC05-8DDCF80032D8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705600" y="1981200"/>
            <a:ext cx="4764088" cy="39751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7430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column Slide w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791" y="639611"/>
            <a:ext cx="5187732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5187734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587C42-DAB6-3329-51F1-52252CFDA3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762B7-FE48-E246-3A7A-3E6872B2A48A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AB8EC-7CC5-1C38-EB51-B47703E44B57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75727-F432-3288-93E3-857043617EAA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FE1F7-7A3C-A0F3-3885-C3B908758175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0237"/>
            <a:ext cx="5187734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679E1C-F067-82DA-EB20-89CDD8639D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15175" y="769951"/>
            <a:ext cx="4275138" cy="46704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30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98A22DD4-038C-7D93-4D61-B73C10E5BEB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1600200" y="1981201"/>
            <a:ext cx="9763218" cy="386030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Insert Table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DA06DA-3C58-3AF9-D6BE-E17106FB8540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5EA0D-48A4-C6C4-7CA7-2BFD6C7514FE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49F1C8-0009-D827-8EEE-3BA701AC2EEC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EE1CBA-7E35-B977-9B7F-37092F49AB53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0DDB8B1-0922-5FEE-558D-34DDD1F5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2393EF6-C3B0-4488-F4D3-AB5AE683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E6BFC7F-43C0-28A2-0B7A-C4A14C1B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82E5A51-D63F-35C7-0CC8-96FA3D0760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0AD9C05-BB97-D29B-EABA-DEDF5A6C97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16" y="635835"/>
            <a:ext cx="984555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52469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EF8E54-81A9-A78B-3059-0A1DAF34AA3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17868" y="1981200"/>
            <a:ext cx="9845550" cy="3738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795903-B8C9-68B8-B1F4-C782ABFBBE12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3F94B7-8BE3-6BE0-23EB-8EBA48EA2BDD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7142EC-D817-2933-6140-62D72113C588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644336-6D0E-0C5C-A158-4C4854DE97EE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0DC8C15-CB53-E9D7-4F2E-CD7DF4FBD1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FB78BFD-BEA4-C681-9C94-362E6245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2CAE4B3-ACA6-E9CB-83F0-E5E94471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F5F34AA-9624-6E3A-E2E7-6350746A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65B8-271B-FA4F-FDE5-87DA1C571A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015" y="636353"/>
            <a:ext cx="984555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53156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611BDE-D6CD-401A-8CDA-77BF2E91F5C6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269C-734A-789C-7552-8810D1932F76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55C5EE-C77D-04FF-AEE6-4CFFA3B1A134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2C9729-D3CE-54E4-7332-451B2E8A3726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22CA7D-B8AB-8876-9D77-35F5C2B512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D2F01AC-51A7-3A40-8AF2-7CA49558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7BD05FE-C4D6-817C-6C54-8BEA1177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0F2FDDA-3C86-E0A1-30E9-74B882BF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2A256-E9B0-3029-8A73-28180CD5E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16" y="635438"/>
            <a:ext cx="984555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81663B0-35CF-F099-B5AC-3B39C481265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600200" y="1762126"/>
            <a:ext cx="9763125" cy="40437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4195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61708-C856-5679-5F26-DFD65449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301" y="662893"/>
            <a:ext cx="984459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BA814-9AC9-5238-F0A1-89F9D61B5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0" y="19884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10D8D-B5B5-FA5C-2E75-85268E634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200" y="6374044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07BB-F259-4D83-839F-2ABE0F4A8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07592-D92D-5E48-1F23-4A48048F6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740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A7535-84D4-1921-62EB-192F99FD2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600" y="6374043"/>
            <a:ext cx="161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50" r:id="rId3"/>
    <p:sldLayoutId id="2147483675" r:id="rId4"/>
    <p:sldLayoutId id="2147483673" r:id="rId5"/>
    <p:sldLayoutId id="2147483674" r:id="rId6"/>
    <p:sldLayoutId id="2147483662" r:id="rId7"/>
    <p:sldLayoutId id="2147483672" r:id="rId8"/>
    <p:sldLayoutId id="2147483654" r:id="rId9"/>
    <p:sldLayoutId id="2147483676" r:id="rId10"/>
    <p:sldLayoutId id="2147483677" r:id="rId11"/>
    <p:sldLayoutId id="2147483651" r:id="rId12"/>
    <p:sldLayoutId id="2147483655" r:id="rId13"/>
    <p:sldLayoutId id="2147483659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60020" indent="-160020" algn="l" defTabSz="914400" rtl="0" eaLnBrk="1" latinLnBrk="0" hangingPunct="1">
        <a:lnSpc>
          <a:spcPts val="2000"/>
        </a:lnSpc>
        <a:spcBef>
          <a:spcPts val="1000"/>
        </a:spcBef>
        <a:buFont typeface="Wingdings" pitchFamily="2" charset="2"/>
        <a:buChar char="§"/>
        <a:defRPr sz="16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ts val="1800"/>
        </a:lnSpc>
        <a:spcBef>
          <a:spcPts val="500"/>
        </a:spcBef>
        <a:buFont typeface="Apple Symbols" panose="02000000000000000000" pitchFamily="2" charset="-79"/>
        <a:buChar char="⎻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40080" indent="-13716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40080" indent="-13716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640080" indent="-13716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2" orient="horz" pos="4056">
          <p15:clr>
            <a:srgbClr val="F26B43"/>
          </p15:clr>
        </p15:guide>
        <p15:guide id="27" pos="504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>
          <p15:clr>
            <a:srgbClr val="F26B43"/>
          </p15:clr>
        </p15:guide>
        <p15:guide id="30" pos="1008">
          <p15:clr>
            <a:srgbClr val="F26B43"/>
          </p15:clr>
        </p15:guide>
        <p15:guide id="31" orient="horz" pos="480">
          <p15:clr>
            <a:srgbClr val="F26B43"/>
          </p15:clr>
        </p15:guide>
        <p15:guide id="32" pos="4224">
          <p15:clr>
            <a:srgbClr val="F26B43"/>
          </p15:clr>
        </p15:guide>
        <p15:guide id="33" orient="horz" pos="12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ransparency@uvahealth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A0867C-2DD8-F90B-9802-98138BD46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846" y="1578750"/>
            <a:ext cx="7906607" cy="45298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Provider and Location </a:t>
            </a:r>
            <a:br>
              <a:rPr lang="en-US" sz="3600" b="1" dirty="0"/>
            </a:br>
            <a:r>
              <a:rPr lang="en-US" sz="3600" b="1" dirty="0"/>
              <a:t>Star Ratings &amp; Comments </a:t>
            </a:r>
            <a:br>
              <a:rPr lang="en-US" sz="3200" b="1" dirty="0"/>
            </a:br>
            <a:br>
              <a:rPr lang="en-US" sz="3200" dirty="0"/>
            </a:br>
            <a:r>
              <a:rPr lang="en-US" sz="3200" dirty="0"/>
              <a:t>Patient Experience Office</a:t>
            </a:r>
            <a:br>
              <a:rPr lang="en-US" sz="3200" dirty="0"/>
            </a:br>
            <a:r>
              <a:rPr lang="en-US" sz="3200" dirty="0"/>
              <a:t>Strategic Marketing &amp; Communications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solidFill>
                  <a:schemeClr val="tx1"/>
                </a:solidFill>
              </a:rPr>
              <a:t>Email us at </a:t>
            </a:r>
            <a:r>
              <a:rPr lang="en-US" sz="3200" dirty="0">
                <a:hlinkClick r:id="rId2"/>
              </a:rPr>
              <a:t>transparency@uvahealth.org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100000"/>
              </a:lnSpc>
            </a:pP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br>
              <a:rPr lang="en-US" sz="4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658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22DBF-7868-4EEF-509A-8FCEF6ED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225" y="165969"/>
            <a:ext cx="9845550" cy="1158265"/>
          </a:xfrm>
        </p:spPr>
        <p:txBody>
          <a:bodyPr/>
          <a:lstStyle/>
          <a:p>
            <a:r>
              <a:rPr lang="en-US" sz="3600" dirty="0"/>
              <a:t>Provider Eligibility</a:t>
            </a:r>
            <a:br>
              <a:rPr lang="en-US" sz="3600" dirty="0"/>
            </a:br>
            <a:r>
              <a:rPr lang="en-US" sz="3600" dirty="0"/>
              <a:t> 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7407CFC-5AD6-3D83-A97D-0DE026DFED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967206"/>
              </p:ext>
            </p:extLst>
          </p:nvPr>
        </p:nvGraphicFramePr>
        <p:xfrm>
          <a:off x="1391818" y="1166453"/>
          <a:ext cx="9626957" cy="427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76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22DBF-7868-4EEF-509A-8FCEF6ED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97" y="187620"/>
            <a:ext cx="9864135" cy="758680"/>
          </a:xfrm>
        </p:spPr>
        <p:txBody>
          <a:bodyPr/>
          <a:lstStyle/>
          <a:p>
            <a:r>
              <a:rPr lang="en-US" sz="3600"/>
              <a:t>Star Ratings &amp; Comments </a:t>
            </a:r>
            <a:endParaRPr lang="en-US"/>
          </a:p>
        </p:txBody>
      </p:sp>
      <p:pic>
        <p:nvPicPr>
          <p:cNvPr id="5" name="Picture 4" descr="A medical survey form with black text&#10;&#10;Description automatically generated">
            <a:extLst>
              <a:ext uri="{FF2B5EF4-FFF2-40B4-BE49-F238E27FC236}">
                <a16:creationId xmlns:a16="http://schemas.microsoft.com/office/drawing/2014/main" id="{E0EA1D7A-1E11-74D1-6ADD-8B004BD3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43" y="2473919"/>
            <a:ext cx="8141236" cy="329777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B5E77D-AC77-9436-2D13-40ACC02ED04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67290" y="861565"/>
            <a:ext cx="10786417" cy="17106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Data comes from the patient experience Medical Practice survey 'Care Provider' domain (below)</a:t>
            </a:r>
          </a:p>
          <a:p>
            <a:r>
              <a:rPr lang="en-US" sz="1800">
                <a:solidFill>
                  <a:schemeClr val="tx1"/>
                </a:solidFill>
              </a:rPr>
              <a:t>Ratings are collected on a 0-100 scale, when then translates to a 1 - 5 scale star rating</a:t>
            </a:r>
          </a:p>
          <a:p>
            <a:r>
              <a:rPr lang="en-US" sz="1800">
                <a:solidFill>
                  <a:schemeClr val="tx1"/>
                </a:solidFill>
              </a:rPr>
              <a:t>Star ratings and comments will be posted on the UVAHealth.com Provider &amp; Location Directory</a:t>
            </a:r>
          </a:p>
          <a:p>
            <a:pPr>
              <a:buFont typeface="Wingdings" panose="02000000000000000000" pitchFamily="2" charset="-79"/>
              <a:buChar char="§"/>
            </a:pPr>
            <a:r>
              <a:rPr lang="en-US" sz="1800">
                <a:solidFill>
                  <a:schemeClr val="tx1"/>
                </a:solidFill>
              </a:rPr>
              <a:t>Star ratings and comments will be published on the Provider profile of third-party sites (e.g., WebMD, Vitals)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7F31C-4075-71B4-62A8-5372B51FB5C4}"/>
              </a:ext>
            </a:extLst>
          </p:cNvPr>
          <p:cNvSpPr txBox="1"/>
          <p:nvPr/>
        </p:nvSpPr>
        <p:spPr>
          <a:xfrm>
            <a:off x="1168400" y="5943600"/>
            <a:ext cx="83921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The Patient Experience Office can provide an analysis of comments and trends, identify areas of strength and opportunity, offer real time observations, and share best practices. 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3D66231D-6511-1B53-19D9-4E4C3091A42A}"/>
              </a:ext>
            </a:extLst>
          </p:cNvPr>
          <p:cNvSpPr/>
          <p:nvPr/>
        </p:nvSpPr>
        <p:spPr>
          <a:xfrm>
            <a:off x="904240" y="6096000"/>
            <a:ext cx="264160" cy="2946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DFA5C0-796A-7E11-E2D1-1523F9CD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163" y="260057"/>
            <a:ext cx="9845550" cy="1158265"/>
          </a:xfrm>
        </p:spPr>
        <p:txBody>
          <a:bodyPr/>
          <a:lstStyle/>
          <a:p>
            <a:r>
              <a:rPr lang="en-US" sz="3600"/>
              <a:t>Patient Comments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5F5FFD-8E79-B5F8-562A-F29C17ADFC4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72428" y="1109298"/>
            <a:ext cx="10495790" cy="50136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Most providers find their patients’ feedback is overwhelmingly positive </a:t>
            </a:r>
          </a:p>
          <a:p>
            <a:r>
              <a:rPr lang="en-US" sz="1800">
                <a:solidFill>
                  <a:schemeClr val="tx1"/>
                </a:solidFill>
              </a:rPr>
              <a:t>The majority of patient comments will be posted unedited </a:t>
            </a:r>
          </a:p>
          <a:p>
            <a:r>
              <a:rPr lang="en-US" sz="1800">
                <a:solidFill>
                  <a:schemeClr val="tx1"/>
                </a:solidFill>
              </a:rPr>
              <a:t>Comments will not be posted if a comment falls within a narrow set of exclusion criteria: 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 sz="1600">
                <a:solidFill>
                  <a:schemeClr val="tx1"/>
                </a:solidFill>
              </a:rPr>
              <a:t>Protected health information (PHI)</a:t>
            </a:r>
          </a:p>
          <a:p>
            <a:pPr lvl="1"/>
            <a:r>
              <a:rPr lang="en-US" sz="1600">
                <a:solidFill>
                  <a:schemeClr val="tx1"/>
                </a:solidFill>
              </a:rPr>
              <a:t>Reference to other providers or staff</a:t>
            </a:r>
          </a:p>
          <a:p>
            <a:pPr lvl="1"/>
            <a:r>
              <a:rPr lang="en-US" sz="1600">
                <a:solidFill>
                  <a:schemeClr val="tx1"/>
                </a:solidFill>
              </a:rPr>
              <a:t>Profanity or libel</a:t>
            </a:r>
          </a:p>
          <a:p>
            <a:pPr lvl="1"/>
            <a:r>
              <a:rPr lang="en-US" sz="1600">
                <a:solidFill>
                  <a:schemeClr val="tx1"/>
                </a:solidFill>
              </a:rPr>
              <a:t>Billing or insurance </a:t>
            </a:r>
          </a:p>
          <a:p>
            <a:pPr lvl="1"/>
            <a:r>
              <a:rPr lang="en-US" sz="1600">
                <a:solidFill>
                  <a:schemeClr val="tx1"/>
                </a:solidFill>
              </a:rPr>
              <a:t>Parking, facilities, or other off-topic comments</a:t>
            </a:r>
          </a:p>
          <a:p>
            <a:r>
              <a:rPr lang="en-US" sz="1800">
                <a:solidFill>
                  <a:schemeClr val="tx1"/>
                </a:solidFill>
              </a:rPr>
              <a:t>Providers can view and appeal their comments before publishing on the provider directory page </a:t>
            </a:r>
          </a:p>
          <a:p>
            <a:r>
              <a:rPr lang="en-US" sz="1800">
                <a:solidFill>
                  <a:schemeClr val="tx1"/>
                </a:solidFill>
              </a:rPr>
              <a:t>Appealed comments are reviewed by the Transparency Appeals Committee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 sz="1600">
                <a:solidFill>
                  <a:schemeClr val="tx1"/>
                </a:solidFill>
              </a:rPr>
              <a:t>Members: Providers, Patient Experience Office, Marketing &amp; Communications</a:t>
            </a:r>
          </a:p>
          <a:p>
            <a:pPr lvl="1"/>
            <a:r>
              <a:rPr lang="en-US" sz="1600">
                <a:solidFill>
                  <a:schemeClr val="tx1"/>
                </a:solidFill>
              </a:rPr>
              <a:t>The Committee will meet monthly to review appeal requests and make informed decisions guided by an established criteria and guidelines. </a:t>
            </a:r>
          </a:p>
          <a:p>
            <a:r>
              <a:rPr lang="en-US" sz="1800">
                <a:solidFill>
                  <a:schemeClr val="tx1"/>
                </a:solidFill>
              </a:rPr>
              <a:t>Comments not appealed are routed for publishing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2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9E25F-E57D-3747-EF94-E51EB1062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85" y="1401223"/>
            <a:ext cx="4262357" cy="44693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9F8799-61A7-1E47-E333-46377955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596" y="242958"/>
            <a:ext cx="10987486" cy="1149301"/>
          </a:xfrm>
        </p:spPr>
        <p:txBody>
          <a:bodyPr/>
          <a:lstStyle/>
          <a:p>
            <a:r>
              <a:rPr lang="en-US" sz="3600"/>
              <a:t>Provider </a:t>
            </a:r>
            <a:r>
              <a:rPr lang="en-US" sz="3600">
                <a:solidFill>
                  <a:schemeClr val="tx1"/>
                </a:solidFill>
              </a:rPr>
              <a:t>Search</a:t>
            </a:r>
            <a:r>
              <a:rPr lang="en-US" sz="3600"/>
              <a:t> Results &amp; Profile Page Examples</a:t>
            </a:r>
            <a:br>
              <a:rPr lang="en-US" sz="3600"/>
            </a:br>
            <a:r>
              <a:rPr lang="en-US" sz="2800" i="1"/>
              <a:t>for placeholder only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E5CAAF-A538-A2A5-3D05-1D04B69A3B2F}"/>
              </a:ext>
            </a:extLst>
          </p:cNvPr>
          <p:cNvSpPr/>
          <p:nvPr/>
        </p:nvSpPr>
        <p:spPr>
          <a:xfrm>
            <a:off x="3522132" y="2533979"/>
            <a:ext cx="1034771" cy="50426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3D6F9-EEF2-E2F5-DBA2-52D496AD0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542" y="1388190"/>
            <a:ext cx="5867653" cy="368561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FC5FEE1-87AC-D5F2-01C3-DE86AB99615B}"/>
              </a:ext>
            </a:extLst>
          </p:cNvPr>
          <p:cNvSpPr/>
          <p:nvPr/>
        </p:nvSpPr>
        <p:spPr>
          <a:xfrm>
            <a:off x="5625690" y="2861022"/>
            <a:ext cx="940619" cy="75639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9236D-39BD-9A37-5A02-F226D0035E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14" b="200"/>
          <a:stretch/>
        </p:blipFill>
        <p:spPr>
          <a:xfrm>
            <a:off x="7164637" y="4072150"/>
            <a:ext cx="5583177" cy="33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8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F8799-61A7-1E47-E333-46377955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596" y="242958"/>
            <a:ext cx="10343390" cy="1158265"/>
          </a:xfrm>
        </p:spPr>
        <p:txBody>
          <a:bodyPr/>
          <a:lstStyle/>
          <a:p>
            <a:r>
              <a:rPr lang="en-US" sz="3600" dirty="0"/>
              <a:t>Provider Third-Party Profile Page </a:t>
            </a:r>
            <a:br>
              <a:rPr lang="en-US" sz="3600" dirty="0"/>
            </a:br>
            <a:r>
              <a:rPr lang="en-US" sz="2800" i="1" dirty="0"/>
              <a:t>Example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3A1FDC-1822-43F4-B07F-AF66F0833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2" y="3738210"/>
            <a:ext cx="7539508" cy="24987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10F53A-CF91-F998-6CBA-5A0E422484B3}"/>
              </a:ext>
            </a:extLst>
          </p:cNvPr>
          <p:cNvSpPr txBox="1"/>
          <p:nvPr/>
        </p:nvSpPr>
        <p:spPr>
          <a:xfrm>
            <a:off x="8743509" y="1402885"/>
            <a:ext cx="3203066" cy="44627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We have more robust 1st party data and can improve 3rd party provider profiles</a:t>
            </a:r>
          </a:p>
          <a:p>
            <a:endParaRPr lang="en-US" u="sng" dirty="0"/>
          </a:p>
          <a:p>
            <a:r>
              <a:rPr lang="en-US" u="sng" dirty="0"/>
              <a:t>UVA Press Ganey Data:</a:t>
            </a:r>
            <a:endParaRPr lang="en-US" dirty="0"/>
          </a:p>
          <a:p>
            <a:r>
              <a:rPr lang="en-US" dirty="0"/>
              <a:t>942 survey returns</a:t>
            </a:r>
          </a:p>
          <a:p>
            <a:r>
              <a:rPr lang="en-US" dirty="0"/>
              <a:t>38 comments</a:t>
            </a:r>
          </a:p>
          <a:p>
            <a:r>
              <a:rPr lang="en-US" dirty="0"/>
              <a:t>4.8 star rating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UVA Press Ganey Data:</a:t>
            </a:r>
            <a:endParaRPr lang="en-US" dirty="0"/>
          </a:p>
          <a:p>
            <a:r>
              <a:rPr lang="en-US" dirty="0"/>
              <a:t>500 survey returns</a:t>
            </a:r>
          </a:p>
          <a:p>
            <a:r>
              <a:rPr lang="en-US" dirty="0"/>
              <a:t>34 comments</a:t>
            </a:r>
          </a:p>
          <a:p>
            <a:r>
              <a:rPr lang="en-US" dirty="0"/>
              <a:t>4.6 star rating</a:t>
            </a:r>
          </a:p>
          <a:p>
            <a:endParaRPr lang="en-US" sz="1400" u="sng" dirty="0"/>
          </a:p>
        </p:txBody>
      </p:sp>
      <p:pic>
        <p:nvPicPr>
          <p:cNvPr id="7" name="Picture 6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EC6D18AA-74AC-C914-FC4E-DAF253306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35" y="1360237"/>
            <a:ext cx="7539318" cy="2380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29891-A423-C736-EDFD-ECFB19421470}"/>
              </a:ext>
            </a:extLst>
          </p:cNvPr>
          <p:cNvSpPr txBox="1"/>
          <p:nvPr/>
        </p:nvSpPr>
        <p:spPr>
          <a:xfrm>
            <a:off x="1218511" y="2051538"/>
            <a:ext cx="1002436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Provider Image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994891-DFB0-CE56-3EF0-67EADF02F3CD}"/>
              </a:ext>
            </a:extLst>
          </p:cNvPr>
          <p:cNvSpPr txBox="1"/>
          <p:nvPr/>
        </p:nvSpPr>
        <p:spPr>
          <a:xfrm>
            <a:off x="2383692" y="2134519"/>
            <a:ext cx="244724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Provider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A9931-188F-F1B7-4CEC-804F9FAF3BB0}"/>
              </a:ext>
            </a:extLst>
          </p:cNvPr>
          <p:cNvSpPr txBox="1"/>
          <p:nvPr/>
        </p:nvSpPr>
        <p:spPr>
          <a:xfrm>
            <a:off x="1218511" y="4570620"/>
            <a:ext cx="1002436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Provider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E631A-CF84-5D1E-0E9B-65DCE3562D96}"/>
              </a:ext>
            </a:extLst>
          </p:cNvPr>
          <p:cNvSpPr txBox="1"/>
          <p:nvPr/>
        </p:nvSpPr>
        <p:spPr>
          <a:xfrm>
            <a:off x="2383692" y="4590848"/>
            <a:ext cx="258171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Provider Name</a:t>
            </a:r>
          </a:p>
        </p:txBody>
      </p:sp>
    </p:spTree>
    <p:extLst>
      <p:ext uri="{BB962C8B-B14F-4D97-AF65-F5344CB8AC3E}">
        <p14:creationId xmlns:p14="http://schemas.microsoft.com/office/powerpoint/2010/main" val="291353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F8799-61A7-1E47-E333-46377955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225" y="191846"/>
            <a:ext cx="9845550" cy="1158265"/>
          </a:xfrm>
        </p:spPr>
        <p:txBody>
          <a:bodyPr/>
          <a:lstStyle/>
          <a:p>
            <a:r>
              <a:rPr lang="en-US" sz="3600"/>
              <a:t>What Provider Ratings Look Like Today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D966F0-CBFF-412A-8D9F-1D7B3087F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589474"/>
              </p:ext>
            </p:extLst>
          </p:nvPr>
        </p:nvGraphicFramePr>
        <p:xfrm>
          <a:off x="1766656" y="1359076"/>
          <a:ext cx="8658687" cy="4643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50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F8799-61A7-1E47-E333-46377955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895" y="378790"/>
            <a:ext cx="10343390" cy="1158265"/>
          </a:xfrm>
        </p:spPr>
        <p:txBody>
          <a:bodyPr/>
          <a:lstStyle/>
          <a:p>
            <a:r>
              <a:rPr lang="en-US" sz="3600"/>
              <a:t>Timeline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93FD3D-605A-D814-FF90-AA7D1C23232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66472" y="1539944"/>
            <a:ext cx="10343390" cy="47327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1800" b="1"/>
          </a:p>
          <a:p>
            <a:pPr lvl="1"/>
            <a:endParaRPr lang="en-US" sz="1800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7C041C-47CC-4EF2-8455-64C725E073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41199"/>
              </p:ext>
            </p:extLst>
          </p:nvPr>
        </p:nvGraphicFramePr>
        <p:xfrm>
          <a:off x="1345224" y="670250"/>
          <a:ext cx="96685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02528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A-Blue-orange-torqouise">
  <a:themeElements>
    <a:clrScheme name="UVA-Blue-Orange-Cyan">
      <a:dk1>
        <a:srgbClr val="000000"/>
      </a:dk1>
      <a:lt1>
        <a:srgbClr val="FFFFFF"/>
      </a:lt1>
      <a:dk2>
        <a:srgbClr val="222E4A"/>
      </a:dk2>
      <a:lt2>
        <a:srgbClr val="FFFFFF"/>
      </a:lt2>
      <a:accent1>
        <a:srgbClr val="E57102"/>
      </a:accent1>
      <a:accent2>
        <a:srgbClr val="222E4A"/>
      </a:accent2>
      <a:accent3>
        <a:srgbClr val="029FDF"/>
      </a:accent3>
      <a:accent4>
        <a:srgbClr val="40B8E7"/>
      </a:accent4>
      <a:accent5>
        <a:srgbClr val="7ECEEF"/>
      </a:accent5>
      <a:accent6>
        <a:srgbClr val="C0E7F7"/>
      </a:accent6>
      <a:hlink>
        <a:srgbClr val="0563C1"/>
      </a:hlink>
      <a:folHlink>
        <a:srgbClr val="0263C1"/>
      </a:folHlink>
    </a:clrScheme>
    <a:fontScheme name="UVA Franklin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VA_HS_PPTX_MS365_2023_cyan_0" id="{1067B87A-ABD3-794D-A6D1-4FF037D8566C}" vid="{78613D1D-E759-FF47-A5AD-EC683BC051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24ce3c-6ba7-45ca-896a-c799f9d7e3fc">
      <UserInfo>
        <DisplayName>Limited Access System Group For Web d824ce3c-6ba7-45ca-896a-c799f9d7e3fc</DisplayName>
        <AccountId>19</AccountId>
        <AccountType/>
      </UserInfo>
      <UserInfo>
        <DisplayName>Bell, Bush *HS</DisplayName>
        <AccountId>14</AccountId>
        <AccountType/>
      </UserInfo>
      <UserInfo>
        <DisplayName>Badeau, Lisa *HS</DisplayName>
        <AccountId>26</AccountId>
        <AccountType/>
      </UserInfo>
      <UserInfo>
        <DisplayName>LeBeau, Sally *HS</DisplayName>
        <AccountId>12</AccountId>
        <AccountType/>
      </UserInfo>
      <UserInfo>
        <DisplayName>Orr, Anita J *HS</DisplayName>
        <AccountId>39</AccountId>
        <AccountType/>
      </UserInfo>
      <UserInfo>
        <DisplayName>Clemenko, Ginny S *HS</DisplayName>
        <AccountId>41</AccountId>
        <AccountType/>
      </UserInfo>
      <UserInfo>
        <DisplayName>Stanley, Megan M *HS</DisplayName>
        <AccountId>20</AccountId>
        <AccountType/>
      </UserInfo>
    </SharedWithUsers>
    <TaxCatchAll xmlns="d824ce3c-6ba7-45ca-896a-c799f9d7e3fc" xsi:nil="true"/>
    <lcf76f155ced4ddcb4097134ff3c332f xmlns="c361a882-129c-4810-8301-a053574415a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88C4573EED743A595877A4BA43A51" ma:contentTypeVersion="14" ma:contentTypeDescription="Create a new document." ma:contentTypeScope="" ma:versionID="f45a4bd77ee537b1045c42be007b285e">
  <xsd:schema xmlns:xsd="http://www.w3.org/2001/XMLSchema" xmlns:xs="http://www.w3.org/2001/XMLSchema" xmlns:p="http://schemas.microsoft.com/office/2006/metadata/properties" xmlns:ns2="c361a882-129c-4810-8301-a053574415a9" xmlns:ns3="d824ce3c-6ba7-45ca-896a-c799f9d7e3fc" targetNamespace="http://schemas.microsoft.com/office/2006/metadata/properties" ma:root="true" ma:fieldsID="cc8bc9fc932bbf35aee0fe0e69c19536" ns2:_="" ns3:_="">
    <xsd:import namespace="c361a882-129c-4810-8301-a053574415a9"/>
    <xsd:import namespace="d824ce3c-6ba7-45ca-896a-c799f9d7e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a882-129c-4810-8301-a053574415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b663f0c-57c3-4ace-9631-5bb0a6725d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4ce3c-6ba7-45ca-896a-c799f9d7e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9f9dc39-50ed-4a08-86e8-4d4ac9bbdb4f}" ma:internalName="TaxCatchAll" ma:showField="CatchAllData" ma:web="d824ce3c-6ba7-45ca-896a-c799f9d7e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EBE4CD-51E0-4B82-A87E-B034C1FE92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FEF211-C542-41E6-8468-98016DF19131}">
  <ds:schemaRefs>
    <ds:schemaRef ds:uri="c361a882-129c-4810-8301-a053574415a9"/>
    <ds:schemaRef ds:uri="d824ce3c-6ba7-45ca-896a-c799f9d7e3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E7ABBB-6516-42FC-AFC6-F4AD273468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a882-129c-4810-8301-a053574415a9"/>
    <ds:schemaRef ds:uri="d824ce3c-6ba7-45ca-896a-c799f9d7e3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A-Blue-orange-torqouise</Template>
  <TotalTime>3519</TotalTime>
  <Words>518</Words>
  <Application>Microsoft Office PowerPoint</Application>
  <PresentationFormat>Widescreen</PresentationFormat>
  <Paragraphs>74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Design A-Blue-orange-torqouise</vt:lpstr>
      <vt:lpstr>Provider and Location  Star Ratings &amp; Comments   Patient Experience Office Strategic Marketing &amp; Communications  Email us at transparency@uvahealth.org       </vt:lpstr>
      <vt:lpstr>Provider Eligibility  </vt:lpstr>
      <vt:lpstr>Star Ratings &amp; Comments </vt:lpstr>
      <vt:lpstr>Patient Comments</vt:lpstr>
      <vt:lpstr>Provider Search Results &amp; Profile Page Examples for placeholder only</vt:lpstr>
      <vt:lpstr>Provider Third-Party Profile Page  Example </vt:lpstr>
      <vt:lpstr>What Provider Ratings Look Like Today</vt:lpstr>
      <vt:lpstr>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Data Governance</dc:title>
  <dc:creator>Stanley, Megan M *HS</dc:creator>
  <cp:lastModifiedBy>LeBeau, Sally *HS</cp:lastModifiedBy>
  <cp:revision>10</cp:revision>
  <cp:lastPrinted>2023-07-21T16:17:19Z</cp:lastPrinted>
  <dcterms:created xsi:type="dcterms:W3CDTF">2023-07-17T17:44:12Z</dcterms:created>
  <dcterms:modified xsi:type="dcterms:W3CDTF">2024-07-09T15:57:54Z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0x01010093C88C4573EED743A595877A4BA43A51</vt:lpwstr>
  </property>
  <property fmtid="{D5CDD505-2E9C-101B-9397-08002B2CF9AE}" pid="3" name="MediaServiceImageTags">
    <vt:lpwstr/>
  </property>
</Properties>
</file>