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609" r:id="rId3"/>
    <p:sldId id="588" r:id="rId4"/>
    <p:sldId id="613" r:id="rId5"/>
    <p:sldId id="625" r:id="rId6"/>
    <p:sldId id="626" r:id="rId7"/>
    <p:sldId id="435" r:id="rId8"/>
    <p:sldId id="629" r:id="rId9"/>
    <p:sldId id="627" r:id="rId10"/>
    <p:sldId id="622" r:id="rId11"/>
    <p:sldId id="591" r:id="rId12"/>
    <p:sldId id="620" r:id="rId13"/>
    <p:sldId id="628" r:id="rId14"/>
    <p:sldId id="593" r:id="rId15"/>
    <p:sldId id="262" r:id="rId16"/>
    <p:sldId id="264" r:id="rId17"/>
    <p:sldId id="606" r:id="rId18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11D"/>
    <a:srgbClr val="AC8A32"/>
    <a:srgbClr val="BA9638"/>
    <a:srgbClr val="006A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721"/>
  </p:normalViewPr>
  <p:slideViewPr>
    <p:cSldViewPr snapToGrid="0" snapToObjects="1">
      <p:cViewPr varScale="1">
        <p:scale>
          <a:sx n="112" d="100"/>
          <a:sy n="112" d="100"/>
        </p:scale>
        <p:origin x="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4E2-4155-B6DB-E3E93F9B3BD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4E2-4155-B6DB-E3E93F9B3BD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4E2-4155-B6DB-E3E93F9B3BD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$10-20M</c:v>
                </c:pt>
                <c:pt idx="1">
                  <c:v>$20-50M</c:v>
                </c:pt>
                <c:pt idx="2">
                  <c:v>$50M +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</c:v>
                </c:pt>
                <c:pt idx="1">
                  <c:v>0.31</c:v>
                </c:pt>
                <c:pt idx="2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A1-4161-B67E-07DE4876EC2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79977880225004"/>
          <c:y val="0.88017019752218728"/>
          <c:w val="0.37552924043947195"/>
          <c:h val="0.104994465952221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79977880225004"/>
          <c:y val="0.88017019752218728"/>
          <c:w val="0.37552924043947195"/>
          <c:h val="0.104994465952221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79977880225004"/>
          <c:y val="0.88017019752218728"/>
          <c:w val="0.37552924043947195"/>
          <c:h val="0.104994465952221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C8759E-2D1B-4BFE-8B32-086D019C89F2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014837-3FFC-4775-90D1-FA3786FB888A}">
      <dgm:prSet phldrT="[Text]"/>
      <dgm:spPr/>
      <dgm:t>
        <a:bodyPr/>
        <a:lstStyle/>
        <a:p>
          <a:r>
            <a:rPr lang="en-US" dirty="0"/>
            <a:t>Medical Malpractice</a:t>
          </a:r>
        </a:p>
      </dgm:t>
    </dgm:pt>
    <dgm:pt modelId="{F5681137-5860-4A24-A16A-8270DD5AB143}" type="parTrans" cxnId="{F6A92EF9-9474-4FFC-A5BE-15B440115741}">
      <dgm:prSet/>
      <dgm:spPr/>
      <dgm:t>
        <a:bodyPr/>
        <a:lstStyle/>
        <a:p>
          <a:endParaRPr lang="en-US"/>
        </a:p>
      </dgm:t>
    </dgm:pt>
    <dgm:pt modelId="{80C6056A-6179-4592-8E80-3364F4982C23}" type="sibTrans" cxnId="{F6A92EF9-9474-4FFC-A5BE-15B440115741}">
      <dgm:prSet/>
      <dgm:spPr/>
      <dgm:t>
        <a:bodyPr/>
        <a:lstStyle/>
        <a:p>
          <a:endParaRPr lang="en-US"/>
        </a:p>
      </dgm:t>
    </dgm:pt>
    <dgm:pt modelId="{5B8695A4-B2AF-4917-B656-C6D1F13EF894}" type="asst">
      <dgm:prSet phldrT="[Text]"/>
      <dgm:spPr/>
      <dgm:t>
        <a:bodyPr/>
        <a:lstStyle/>
        <a:p>
          <a:r>
            <a:rPr lang="en-US" dirty="0"/>
            <a:t>Birth Injuries</a:t>
          </a:r>
        </a:p>
      </dgm:t>
    </dgm:pt>
    <dgm:pt modelId="{2F281065-000F-4701-B34F-B432ABE292F8}" type="parTrans" cxnId="{F765A133-054B-488E-9634-6BE1D7F6471C}">
      <dgm:prSet/>
      <dgm:spPr/>
      <dgm:t>
        <a:bodyPr/>
        <a:lstStyle/>
        <a:p>
          <a:endParaRPr lang="en-US"/>
        </a:p>
      </dgm:t>
    </dgm:pt>
    <dgm:pt modelId="{D1AD09E1-4DD6-46FF-8534-81CD8543FA5C}" type="sibTrans" cxnId="{F765A133-054B-488E-9634-6BE1D7F6471C}">
      <dgm:prSet/>
      <dgm:spPr/>
      <dgm:t>
        <a:bodyPr/>
        <a:lstStyle/>
        <a:p>
          <a:endParaRPr lang="en-US"/>
        </a:p>
      </dgm:t>
    </dgm:pt>
    <dgm:pt modelId="{E0427330-F02C-47D4-B712-125D93C672FD}" type="asst">
      <dgm:prSet phldrT="[Text]"/>
      <dgm:spPr/>
      <dgm:t>
        <a:bodyPr/>
        <a:lstStyle/>
        <a:p>
          <a:r>
            <a:rPr lang="en-US" dirty="0"/>
            <a:t>Nursing Home Deaths</a:t>
          </a:r>
        </a:p>
      </dgm:t>
    </dgm:pt>
    <dgm:pt modelId="{6340D3A5-ACFC-4184-9E9B-53FF349AC40C}" type="parTrans" cxnId="{397CC79E-05E9-4378-A0FC-DDB1CE3E1129}">
      <dgm:prSet/>
      <dgm:spPr/>
      <dgm:t>
        <a:bodyPr/>
        <a:lstStyle/>
        <a:p>
          <a:endParaRPr lang="en-US"/>
        </a:p>
      </dgm:t>
    </dgm:pt>
    <dgm:pt modelId="{C3FDAC91-ABEA-49B2-972B-F3CA9583ED10}" type="sibTrans" cxnId="{397CC79E-05E9-4378-A0FC-DDB1CE3E1129}">
      <dgm:prSet/>
      <dgm:spPr/>
      <dgm:t>
        <a:bodyPr/>
        <a:lstStyle/>
        <a:p>
          <a:endParaRPr lang="en-US"/>
        </a:p>
      </dgm:t>
    </dgm:pt>
    <dgm:pt modelId="{450BAF9B-CC4A-4149-8932-9C91D8561E43}" type="pres">
      <dgm:prSet presAssocID="{69C8759E-2D1B-4BFE-8B32-086D019C89F2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B9C5F7A-D04B-43D0-9647-A79A798E23F3}" type="pres">
      <dgm:prSet presAssocID="{D6014837-3FFC-4775-90D1-FA3786FB888A}" presName="hierRoot1" presStyleCnt="0">
        <dgm:presLayoutVars>
          <dgm:hierBranch val="init"/>
        </dgm:presLayoutVars>
      </dgm:prSet>
      <dgm:spPr/>
    </dgm:pt>
    <dgm:pt modelId="{22970FA3-35A4-4224-B2C1-F704BE315FA6}" type="pres">
      <dgm:prSet presAssocID="{D6014837-3FFC-4775-90D1-FA3786FB888A}" presName="rootComposite1" presStyleCnt="0"/>
      <dgm:spPr/>
    </dgm:pt>
    <dgm:pt modelId="{E3F40690-7242-41A9-979F-36FA6C08F71D}" type="pres">
      <dgm:prSet presAssocID="{D6014837-3FFC-4775-90D1-FA3786FB888A}" presName="rootText1" presStyleLbl="alignAcc1" presStyleIdx="0" presStyleCnt="0">
        <dgm:presLayoutVars>
          <dgm:chPref val="3"/>
        </dgm:presLayoutVars>
      </dgm:prSet>
      <dgm:spPr/>
    </dgm:pt>
    <dgm:pt modelId="{C55ADDE1-29C3-4ED6-B12E-98C6BABD70C9}" type="pres">
      <dgm:prSet presAssocID="{D6014837-3FFC-4775-90D1-FA3786FB888A}" presName="topArc1" presStyleLbl="parChTrans1D1" presStyleIdx="0" presStyleCnt="6"/>
      <dgm:spPr/>
    </dgm:pt>
    <dgm:pt modelId="{DC3CF2FC-E91F-459B-8C69-C76BBA552EA4}" type="pres">
      <dgm:prSet presAssocID="{D6014837-3FFC-4775-90D1-FA3786FB888A}" presName="bottomArc1" presStyleLbl="parChTrans1D1" presStyleIdx="1" presStyleCnt="6"/>
      <dgm:spPr/>
    </dgm:pt>
    <dgm:pt modelId="{D7F5398F-04C0-4818-967B-A56EB8C9DBF9}" type="pres">
      <dgm:prSet presAssocID="{D6014837-3FFC-4775-90D1-FA3786FB888A}" presName="topConnNode1" presStyleLbl="node1" presStyleIdx="0" presStyleCnt="0"/>
      <dgm:spPr/>
    </dgm:pt>
    <dgm:pt modelId="{CB6240D6-15AA-4D79-901C-23EF57AB0641}" type="pres">
      <dgm:prSet presAssocID="{D6014837-3FFC-4775-90D1-FA3786FB888A}" presName="hierChild2" presStyleCnt="0"/>
      <dgm:spPr/>
    </dgm:pt>
    <dgm:pt modelId="{B7AE8DA4-2B99-404B-8F02-39FE49A4B2F1}" type="pres">
      <dgm:prSet presAssocID="{D6014837-3FFC-4775-90D1-FA3786FB888A}" presName="hierChild3" presStyleCnt="0"/>
      <dgm:spPr/>
    </dgm:pt>
    <dgm:pt modelId="{8C06F6D7-763E-42FE-8211-48858A4E00CB}" type="pres">
      <dgm:prSet presAssocID="{2F281065-000F-4701-B34F-B432ABE292F8}" presName="Name101" presStyleLbl="parChTrans1D2" presStyleIdx="0" presStyleCnt="2"/>
      <dgm:spPr/>
    </dgm:pt>
    <dgm:pt modelId="{DD7F58BB-D1C2-40DE-A691-57FEB2829EDE}" type="pres">
      <dgm:prSet presAssocID="{5B8695A4-B2AF-4917-B656-C6D1F13EF894}" presName="hierRoot3" presStyleCnt="0">
        <dgm:presLayoutVars>
          <dgm:hierBranch val="init"/>
        </dgm:presLayoutVars>
      </dgm:prSet>
      <dgm:spPr/>
    </dgm:pt>
    <dgm:pt modelId="{1D3FD917-C9B8-4993-8CC7-354F890E648F}" type="pres">
      <dgm:prSet presAssocID="{5B8695A4-B2AF-4917-B656-C6D1F13EF894}" presName="rootComposite3" presStyleCnt="0"/>
      <dgm:spPr/>
    </dgm:pt>
    <dgm:pt modelId="{56D1241E-3265-4267-B7BA-9D45329DC41D}" type="pres">
      <dgm:prSet presAssocID="{5B8695A4-B2AF-4917-B656-C6D1F13EF894}" presName="rootText3" presStyleLbl="alignAcc1" presStyleIdx="0" presStyleCnt="0">
        <dgm:presLayoutVars>
          <dgm:chPref val="3"/>
        </dgm:presLayoutVars>
      </dgm:prSet>
      <dgm:spPr/>
    </dgm:pt>
    <dgm:pt modelId="{ECF7FD5B-71FE-499C-AC7D-683A39E6F41A}" type="pres">
      <dgm:prSet presAssocID="{5B8695A4-B2AF-4917-B656-C6D1F13EF894}" presName="topArc3" presStyleLbl="parChTrans1D1" presStyleIdx="2" presStyleCnt="6"/>
      <dgm:spPr/>
    </dgm:pt>
    <dgm:pt modelId="{535CD91F-6423-4B33-A6E1-0FD903570EC5}" type="pres">
      <dgm:prSet presAssocID="{5B8695A4-B2AF-4917-B656-C6D1F13EF894}" presName="bottomArc3" presStyleLbl="parChTrans1D1" presStyleIdx="3" presStyleCnt="6"/>
      <dgm:spPr/>
    </dgm:pt>
    <dgm:pt modelId="{ED3E2A9C-25C6-4B32-A90E-FEBAC7885377}" type="pres">
      <dgm:prSet presAssocID="{5B8695A4-B2AF-4917-B656-C6D1F13EF894}" presName="topConnNode3" presStyleLbl="asst1" presStyleIdx="0" presStyleCnt="0"/>
      <dgm:spPr/>
    </dgm:pt>
    <dgm:pt modelId="{C3175C42-D376-4759-BE52-0FD1076F01CA}" type="pres">
      <dgm:prSet presAssocID="{5B8695A4-B2AF-4917-B656-C6D1F13EF894}" presName="hierChild6" presStyleCnt="0"/>
      <dgm:spPr/>
    </dgm:pt>
    <dgm:pt modelId="{CC5B7591-7DA4-4877-ACE1-65E4FB255CCE}" type="pres">
      <dgm:prSet presAssocID="{5B8695A4-B2AF-4917-B656-C6D1F13EF894}" presName="hierChild7" presStyleCnt="0"/>
      <dgm:spPr/>
    </dgm:pt>
    <dgm:pt modelId="{39DD222D-D4B4-4D07-BEF8-2B35885C87E3}" type="pres">
      <dgm:prSet presAssocID="{6340D3A5-ACFC-4184-9E9B-53FF349AC40C}" presName="Name101" presStyleLbl="parChTrans1D2" presStyleIdx="1" presStyleCnt="2"/>
      <dgm:spPr/>
    </dgm:pt>
    <dgm:pt modelId="{871A01A0-0DA3-42B1-9D90-0E0787964B19}" type="pres">
      <dgm:prSet presAssocID="{E0427330-F02C-47D4-B712-125D93C672FD}" presName="hierRoot3" presStyleCnt="0">
        <dgm:presLayoutVars>
          <dgm:hierBranch val="init"/>
        </dgm:presLayoutVars>
      </dgm:prSet>
      <dgm:spPr/>
    </dgm:pt>
    <dgm:pt modelId="{A3FD92DD-91B7-417A-84F6-334C67BC634B}" type="pres">
      <dgm:prSet presAssocID="{E0427330-F02C-47D4-B712-125D93C672FD}" presName="rootComposite3" presStyleCnt="0"/>
      <dgm:spPr/>
    </dgm:pt>
    <dgm:pt modelId="{70C7D9F3-4981-440F-BB88-219D182DED50}" type="pres">
      <dgm:prSet presAssocID="{E0427330-F02C-47D4-B712-125D93C672FD}" presName="rootText3" presStyleLbl="alignAcc1" presStyleIdx="0" presStyleCnt="0">
        <dgm:presLayoutVars>
          <dgm:chPref val="3"/>
        </dgm:presLayoutVars>
      </dgm:prSet>
      <dgm:spPr/>
    </dgm:pt>
    <dgm:pt modelId="{0456D65A-3434-4CD2-9A1F-5B7370DCD120}" type="pres">
      <dgm:prSet presAssocID="{E0427330-F02C-47D4-B712-125D93C672FD}" presName="topArc3" presStyleLbl="parChTrans1D1" presStyleIdx="4" presStyleCnt="6"/>
      <dgm:spPr/>
    </dgm:pt>
    <dgm:pt modelId="{777CE2E7-8112-4C43-A983-35BD82A87EB1}" type="pres">
      <dgm:prSet presAssocID="{E0427330-F02C-47D4-B712-125D93C672FD}" presName="bottomArc3" presStyleLbl="parChTrans1D1" presStyleIdx="5" presStyleCnt="6"/>
      <dgm:spPr/>
    </dgm:pt>
    <dgm:pt modelId="{7AC0B090-9439-49B4-B86F-BED7DB1E58E0}" type="pres">
      <dgm:prSet presAssocID="{E0427330-F02C-47D4-B712-125D93C672FD}" presName="topConnNode3" presStyleLbl="asst1" presStyleIdx="0" presStyleCnt="0"/>
      <dgm:spPr/>
    </dgm:pt>
    <dgm:pt modelId="{78F9F74B-3378-4211-9E4E-93DA51952CEE}" type="pres">
      <dgm:prSet presAssocID="{E0427330-F02C-47D4-B712-125D93C672FD}" presName="hierChild6" presStyleCnt="0"/>
      <dgm:spPr/>
    </dgm:pt>
    <dgm:pt modelId="{E2F441B0-3D30-4611-A419-74E9208781C0}" type="pres">
      <dgm:prSet presAssocID="{E0427330-F02C-47D4-B712-125D93C672FD}" presName="hierChild7" presStyleCnt="0"/>
      <dgm:spPr/>
    </dgm:pt>
  </dgm:ptLst>
  <dgm:cxnLst>
    <dgm:cxn modelId="{883C9123-DDA2-4144-8404-533BFB99368C}" type="presOf" srcId="{5B8695A4-B2AF-4917-B656-C6D1F13EF894}" destId="{ED3E2A9C-25C6-4B32-A90E-FEBAC7885377}" srcOrd="1" destOrd="0" presId="urn:microsoft.com/office/officeart/2008/layout/HalfCircleOrganizationChart"/>
    <dgm:cxn modelId="{F765A133-054B-488E-9634-6BE1D7F6471C}" srcId="{D6014837-3FFC-4775-90D1-FA3786FB888A}" destId="{5B8695A4-B2AF-4917-B656-C6D1F13EF894}" srcOrd="0" destOrd="0" parTransId="{2F281065-000F-4701-B34F-B432ABE292F8}" sibTransId="{D1AD09E1-4DD6-46FF-8534-81CD8543FA5C}"/>
    <dgm:cxn modelId="{B5F04667-850B-427C-8D6C-FFD9BC16305B}" type="presOf" srcId="{D6014837-3FFC-4775-90D1-FA3786FB888A}" destId="{D7F5398F-04C0-4818-967B-A56EB8C9DBF9}" srcOrd="1" destOrd="0" presId="urn:microsoft.com/office/officeart/2008/layout/HalfCircleOrganizationChart"/>
    <dgm:cxn modelId="{D6FFA980-38AD-475D-AA7F-DEB301BC8D86}" type="presOf" srcId="{2F281065-000F-4701-B34F-B432ABE292F8}" destId="{8C06F6D7-763E-42FE-8211-48858A4E00CB}" srcOrd="0" destOrd="0" presId="urn:microsoft.com/office/officeart/2008/layout/HalfCircleOrganizationChart"/>
    <dgm:cxn modelId="{527B6983-F3E4-4F09-ACDF-C9C6FF75DFB5}" type="presOf" srcId="{69C8759E-2D1B-4BFE-8B32-086D019C89F2}" destId="{450BAF9B-CC4A-4149-8932-9C91D8561E43}" srcOrd="0" destOrd="0" presId="urn:microsoft.com/office/officeart/2008/layout/HalfCircleOrganizationChart"/>
    <dgm:cxn modelId="{EC4AA884-81B6-4D06-8A5E-43576C007758}" type="presOf" srcId="{E0427330-F02C-47D4-B712-125D93C672FD}" destId="{70C7D9F3-4981-440F-BB88-219D182DED50}" srcOrd="0" destOrd="0" presId="urn:microsoft.com/office/officeart/2008/layout/HalfCircleOrganizationChart"/>
    <dgm:cxn modelId="{397CC79E-05E9-4378-A0FC-DDB1CE3E1129}" srcId="{D6014837-3FFC-4775-90D1-FA3786FB888A}" destId="{E0427330-F02C-47D4-B712-125D93C672FD}" srcOrd="1" destOrd="0" parTransId="{6340D3A5-ACFC-4184-9E9B-53FF349AC40C}" sibTransId="{C3FDAC91-ABEA-49B2-972B-F3CA9583ED10}"/>
    <dgm:cxn modelId="{690603D4-9B8D-49EB-A740-9E79F11DA541}" type="presOf" srcId="{6340D3A5-ACFC-4184-9E9B-53FF349AC40C}" destId="{39DD222D-D4B4-4D07-BEF8-2B35885C87E3}" srcOrd="0" destOrd="0" presId="urn:microsoft.com/office/officeart/2008/layout/HalfCircleOrganizationChart"/>
    <dgm:cxn modelId="{ED09EDD7-3786-44F9-9E32-F701BC3814EC}" type="presOf" srcId="{D6014837-3FFC-4775-90D1-FA3786FB888A}" destId="{E3F40690-7242-41A9-979F-36FA6C08F71D}" srcOrd="0" destOrd="0" presId="urn:microsoft.com/office/officeart/2008/layout/HalfCircleOrganizationChart"/>
    <dgm:cxn modelId="{84A300E3-16D2-4EFD-914D-7B752366CBF8}" type="presOf" srcId="{5B8695A4-B2AF-4917-B656-C6D1F13EF894}" destId="{56D1241E-3265-4267-B7BA-9D45329DC41D}" srcOrd="0" destOrd="0" presId="urn:microsoft.com/office/officeart/2008/layout/HalfCircleOrganizationChart"/>
    <dgm:cxn modelId="{59DA4CEF-CEDF-4324-813B-9C2CA0935AD5}" type="presOf" srcId="{E0427330-F02C-47D4-B712-125D93C672FD}" destId="{7AC0B090-9439-49B4-B86F-BED7DB1E58E0}" srcOrd="1" destOrd="0" presId="urn:microsoft.com/office/officeart/2008/layout/HalfCircleOrganizationChart"/>
    <dgm:cxn modelId="{F6A92EF9-9474-4FFC-A5BE-15B440115741}" srcId="{69C8759E-2D1B-4BFE-8B32-086D019C89F2}" destId="{D6014837-3FFC-4775-90D1-FA3786FB888A}" srcOrd="0" destOrd="0" parTransId="{F5681137-5860-4A24-A16A-8270DD5AB143}" sibTransId="{80C6056A-6179-4592-8E80-3364F4982C23}"/>
    <dgm:cxn modelId="{5CCBD1C6-00E6-4721-9927-8CE17A4F62F9}" type="presParOf" srcId="{450BAF9B-CC4A-4149-8932-9C91D8561E43}" destId="{8B9C5F7A-D04B-43D0-9647-A79A798E23F3}" srcOrd="0" destOrd="0" presId="urn:microsoft.com/office/officeart/2008/layout/HalfCircleOrganizationChart"/>
    <dgm:cxn modelId="{BF7FF3B4-B485-4F13-9E26-D26B9B472A82}" type="presParOf" srcId="{8B9C5F7A-D04B-43D0-9647-A79A798E23F3}" destId="{22970FA3-35A4-4224-B2C1-F704BE315FA6}" srcOrd="0" destOrd="0" presId="urn:microsoft.com/office/officeart/2008/layout/HalfCircleOrganizationChart"/>
    <dgm:cxn modelId="{7753F1C3-7404-4F07-935D-AD517777F43D}" type="presParOf" srcId="{22970FA3-35A4-4224-B2C1-F704BE315FA6}" destId="{E3F40690-7242-41A9-979F-36FA6C08F71D}" srcOrd="0" destOrd="0" presId="urn:microsoft.com/office/officeart/2008/layout/HalfCircleOrganizationChart"/>
    <dgm:cxn modelId="{F4140B90-B526-4BB5-8249-4D6FC2196FA2}" type="presParOf" srcId="{22970FA3-35A4-4224-B2C1-F704BE315FA6}" destId="{C55ADDE1-29C3-4ED6-B12E-98C6BABD70C9}" srcOrd="1" destOrd="0" presId="urn:microsoft.com/office/officeart/2008/layout/HalfCircleOrganizationChart"/>
    <dgm:cxn modelId="{FEE9FE0A-938D-4CFF-B756-F21107C0304A}" type="presParOf" srcId="{22970FA3-35A4-4224-B2C1-F704BE315FA6}" destId="{DC3CF2FC-E91F-459B-8C69-C76BBA552EA4}" srcOrd="2" destOrd="0" presId="urn:microsoft.com/office/officeart/2008/layout/HalfCircleOrganizationChart"/>
    <dgm:cxn modelId="{C87DC8AE-73AB-4C1D-8C53-873B25471828}" type="presParOf" srcId="{22970FA3-35A4-4224-B2C1-F704BE315FA6}" destId="{D7F5398F-04C0-4818-967B-A56EB8C9DBF9}" srcOrd="3" destOrd="0" presId="urn:microsoft.com/office/officeart/2008/layout/HalfCircleOrganizationChart"/>
    <dgm:cxn modelId="{1BED1793-BA9A-4BA5-9FA0-616099FDF896}" type="presParOf" srcId="{8B9C5F7A-D04B-43D0-9647-A79A798E23F3}" destId="{CB6240D6-15AA-4D79-901C-23EF57AB0641}" srcOrd="1" destOrd="0" presId="urn:microsoft.com/office/officeart/2008/layout/HalfCircleOrganizationChart"/>
    <dgm:cxn modelId="{B37D151A-BA39-4837-94C2-ACFB477FC977}" type="presParOf" srcId="{8B9C5F7A-D04B-43D0-9647-A79A798E23F3}" destId="{B7AE8DA4-2B99-404B-8F02-39FE49A4B2F1}" srcOrd="2" destOrd="0" presId="urn:microsoft.com/office/officeart/2008/layout/HalfCircleOrganizationChart"/>
    <dgm:cxn modelId="{53A1AAA7-46C0-41B3-A6A2-55617AC44E50}" type="presParOf" srcId="{B7AE8DA4-2B99-404B-8F02-39FE49A4B2F1}" destId="{8C06F6D7-763E-42FE-8211-48858A4E00CB}" srcOrd="0" destOrd="0" presId="urn:microsoft.com/office/officeart/2008/layout/HalfCircleOrganizationChart"/>
    <dgm:cxn modelId="{78EA9549-45C0-4B39-990F-A24C14EC860C}" type="presParOf" srcId="{B7AE8DA4-2B99-404B-8F02-39FE49A4B2F1}" destId="{DD7F58BB-D1C2-40DE-A691-57FEB2829EDE}" srcOrd="1" destOrd="0" presId="urn:microsoft.com/office/officeart/2008/layout/HalfCircleOrganizationChart"/>
    <dgm:cxn modelId="{32B437E9-BD52-4FC7-A396-8C3FD8EF9D9D}" type="presParOf" srcId="{DD7F58BB-D1C2-40DE-A691-57FEB2829EDE}" destId="{1D3FD917-C9B8-4993-8CC7-354F890E648F}" srcOrd="0" destOrd="0" presId="urn:microsoft.com/office/officeart/2008/layout/HalfCircleOrganizationChart"/>
    <dgm:cxn modelId="{E9EFD27E-8003-478B-BF90-63E74D609C14}" type="presParOf" srcId="{1D3FD917-C9B8-4993-8CC7-354F890E648F}" destId="{56D1241E-3265-4267-B7BA-9D45329DC41D}" srcOrd="0" destOrd="0" presId="urn:microsoft.com/office/officeart/2008/layout/HalfCircleOrganizationChart"/>
    <dgm:cxn modelId="{166D89AA-9CB4-419C-92C5-257202DEC6F4}" type="presParOf" srcId="{1D3FD917-C9B8-4993-8CC7-354F890E648F}" destId="{ECF7FD5B-71FE-499C-AC7D-683A39E6F41A}" srcOrd="1" destOrd="0" presId="urn:microsoft.com/office/officeart/2008/layout/HalfCircleOrganizationChart"/>
    <dgm:cxn modelId="{295AB815-48D9-40B4-AC0B-DECD6A8194D0}" type="presParOf" srcId="{1D3FD917-C9B8-4993-8CC7-354F890E648F}" destId="{535CD91F-6423-4B33-A6E1-0FD903570EC5}" srcOrd="2" destOrd="0" presId="urn:microsoft.com/office/officeart/2008/layout/HalfCircleOrganizationChart"/>
    <dgm:cxn modelId="{7064CBB1-63A4-47F3-8BF8-A181368E4999}" type="presParOf" srcId="{1D3FD917-C9B8-4993-8CC7-354F890E648F}" destId="{ED3E2A9C-25C6-4B32-A90E-FEBAC7885377}" srcOrd="3" destOrd="0" presId="urn:microsoft.com/office/officeart/2008/layout/HalfCircleOrganizationChart"/>
    <dgm:cxn modelId="{A880B3EF-E99B-41CE-8976-CDC2C0E062D0}" type="presParOf" srcId="{DD7F58BB-D1C2-40DE-A691-57FEB2829EDE}" destId="{C3175C42-D376-4759-BE52-0FD1076F01CA}" srcOrd="1" destOrd="0" presId="urn:microsoft.com/office/officeart/2008/layout/HalfCircleOrganizationChart"/>
    <dgm:cxn modelId="{05A16FB5-9C88-4953-B062-477DADA9572C}" type="presParOf" srcId="{DD7F58BB-D1C2-40DE-A691-57FEB2829EDE}" destId="{CC5B7591-7DA4-4877-ACE1-65E4FB255CCE}" srcOrd="2" destOrd="0" presId="urn:microsoft.com/office/officeart/2008/layout/HalfCircleOrganizationChart"/>
    <dgm:cxn modelId="{4ADC8245-335A-48C9-9AD1-698ACA09C1B7}" type="presParOf" srcId="{B7AE8DA4-2B99-404B-8F02-39FE49A4B2F1}" destId="{39DD222D-D4B4-4D07-BEF8-2B35885C87E3}" srcOrd="2" destOrd="0" presId="urn:microsoft.com/office/officeart/2008/layout/HalfCircleOrganizationChart"/>
    <dgm:cxn modelId="{04164AB0-AA44-4FBE-B6DB-816E49F24160}" type="presParOf" srcId="{B7AE8DA4-2B99-404B-8F02-39FE49A4B2F1}" destId="{871A01A0-0DA3-42B1-9D90-0E0787964B19}" srcOrd="3" destOrd="0" presId="urn:microsoft.com/office/officeart/2008/layout/HalfCircleOrganizationChart"/>
    <dgm:cxn modelId="{67062832-9DA6-422B-8A59-890FD3766DE6}" type="presParOf" srcId="{871A01A0-0DA3-42B1-9D90-0E0787964B19}" destId="{A3FD92DD-91B7-417A-84F6-334C67BC634B}" srcOrd="0" destOrd="0" presId="urn:microsoft.com/office/officeart/2008/layout/HalfCircleOrganizationChart"/>
    <dgm:cxn modelId="{A033374F-B593-400D-9321-DD5549367FD7}" type="presParOf" srcId="{A3FD92DD-91B7-417A-84F6-334C67BC634B}" destId="{70C7D9F3-4981-440F-BB88-219D182DED50}" srcOrd="0" destOrd="0" presId="urn:microsoft.com/office/officeart/2008/layout/HalfCircleOrganizationChart"/>
    <dgm:cxn modelId="{5BB75AF1-0396-42F2-9182-4987469582F4}" type="presParOf" srcId="{A3FD92DD-91B7-417A-84F6-334C67BC634B}" destId="{0456D65A-3434-4CD2-9A1F-5B7370DCD120}" srcOrd="1" destOrd="0" presId="urn:microsoft.com/office/officeart/2008/layout/HalfCircleOrganizationChart"/>
    <dgm:cxn modelId="{CCAC1622-9EB2-4289-A43D-1C6FBD8EACA8}" type="presParOf" srcId="{A3FD92DD-91B7-417A-84F6-334C67BC634B}" destId="{777CE2E7-8112-4C43-A983-35BD82A87EB1}" srcOrd="2" destOrd="0" presId="urn:microsoft.com/office/officeart/2008/layout/HalfCircleOrganizationChart"/>
    <dgm:cxn modelId="{1E501822-6AE7-4B28-BD73-096A2B17FE3E}" type="presParOf" srcId="{A3FD92DD-91B7-417A-84F6-334C67BC634B}" destId="{7AC0B090-9439-49B4-B86F-BED7DB1E58E0}" srcOrd="3" destOrd="0" presId="urn:microsoft.com/office/officeart/2008/layout/HalfCircleOrganizationChart"/>
    <dgm:cxn modelId="{6FA33327-6651-45C2-ABED-DA61A505B6D6}" type="presParOf" srcId="{871A01A0-0DA3-42B1-9D90-0E0787964B19}" destId="{78F9F74B-3378-4211-9E4E-93DA51952CEE}" srcOrd="1" destOrd="0" presId="urn:microsoft.com/office/officeart/2008/layout/HalfCircleOrganizationChart"/>
    <dgm:cxn modelId="{A6390CB2-A207-4289-8667-FE8370546CB2}" type="presParOf" srcId="{871A01A0-0DA3-42B1-9D90-0E0787964B19}" destId="{E2F441B0-3D30-4611-A419-74E9208781C0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56D1C0-F134-48F7-BA59-989592C6C0BE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9FE250-E449-4273-85FB-B67939688AF3}">
      <dgm:prSet phldrT="[Text]"/>
      <dgm:spPr/>
      <dgm:t>
        <a:bodyPr/>
        <a:lstStyle/>
        <a:p>
          <a:r>
            <a:rPr lang="en-US" dirty="0">
              <a:solidFill>
                <a:schemeClr val="accent2">
                  <a:lumMod val="75000"/>
                </a:schemeClr>
              </a:solidFill>
            </a:rPr>
            <a:t>Care is considered rendered in the state where the patient is </a:t>
          </a:r>
          <a:r>
            <a:rPr lang="en-US" i="1" dirty="0">
              <a:solidFill>
                <a:schemeClr val="accent2">
                  <a:lumMod val="75000"/>
                </a:schemeClr>
              </a:solidFill>
            </a:rPr>
            <a:t>physically</a:t>
          </a:r>
          <a:r>
            <a:rPr lang="en-US" dirty="0">
              <a:solidFill>
                <a:schemeClr val="accent2">
                  <a:lumMod val="75000"/>
                </a:schemeClr>
              </a:solidFill>
            </a:rPr>
            <a:t> located </a:t>
          </a:r>
        </a:p>
      </dgm:t>
    </dgm:pt>
    <dgm:pt modelId="{18AECA66-AFA0-4C59-AC07-CDFE9EE16629}" type="parTrans" cxnId="{D68958B1-4366-4163-A0AD-115991C4325D}">
      <dgm:prSet/>
      <dgm:spPr/>
      <dgm:t>
        <a:bodyPr/>
        <a:lstStyle/>
        <a:p>
          <a:endParaRPr lang="en-US"/>
        </a:p>
      </dgm:t>
    </dgm:pt>
    <dgm:pt modelId="{8C9FAC8D-3C88-4BD2-A69D-C7199893E293}" type="sibTrans" cxnId="{D68958B1-4366-4163-A0AD-115991C4325D}">
      <dgm:prSet/>
      <dgm:spPr/>
      <dgm:t>
        <a:bodyPr/>
        <a:lstStyle/>
        <a:p>
          <a:endParaRPr lang="en-US"/>
        </a:p>
      </dgm:t>
    </dgm:pt>
    <dgm:pt modelId="{749B6322-B57C-4D5A-B689-BCB7563C9033}">
      <dgm:prSet phldrT="[Text]"/>
      <dgm:spPr/>
      <dgm:t>
        <a:bodyPr/>
        <a:lstStyle/>
        <a:p>
          <a:r>
            <a:rPr lang="en-US" dirty="0">
              <a:solidFill>
                <a:schemeClr val="accent2">
                  <a:lumMod val="75000"/>
                </a:schemeClr>
              </a:solidFill>
            </a:rPr>
            <a:t>However, </a:t>
          </a:r>
          <a:r>
            <a:rPr lang="en-US" i="0" dirty="0">
              <a:solidFill>
                <a:schemeClr val="accent2">
                  <a:lumMod val="75000"/>
                </a:schemeClr>
              </a:solidFill>
            </a:rPr>
            <a:t>a</a:t>
          </a:r>
          <a:r>
            <a:rPr lang="en-US" dirty="0">
              <a:solidFill>
                <a:schemeClr val="accent2">
                  <a:lumMod val="75000"/>
                </a:schemeClr>
              </a:solidFill>
            </a:rPr>
            <a:t> court </a:t>
          </a:r>
          <a:r>
            <a:rPr lang="en-US" i="1" dirty="0">
              <a:solidFill>
                <a:schemeClr val="accent2">
                  <a:lumMod val="75000"/>
                </a:schemeClr>
              </a:solidFill>
            </a:rPr>
            <a:t>may</a:t>
          </a:r>
          <a:r>
            <a:rPr lang="en-US" dirty="0">
              <a:solidFill>
                <a:schemeClr val="accent2">
                  <a:lumMod val="75000"/>
                </a:schemeClr>
              </a:solidFill>
            </a:rPr>
            <a:t> consider the location of the provider as evidence of proper jurisdiction</a:t>
          </a:r>
        </a:p>
      </dgm:t>
    </dgm:pt>
    <dgm:pt modelId="{7CCFD2D1-18E4-4C72-B929-88F7A7778FE3}" type="parTrans" cxnId="{EC7C55EA-73BE-450A-887E-F67CBD4D88D4}">
      <dgm:prSet/>
      <dgm:spPr/>
      <dgm:t>
        <a:bodyPr/>
        <a:lstStyle/>
        <a:p>
          <a:endParaRPr lang="en-US"/>
        </a:p>
      </dgm:t>
    </dgm:pt>
    <dgm:pt modelId="{C74837E0-306E-4E46-91F2-08A2452C773D}" type="sibTrans" cxnId="{EC7C55EA-73BE-450A-887E-F67CBD4D88D4}">
      <dgm:prSet/>
      <dgm:spPr/>
      <dgm:t>
        <a:bodyPr/>
        <a:lstStyle/>
        <a:p>
          <a:endParaRPr lang="en-US"/>
        </a:p>
      </dgm:t>
    </dgm:pt>
    <dgm:pt modelId="{04FA77F6-5528-482A-A6EC-3B66F91C54F9}" type="pres">
      <dgm:prSet presAssocID="{C156D1C0-F134-48F7-BA59-989592C6C0BE}" presName="Name0" presStyleCnt="0">
        <dgm:presLayoutVars>
          <dgm:chMax val="2"/>
          <dgm:chPref val="2"/>
          <dgm:animLvl val="lvl"/>
        </dgm:presLayoutVars>
      </dgm:prSet>
      <dgm:spPr/>
    </dgm:pt>
    <dgm:pt modelId="{8B3EF7D6-7F0B-455D-9803-B2AE50C81DCE}" type="pres">
      <dgm:prSet presAssocID="{C156D1C0-F134-48F7-BA59-989592C6C0BE}" presName="LeftText" presStyleLbl="revTx" presStyleIdx="0" presStyleCnt="0">
        <dgm:presLayoutVars>
          <dgm:bulletEnabled val="1"/>
        </dgm:presLayoutVars>
      </dgm:prSet>
      <dgm:spPr/>
    </dgm:pt>
    <dgm:pt modelId="{6B11653A-9580-461A-9B14-9A77BFC076F6}" type="pres">
      <dgm:prSet presAssocID="{C156D1C0-F134-48F7-BA59-989592C6C0BE}" presName="LeftNode" presStyleLbl="bgImgPlace1" presStyleIdx="0" presStyleCnt="2">
        <dgm:presLayoutVars>
          <dgm:chMax val="2"/>
          <dgm:chPref val="2"/>
        </dgm:presLayoutVars>
      </dgm:prSet>
      <dgm:spPr/>
    </dgm:pt>
    <dgm:pt modelId="{EA99574A-4B0F-494C-928A-B0220E821366}" type="pres">
      <dgm:prSet presAssocID="{C156D1C0-F134-48F7-BA59-989592C6C0BE}" presName="RightText" presStyleLbl="revTx" presStyleIdx="0" presStyleCnt="0">
        <dgm:presLayoutVars>
          <dgm:bulletEnabled val="1"/>
        </dgm:presLayoutVars>
      </dgm:prSet>
      <dgm:spPr/>
    </dgm:pt>
    <dgm:pt modelId="{FE63EFD9-4265-4F9F-B60E-4A8CFE847C24}" type="pres">
      <dgm:prSet presAssocID="{C156D1C0-F134-48F7-BA59-989592C6C0BE}" presName="RightNode" presStyleLbl="bgImgPlace1" presStyleIdx="1" presStyleCnt="2">
        <dgm:presLayoutVars>
          <dgm:chMax val="0"/>
          <dgm:chPref val="0"/>
        </dgm:presLayoutVars>
      </dgm:prSet>
      <dgm:spPr/>
    </dgm:pt>
    <dgm:pt modelId="{CBF89BAB-D053-47ED-8AA6-626C1E86DCA1}" type="pres">
      <dgm:prSet presAssocID="{C156D1C0-F134-48F7-BA59-989592C6C0BE}" presName="TopArrow" presStyleLbl="node1" presStyleIdx="0" presStyleCnt="2" custLinFactNeighborX="-452"/>
      <dgm:spPr/>
    </dgm:pt>
    <dgm:pt modelId="{B069E4DE-31A4-4FAD-83E3-069175769AE7}" type="pres">
      <dgm:prSet presAssocID="{C156D1C0-F134-48F7-BA59-989592C6C0BE}" presName="BottomArrow" presStyleLbl="node1" presStyleIdx="1" presStyleCnt="2"/>
      <dgm:spPr/>
    </dgm:pt>
  </dgm:ptLst>
  <dgm:cxnLst>
    <dgm:cxn modelId="{2F2D5504-E182-4410-8FE8-3374BDB5BA7E}" type="presOf" srcId="{999FE250-E449-4273-85FB-B67939688AF3}" destId="{6B11653A-9580-461A-9B14-9A77BFC076F6}" srcOrd="1" destOrd="0" presId="urn:microsoft.com/office/officeart/2009/layout/ReverseList"/>
    <dgm:cxn modelId="{BA128D08-5612-49CB-8144-5BCC1F50D7FD}" type="presOf" srcId="{749B6322-B57C-4D5A-B689-BCB7563C9033}" destId="{EA99574A-4B0F-494C-928A-B0220E821366}" srcOrd="0" destOrd="0" presId="urn:microsoft.com/office/officeart/2009/layout/ReverseList"/>
    <dgm:cxn modelId="{15DF725C-CB0F-4F08-AD62-E3F802A703BC}" type="presOf" srcId="{749B6322-B57C-4D5A-B689-BCB7563C9033}" destId="{FE63EFD9-4265-4F9F-B60E-4A8CFE847C24}" srcOrd="1" destOrd="0" presId="urn:microsoft.com/office/officeart/2009/layout/ReverseList"/>
    <dgm:cxn modelId="{AF68F27C-53CA-4336-B376-618B7601BA43}" type="presOf" srcId="{999FE250-E449-4273-85FB-B67939688AF3}" destId="{8B3EF7D6-7F0B-455D-9803-B2AE50C81DCE}" srcOrd="0" destOrd="0" presId="urn:microsoft.com/office/officeart/2009/layout/ReverseList"/>
    <dgm:cxn modelId="{DEFE3782-727C-4ADA-AE90-45B3CC3BA650}" type="presOf" srcId="{C156D1C0-F134-48F7-BA59-989592C6C0BE}" destId="{04FA77F6-5528-482A-A6EC-3B66F91C54F9}" srcOrd="0" destOrd="0" presId="urn:microsoft.com/office/officeart/2009/layout/ReverseList"/>
    <dgm:cxn modelId="{D68958B1-4366-4163-A0AD-115991C4325D}" srcId="{C156D1C0-F134-48F7-BA59-989592C6C0BE}" destId="{999FE250-E449-4273-85FB-B67939688AF3}" srcOrd="0" destOrd="0" parTransId="{18AECA66-AFA0-4C59-AC07-CDFE9EE16629}" sibTransId="{8C9FAC8D-3C88-4BD2-A69D-C7199893E293}"/>
    <dgm:cxn modelId="{EC7C55EA-73BE-450A-887E-F67CBD4D88D4}" srcId="{C156D1C0-F134-48F7-BA59-989592C6C0BE}" destId="{749B6322-B57C-4D5A-B689-BCB7563C9033}" srcOrd="1" destOrd="0" parTransId="{7CCFD2D1-18E4-4C72-B929-88F7A7778FE3}" sibTransId="{C74837E0-306E-4E46-91F2-08A2452C773D}"/>
    <dgm:cxn modelId="{6049F000-C159-4705-B56F-A83DF49C102A}" type="presParOf" srcId="{04FA77F6-5528-482A-A6EC-3B66F91C54F9}" destId="{8B3EF7D6-7F0B-455D-9803-B2AE50C81DCE}" srcOrd="0" destOrd="0" presId="urn:microsoft.com/office/officeart/2009/layout/ReverseList"/>
    <dgm:cxn modelId="{209E4B11-BCEC-401C-82EA-F12FBAECE6EB}" type="presParOf" srcId="{04FA77F6-5528-482A-A6EC-3B66F91C54F9}" destId="{6B11653A-9580-461A-9B14-9A77BFC076F6}" srcOrd="1" destOrd="0" presId="urn:microsoft.com/office/officeart/2009/layout/ReverseList"/>
    <dgm:cxn modelId="{7E7D4246-06B7-4D45-B40E-4DFD26EB6977}" type="presParOf" srcId="{04FA77F6-5528-482A-A6EC-3B66F91C54F9}" destId="{EA99574A-4B0F-494C-928A-B0220E821366}" srcOrd="2" destOrd="0" presId="urn:microsoft.com/office/officeart/2009/layout/ReverseList"/>
    <dgm:cxn modelId="{B8C10FD8-9125-4DB5-BEAB-ED77BF0395A9}" type="presParOf" srcId="{04FA77F6-5528-482A-A6EC-3B66F91C54F9}" destId="{FE63EFD9-4265-4F9F-B60E-4A8CFE847C24}" srcOrd="3" destOrd="0" presId="urn:microsoft.com/office/officeart/2009/layout/ReverseList"/>
    <dgm:cxn modelId="{EC3D57D7-F9DF-4E41-A5E8-FBE4892B3769}" type="presParOf" srcId="{04FA77F6-5528-482A-A6EC-3B66F91C54F9}" destId="{CBF89BAB-D053-47ED-8AA6-626C1E86DCA1}" srcOrd="4" destOrd="0" presId="urn:microsoft.com/office/officeart/2009/layout/ReverseList"/>
    <dgm:cxn modelId="{63F7FA23-7ECB-402A-ACD6-DDD0F2526D4F}" type="presParOf" srcId="{04FA77F6-5528-482A-A6EC-3B66F91C54F9}" destId="{B069E4DE-31A4-4FAD-83E3-069175769AE7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311798-0E5B-4295-80C5-417725424368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B15BC6-122C-489E-9F15-B952C5A186D8}">
      <dgm:prSet phldrT="[Text]" custT="1"/>
      <dgm:spPr/>
      <dgm:t>
        <a:bodyPr/>
        <a:lstStyle/>
        <a:p>
          <a:r>
            <a:rPr lang="en-US" sz="2800" dirty="0">
              <a:solidFill>
                <a:schemeClr val="accent2">
                  <a:lumMod val="75000"/>
                </a:schemeClr>
              </a:solidFill>
            </a:rPr>
            <a:t>Documentation is Crucial</a:t>
          </a:r>
        </a:p>
      </dgm:t>
    </dgm:pt>
    <dgm:pt modelId="{0A09228E-889A-46A7-BC7D-D59A21B1E08C}" type="parTrans" cxnId="{E41572EB-C39D-472A-BDFA-3ED6D18BC6ED}">
      <dgm:prSet/>
      <dgm:spPr/>
      <dgm:t>
        <a:bodyPr/>
        <a:lstStyle/>
        <a:p>
          <a:endParaRPr lang="en-US"/>
        </a:p>
      </dgm:t>
    </dgm:pt>
    <dgm:pt modelId="{2011935E-3388-47B8-A9E8-BEE12A024FBA}" type="sibTrans" cxnId="{E41572EB-C39D-472A-BDFA-3ED6D18BC6ED}">
      <dgm:prSet/>
      <dgm:spPr/>
      <dgm:t>
        <a:bodyPr/>
        <a:lstStyle/>
        <a:p>
          <a:endParaRPr lang="en-US"/>
        </a:p>
      </dgm:t>
    </dgm:pt>
    <dgm:pt modelId="{FF482DCE-3AF4-49AA-B76F-467A230B92DC}">
      <dgm:prSet phldrT="[Text]" custT="1"/>
      <dgm:spPr/>
      <dgm:t>
        <a:bodyPr/>
        <a:lstStyle/>
        <a:p>
          <a:r>
            <a:rPr lang="en-US" sz="2800" dirty="0">
              <a:solidFill>
                <a:schemeClr val="accent2">
                  <a:lumMod val="75000"/>
                </a:schemeClr>
              </a:solidFill>
            </a:rPr>
            <a:t>Effectively Communicate Expectations</a:t>
          </a:r>
        </a:p>
      </dgm:t>
    </dgm:pt>
    <dgm:pt modelId="{6357E5B6-1168-4BFC-93BC-04E395697B28}" type="parTrans" cxnId="{F78C04C9-2A27-42D8-8FCD-BFD0B2E5F650}">
      <dgm:prSet/>
      <dgm:spPr/>
      <dgm:t>
        <a:bodyPr/>
        <a:lstStyle/>
        <a:p>
          <a:endParaRPr lang="en-US"/>
        </a:p>
      </dgm:t>
    </dgm:pt>
    <dgm:pt modelId="{1A421E8E-D705-45F8-9CC3-36806A862701}" type="sibTrans" cxnId="{F78C04C9-2A27-42D8-8FCD-BFD0B2E5F650}">
      <dgm:prSet/>
      <dgm:spPr/>
      <dgm:t>
        <a:bodyPr/>
        <a:lstStyle/>
        <a:p>
          <a:endParaRPr lang="en-US"/>
        </a:p>
      </dgm:t>
    </dgm:pt>
    <dgm:pt modelId="{CA035CFA-F7A6-4F88-8353-12420C746037}" type="pres">
      <dgm:prSet presAssocID="{47311798-0E5B-4295-80C5-417725424368}" presName="compositeShape" presStyleCnt="0">
        <dgm:presLayoutVars>
          <dgm:chMax val="2"/>
          <dgm:dir/>
          <dgm:resizeHandles val="exact"/>
        </dgm:presLayoutVars>
      </dgm:prSet>
      <dgm:spPr/>
    </dgm:pt>
    <dgm:pt modelId="{6A6B2FCB-90B9-4BEC-97E7-1D3016726A15}" type="pres">
      <dgm:prSet presAssocID="{47311798-0E5B-4295-80C5-417725424368}" presName="divider" presStyleLbl="fgShp" presStyleIdx="0" presStyleCnt="1"/>
      <dgm:spPr/>
    </dgm:pt>
    <dgm:pt modelId="{8B00B3DB-0C87-4AA9-82E8-97E35C1CEEA5}" type="pres">
      <dgm:prSet presAssocID="{92B15BC6-122C-489E-9F15-B952C5A186D8}" presName="downArrow" presStyleLbl="node1" presStyleIdx="0" presStyleCnt="2"/>
      <dgm:spPr/>
    </dgm:pt>
    <dgm:pt modelId="{09B69D15-82C3-41F3-B7C6-C1692432C5B4}" type="pres">
      <dgm:prSet presAssocID="{92B15BC6-122C-489E-9F15-B952C5A186D8}" presName="downArrowText" presStyleLbl="revTx" presStyleIdx="0" presStyleCnt="2" custScaleX="149192">
        <dgm:presLayoutVars>
          <dgm:bulletEnabled val="1"/>
        </dgm:presLayoutVars>
      </dgm:prSet>
      <dgm:spPr/>
    </dgm:pt>
    <dgm:pt modelId="{B9E5FF60-E3EB-434E-B0C6-E2A526751CCA}" type="pres">
      <dgm:prSet presAssocID="{FF482DCE-3AF4-49AA-B76F-467A230B92DC}" presName="upArrow" presStyleLbl="node1" presStyleIdx="1" presStyleCnt="2"/>
      <dgm:spPr/>
    </dgm:pt>
    <dgm:pt modelId="{84AE3E3F-DBE4-4EAC-BCC5-F336A06F12E7}" type="pres">
      <dgm:prSet presAssocID="{FF482DCE-3AF4-49AA-B76F-467A230B92DC}" presName="upArrowText" presStyleLbl="revTx" presStyleIdx="1" presStyleCnt="2" custScaleX="150106">
        <dgm:presLayoutVars>
          <dgm:bulletEnabled val="1"/>
        </dgm:presLayoutVars>
      </dgm:prSet>
      <dgm:spPr/>
    </dgm:pt>
  </dgm:ptLst>
  <dgm:cxnLst>
    <dgm:cxn modelId="{FFD5561C-DCC3-4BAF-B75E-52521296A21F}" type="presOf" srcId="{92B15BC6-122C-489E-9F15-B952C5A186D8}" destId="{09B69D15-82C3-41F3-B7C6-C1692432C5B4}" srcOrd="0" destOrd="0" presId="urn:microsoft.com/office/officeart/2005/8/layout/arrow3"/>
    <dgm:cxn modelId="{290C9846-2C0E-41D1-B6DA-98D8F5A71EDE}" type="presOf" srcId="{FF482DCE-3AF4-49AA-B76F-467A230B92DC}" destId="{84AE3E3F-DBE4-4EAC-BCC5-F336A06F12E7}" srcOrd="0" destOrd="0" presId="urn:microsoft.com/office/officeart/2005/8/layout/arrow3"/>
    <dgm:cxn modelId="{0C83EF8F-7D34-4370-AE96-13D4A1A1137B}" type="presOf" srcId="{47311798-0E5B-4295-80C5-417725424368}" destId="{CA035CFA-F7A6-4F88-8353-12420C746037}" srcOrd="0" destOrd="0" presId="urn:microsoft.com/office/officeart/2005/8/layout/arrow3"/>
    <dgm:cxn modelId="{F78C04C9-2A27-42D8-8FCD-BFD0B2E5F650}" srcId="{47311798-0E5B-4295-80C5-417725424368}" destId="{FF482DCE-3AF4-49AA-B76F-467A230B92DC}" srcOrd="1" destOrd="0" parTransId="{6357E5B6-1168-4BFC-93BC-04E395697B28}" sibTransId="{1A421E8E-D705-45F8-9CC3-36806A862701}"/>
    <dgm:cxn modelId="{E41572EB-C39D-472A-BDFA-3ED6D18BC6ED}" srcId="{47311798-0E5B-4295-80C5-417725424368}" destId="{92B15BC6-122C-489E-9F15-B952C5A186D8}" srcOrd="0" destOrd="0" parTransId="{0A09228E-889A-46A7-BC7D-D59A21B1E08C}" sibTransId="{2011935E-3388-47B8-A9E8-BEE12A024FBA}"/>
    <dgm:cxn modelId="{7D3EC32A-0E58-49F5-B946-4CFB8107F083}" type="presParOf" srcId="{CA035CFA-F7A6-4F88-8353-12420C746037}" destId="{6A6B2FCB-90B9-4BEC-97E7-1D3016726A15}" srcOrd="0" destOrd="0" presId="urn:microsoft.com/office/officeart/2005/8/layout/arrow3"/>
    <dgm:cxn modelId="{8AFF1CB7-2C72-483E-96DB-A41021A64118}" type="presParOf" srcId="{CA035CFA-F7A6-4F88-8353-12420C746037}" destId="{8B00B3DB-0C87-4AA9-82E8-97E35C1CEEA5}" srcOrd="1" destOrd="0" presId="urn:microsoft.com/office/officeart/2005/8/layout/arrow3"/>
    <dgm:cxn modelId="{51264C19-97A3-4E63-9393-175C7FEFC46A}" type="presParOf" srcId="{CA035CFA-F7A6-4F88-8353-12420C746037}" destId="{09B69D15-82C3-41F3-B7C6-C1692432C5B4}" srcOrd="2" destOrd="0" presId="urn:microsoft.com/office/officeart/2005/8/layout/arrow3"/>
    <dgm:cxn modelId="{3C250BC1-C5A4-4DD5-96F0-B32AA8E73F63}" type="presParOf" srcId="{CA035CFA-F7A6-4F88-8353-12420C746037}" destId="{B9E5FF60-E3EB-434E-B0C6-E2A526751CCA}" srcOrd="3" destOrd="0" presId="urn:microsoft.com/office/officeart/2005/8/layout/arrow3"/>
    <dgm:cxn modelId="{A4513450-EE5A-4D9D-8BE5-4412FE116B4B}" type="presParOf" srcId="{CA035CFA-F7A6-4F88-8353-12420C746037}" destId="{84AE3E3F-DBE4-4EAC-BCC5-F336A06F12E7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32E72E3-6E66-404C-BC8B-3201C514F47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EDEE85-C585-4B6A-948A-08A3645DC69A}">
      <dgm:prSet phldrT="[Text]"/>
      <dgm:spPr/>
      <dgm:t>
        <a:bodyPr/>
        <a:lstStyle/>
        <a:p>
          <a:r>
            <a:rPr lang="en-US" dirty="0"/>
            <a:t>Written Notice</a:t>
          </a:r>
        </a:p>
      </dgm:t>
    </dgm:pt>
    <dgm:pt modelId="{2E7A17A6-A9BA-4026-93B1-8B6F0D077DC7}" type="parTrans" cxnId="{44FAC701-FF78-4F8F-8BE6-E5A027DB80FA}">
      <dgm:prSet/>
      <dgm:spPr/>
      <dgm:t>
        <a:bodyPr/>
        <a:lstStyle/>
        <a:p>
          <a:endParaRPr lang="en-US"/>
        </a:p>
      </dgm:t>
    </dgm:pt>
    <dgm:pt modelId="{29CC6714-3667-4468-867B-F2B65A1B22D4}" type="sibTrans" cxnId="{44FAC701-FF78-4F8F-8BE6-E5A027DB80FA}">
      <dgm:prSet/>
      <dgm:spPr/>
      <dgm:t>
        <a:bodyPr/>
        <a:lstStyle/>
        <a:p>
          <a:endParaRPr lang="en-US"/>
        </a:p>
      </dgm:t>
    </dgm:pt>
    <dgm:pt modelId="{CE16CA34-BF1E-44D8-A715-D049589F73F7}">
      <dgm:prSet phldrT="[Text]"/>
      <dgm:spPr/>
      <dgm:t>
        <a:bodyPr/>
        <a:lstStyle/>
        <a:p>
          <a:r>
            <a:rPr lang="en-US" dirty="0"/>
            <a:t>Reasonable Transition Time</a:t>
          </a:r>
        </a:p>
      </dgm:t>
    </dgm:pt>
    <dgm:pt modelId="{12829843-ED88-4B97-B7BA-20734FE2A970}" type="parTrans" cxnId="{34B3FCE6-FACD-47A2-93E0-CF02F35B3DF6}">
      <dgm:prSet/>
      <dgm:spPr/>
      <dgm:t>
        <a:bodyPr/>
        <a:lstStyle/>
        <a:p>
          <a:endParaRPr lang="en-US"/>
        </a:p>
      </dgm:t>
    </dgm:pt>
    <dgm:pt modelId="{2A940340-A8D9-43CE-8515-0D995633D8B1}" type="sibTrans" cxnId="{34B3FCE6-FACD-47A2-93E0-CF02F35B3DF6}">
      <dgm:prSet/>
      <dgm:spPr/>
      <dgm:t>
        <a:bodyPr/>
        <a:lstStyle/>
        <a:p>
          <a:endParaRPr lang="en-US"/>
        </a:p>
      </dgm:t>
    </dgm:pt>
    <dgm:pt modelId="{9A617517-5FA2-48FA-B5A4-D615CE6DA02C}">
      <dgm:prSet phldrT="[Text]"/>
      <dgm:spPr/>
      <dgm:t>
        <a:bodyPr/>
        <a:lstStyle/>
        <a:p>
          <a:r>
            <a:rPr lang="en-US" dirty="0"/>
            <a:t>Medical Records</a:t>
          </a:r>
        </a:p>
      </dgm:t>
    </dgm:pt>
    <dgm:pt modelId="{B0D2A0AA-30AD-48F6-879E-855ECD395319}" type="parTrans" cxnId="{54D504E0-F793-456B-BB1F-DD5A0ABB625D}">
      <dgm:prSet/>
      <dgm:spPr/>
      <dgm:t>
        <a:bodyPr/>
        <a:lstStyle/>
        <a:p>
          <a:endParaRPr lang="en-US"/>
        </a:p>
      </dgm:t>
    </dgm:pt>
    <dgm:pt modelId="{E8B6CB49-670B-4812-9061-0A70AF7BB866}" type="sibTrans" cxnId="{54D504E0-F793-456B-BB1F-DD5A0ABB625D}">
      <dgm:prSet/>
      <dgm:spPr/>
      <dgm:t>
        <a:bodyPr/>
        <a:lstStyle/>
        <a:p>
          <a:endParaRPr lang="en-US"/>
        </a:p>
      </dgm:t>
    </dgm:pt>
    <dgm:pt modelId="{B87AA178-D4C8-47F0-9194-DABC450E88FC}" type="pres">
      <dgm:prSet presAssocID="{032E72E3-6E66-404C-BC8B-3201C514F47F}" presName="diagram" presStyleCnt="0">
        <dgm:presLayoutVars>
          <dgm:dir/>
          <dgm:resizeHandles val="exact"/>
        </dgm:presLayoutVars>
      </dgm:prSet>
      <dgm:spPr/>
    </dgm:pt>
    <dgm:pt modelId="{99E36032-5FED-4E40-897A-3B7F83655739}" type="pres">
      <dgm:prSet presAssocID="{CBEDEE85-C585-4B6A-948A-08A3645DC69A}" presName="node" presStyleLbl="node1" presStyleIdx="0" presStyleCnt="3" custScaleX="150252">
        <dgm:presLayoutVars>
          <dgm:bulletEnabled val="1"/>
        </dgm:presLayoutVars>
      </dgm:prSet>
      <dgm:spPr/>
    </dgm:pt>
    <dgm:pt modelId="{BE3084D4-E9F9-4355-BF9B-02774BE2C5F2}" type="pres">
      <dgm:prSet presAssocID="{29CC6714-3667-4468-867B-F2B65A1B22D4}" presName="sibTrans" presStyleCnt="0"/>
      <dgm:spPr/>
    </dgm:pt>
    <dgm:pt modelId="{83854339-F8EF-4B12-AE14-F61E9C932217}" type="pres">
      <dgm:prSet presAssocID="{CE16CA34-BF1E-44D8-A715-D049589F73F7}" presName="node" presStyleLbl="node1" presStyleIdx="1" presStyleCnt="3" custScaleX="150252">
        <dgm:presLayoutVars>
          <dgm:bulletEnabled val="1"/>
        </dgm:presLayoutVars>
      </dgm:prSet>
      <dgm:spPr/>
    </dgm:pt>
    <dgm:pt modelId="{337E4D04-F8C5-4DE8-86B8-51221598FAC0}" type="pres">
      <dgm:prSet presAssocID="{2A940340-A8D9-43CE-8515-0D995633D8B1}" presName="sibTrans" presStyleCnt="0"/>
      <dgm:spPr/>
    </dgm:pt>
    <dgm:pt modelId="{0D6673E9-2F0F-486D-AC2E-04C1D8AC31A0}" type="pres">
      <dgm:prSet presAssocID="{9A617517-5FA2-48FA-B5A4-D615CE6DA02C}" presName="node" presStyleLbl="node1" presStyleIdx="2" presStyleCnt="3" custScaleX="152138">
        <dgm:presLayoutVars>
          <dgm:bulletEnabled val="1"/>
        </dgm:presLayoutVars>
      </dgm:prSet>
      <dgm:spPr/>
    </dgm:pt>
  </dgm:ptLst>
  <dgm:cxnLst>
    <dgm:cxn modelId="{44FAC701-FF78-4F8F-8BE6-E5A027DB80FA}" srcId="{032E72E3-6E66-404C-BC8B-3201C514F47F}" destId="{CBEDEE85-C585-4B6A-948A-08A3645DC69A}" srcOrd="0" destOrd="0" parTransId="{2E7A17A6-A9BA-4026-93B1-8B6F0D077DC7}" sibTransId="{29CC6714-3667-4468-867B-F2B65A1B22D4}"/>
    <dgm:cxn modelId="{61239637-62C5-461A-AB6E-1D6B3581EEE2}" type="presOf" srcId="{9A617517-5FA2-48FA-B5A4-D615CE6DA02C}" destId="{0D6673E9-2F0F-486D-AC2E-04C1D8AC31A0}" srcOrd="0" destOrd="0" presId="urn:microsoft.com/office/officeart/2005/8/layout/default"/>
    <dgm:cxn modelId="{F4E1405B-E8CE-46FC-8E6A-DB06E58FEB47}" type="presOf" srcId="{CE16CA34-BF1E-44D8-A715-D049589F73F7}" destId="{83854339-F8EF-4B12-AE14-F61E9C932217}" srcOrd="0" destOrd="0" presId="urn:microsoft.com/office/officeart/2005/8/layout/default"/>
    <dgm:cxn modelId="{F03CDEA2-E8BE-44E8-8C32-728370FB65B2}" type="presOf" srcId="{032E72E3-6E66-404C-BC8B-3201C514F47F}" destId="{B87AA178-D4C8-47F0-9194-DABC450E88FC}" srcOrd="0" destOrd="0" presId="urn:microsoft.com/office/officeart/2005/8/layout/default"/>
    <dgm:cxn modelId="{EDC26CDF-7FD7-4E9D-A9B6-C45EF3086096}" type="presOf" srcId="{CBEDEE85-C585-4B6A-948A-08A3645DC69A}" destId="{99E36032-5FED-4E40-897A-3B7F83655739}" srcOrd="0" destOrd="0" presId="urn:microsoft.com/office/officeart/2005/8/layout/default"/>
    <dgm:cxn modelId="{54D504E0-F793-456B-BB1F-DD5A0ABB625D}" srcId="{032E72E3-6E66-404C-BC8B-3201C514F47F}" destId="{9A617517-5FA2-48FA-B5A4-D615CE6DA02C}" srcOrd="2" destOrd="0" parTransId="{B0D2A0AA-30AD-48F6-879E-855ECD395319}" sibTransId="{E8B6CB49-670B-4812-9061-0A70AF7BB866}"/>
    <dgm:cxn modelId="{34B3FCE6-FACD-47A2-93E0-CF02F35B3DF6}" srcId="{032E72E3-6E66-404C-BC8B-3201C514F47F}" destId="{CE16CA34-BF1E-44D8-A715-D049589F73F7}" srcOrd="1" destOrd="0" parTransId="{12829843-ED88-4B97-B7BA-20734FE2A970}" sibTransId="{2A940340-A8D9-43CE-8515-0D995633D8B1}"/>
    <dgm:cxn modelId="{9763143F-2FF4-4577-AC13-A5B78E74FEAC}" type="presParOf" srcId="{B87AA178-D4C8-47F0-9194-DABC450E88FC}" destId="{99E36032-5FED-4E40-897A-3B7F83655739}" srcOrd="0" destOrd="0" presId="urn:microsoft.com/office/officeart/2005/8/layout/default"/>
    <dgm:cxn modelId="{7AB882A3-DEA4-4233-8A9F-ADCA7D80D264}" type="presParOf" srcId="{B87AA178-D4C8-47F0-9194-DABC450E88FC}" destId="{BE3084D4-E9F9-4355-BF9B-02774BE2C5F2}" srcOrd="1" destOrd="0" presId="urn:microsoft.com/office/officeart/2005/8/layout/default"/>
    <dgm:cxn modelId="{A0B4662B-63F6-44ED-8585-F1F7A549E39A}" type="presParOf" srcId="{B87AA178-D4C8-47F0-9194-DABC450E88FC}" destId="{83854339-F8EF-4B12-AE14-F61E9C932217}" srcOrd="2" destOrd="0" presId="urn:microsoft.com/office/officeart/2005/8/layout/default"/>
    <dgm:cxn modelId="{1392E63D-535A-44EB-A351-8306BCB7D181}" type="presParOf" srcId="{B87AA178-D4C8-47F0-9194-DABC450E88FC}" destId="{337E4D04-F8C5-4DE8-86B8-51221598FAC0}" srcOrd="3" destOrd="0" presId="urn:microsoft.com/office/officeart/2005/8/layout/default"/>
    <dgm:cxn modelId="{78E7168E-6628-47E4-8D4C-2824B2761E57}" type="presParOf" srcId="{B87AA178-D4C8-47F0-9194-DABC450E88FC}" destId="{0D6673E9-2F0F-486D-AC2E-04C1D8AC31A0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DD222D-D4B4-4D07-BEF8-2B35885C87E3}">
      <dsp:nvSpPr>
        <dsp:cNvPr id="0" name=""/>
        <dsp:cNvSpPr/>
      </dsp:nvSpPr>
      <dsp:spPr>
        <a:xfrm>
          <a:off x="3292812" y="1879186"/>
          <a:ext cx="1236070" cy="8935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3545"/>
              </a:lnTo>
              <a:lnTo>
                <a:pt x="1236070" y="89354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06F6D7-763E-42FE-8211-48858A4E00CB}">
      <dsp:nvSpPr>
        <dsp:cNvPr id="0" name=""/>
        <dsp:cNvSpPr/>
      </dsp:nvSpPr>
      <dsp:spPr>
        <a:xfrm>
          <a:off x="2056741" y="1879186"/>
          <a:ext cx="1236070" cy="893545"/>
        </a:xfrm>
        <a:custGeom>
          <a:avLst/>
          <a:gdLst/>
          <a:ahLst/>
          <a:cxnLst/>
          <a:rect l="0" t="0" r="0" b="0"/>
          <a:pathLst>
            <a:path>
              <a:moveTo>
                <a:pt x="1236070" y="0"/>
              </a:moveTo>
              <a:lnTo>
                <a:pt x="1236070" y="893545"/>
              </a:lnTo>
              <a:lnTo>
                <a:pt x="0" y="89354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5ADDE1-29C3-4ED6-B12E-98C6BABD70C9}">
      <dsp:nvSpPr>
        <dsp:cNvPr id="0" name=""/>
        <dsp:cNvSpPr/>
      </dsp:nvSpPr>
      <dsp:spPr>
        <a:xfrm>
          <a:off x="2548191" y="389944"/>
          <a:ext cx="1489241" cy="1489241"/>
        </a:xfrm>
        <a:prstGeom prst="arc">
          <a:avLst>
            <a:gd name="adj1" fmla="val 13200000"/>
            <a:gd name="adj2" fmla="val 192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3CF2FC-E91F-459B-8C69-C76BBA552EA4}">
      <dsp:nvSpPr>
        <dsp:cNvPr id="0" name=""/>
        <dsp:cNvSpPr/>
      </dsp:nvSpPr>
      <dsp:spPr>
        <a:xfrm>
          <a:off x="2548191" y="389944"/>
          <a:ext cx="1489241" cy="1489241"/>
        </a:xfrm>
        <a:prstGeom prst="arc">
          <a:avLst>
            <a:gd name="adj1" fmla="val 2400000"/>
            <a:gd name="adj2" fmla="val 84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F40690-7242-41A9-979F-36FA6C08F71D}">
      <dsp:nvSpPr>
        <dsp:cNvPr id="0" name=""/>
        <dsp:cNvSpPr/>
      </dsp:nvSpPr>
      <dsp:spPr>
        <a:xfrm>
          <a:off x="1803570" y="658008"/>
          <a:ext cx="2978483" cy="953114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Medical Malpractice</a:t>
          </a:r>
        </a:p>
      </dsp:txBody>
      <dsp:txXfrm>
        <a:off x="1803570" y="658008"/>
        <a:ext cx="2978483" cy="953114"/>
      </dsp:txXfrm>
    </dsp:sp>
    <dsp:sp modelId="{ECF7FD5B-71FE-499C-AC7D-683A39E6F41A}">
      <dsp:nvSpPr>
        <dsp:cNvPr id="0" name=""/>
        <dsp:cNvSpPr/>
      </dsp:nvSpPr>
      <dsp:spPr>
        <a:xfrm>
          <a:off x="746208" y="2504668"/>
          <a:ext cx="1489241" cy="1489241"/>
        </a:xfrm>
        <a:prstGeom prst="arc">
          <a:avLst>
            <a:gd name="adj1" fmla="val 13200000"/>
            <a:gd name="adj2" fmla="val 192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5CD91F-6423-4B33-A6E1-0FD903570EC5}">
      <dsp:nvSpPr>
        <dsp:cNvPr id="0" name=""/>
        <dsp:cNvSpPr/>
      </dsp:nvSpPr>
      <dsp:spPr>
        <a:xfrm>
          <a:off x="746208" y="2504668"/>
          <a:ext cx="1489241" cy="1489241"/>
        </a:xfrm>
        <a:prstGeom prst="arc">
          <a:avLst>
            <a:gd name="adj1" fmla="val 2400000"/>
            <a:gd name="adj2" fmla="val 84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D1241E-3265-4267-B7BA-9D45329DC41D}">
      <dsp:nvSpPr>
        <dsp:cNvPr id="0" name=""/>
        <dsp:cNvSpPr/>
      </dsp:nvSpPr>
      <dsp:spPr>
        <a:xfrm>
          <a:off x="1587" y="2772731"/>
          <a:ext cx="2978483" cy="953114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Birth Injuries</a:t>
          </a:r>
        </a:p>
      </dsp:txBody>
      <dsp:txXfrm>
        <a:off x="1587" y="2772731"/>
        <a:ext cx="2978483" cy="953114"/>
      </dsp:txXfrm>
    </dsp:sp>
    <dsp:sp modelId="{0456D65A-3434-4CD2-9A1F-5B7370DCD120}">
      <dsp:nvSpPr>
        <dsp:cNvPr id="0" name=""/>
        <dsp:cNvSpPr/>
      </dsp:nvSpPr>
      <dsp:spPr>
        <a:xfrm>
          <a:off x="4350174" y="2504668"/>
          <a:ext cx="1489241" cy="1489241"/>
        </a:xfrm>
        <a:prstGeom prst="arc">
          <a:avLst>
            <a:gd name="adj1" fmla="val 13200000"/>
            <a:gd name="adj2" fmla="val 192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7CE2E7-8112-4C43-A983-35BD82A87EB1}">
      <dsp:nvSpPr>
        <dsp:cNvPr id="0" name=""/>
        <dsp:cNvSpPr/>
      </dsp:nvSpPr>
      <dsp:spPr>
        <a:xfrm>
          <a:off x="4350174" y="2504668"/>
          <a:ext cx="1489241" cy="1489241"/>
        </a:xfrm>
        <a:prstGeom prst="arc">
          <a:avLst>
            <a:gd name="adj1" fmla="val 2400000"/>
            <a:gd name="adj2" fmla="val 84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C7D9F3-4981-440F-BB88-219D182DED50}">
      <dsp:nvSpPr>
        <dsp:cNvPr id="0" name=""/>
        <dsp:cNvSpPr/>
      </dsp:nvSpPr>
      <dsp:spPr>
        <a:xfrm>
          <a:off x="3605553" y="2772731"/>
          <a:ext cx="2978483" cy="953114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Nursing Home Deaths</a:t>
          </a:r>
        </a:p>
      </dsp:txBody>
      <dsp:txXfrm>
        <a:off x="3605553" y="2772731"/>
        <a:ext cx="2978483" cy="9531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11653A-9580-461A-9B14-9A77BFC076F6}">
      <dsp:nvSpPr>
        <dsp:cNvPr id="0" name=""/>
        <dsp:cNvSpPr/>
      </dsp:nvSpPr>
      <dsp:spPr>
        <a:xfrm rot="16200000">
          <a:off x="-357896" y="1590905"/>
          <a:ext cx="3368774" cy="2058678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158750" rIns="142875" bIns="1587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accent2">
                  <a:lumMod val="75000"/>
                </a:schemeClr>
              </a:solidFill>
            </a:rPr>
            <a:t>Care is considered rendered in the state where the patient is </a:t>
          </a:r>
          <a:r>
            <a:rPr lang="en-US" sz="2500" i="1" kern="1200" dirty="0">
              <a:solidFill>
                <a:schemeClr val="accent2">
                  <a:lumMod val="75000"/>
                </a:schemeClr>
              </a:solidFill>
            </a:rPr>
            <a:t>physically</a:t>
          </a:r>
          <a:r>
            <a:rPr lang="en-US" sz="2500" kern="1200" dirty="0">
              <a:solidFill>
                <a:schemeClr val="accent2">
                  <a:lumMod val="75000"/>
                </a:schemeClr>
              </a:solidFill>
            </a:rPr>
            <a:t> located </a:t>
          </a:r>
        </a:p>
      </dsp:txBody>
      <dsp:txXfrm rot="5400000">
        <a:off x="397666" y="1036371"/>
        <a:ext cx="1958164" cy="3167746"/>
      </dsp:txXfrm>
    </dsp:sp>
    <dsp:sp modelId="{FE63EFD9-4265-4F9F-B60E-4A8CFE847C24}">
      <dsp:nvSpPr>
        <dsp:cNvPr id="0" name=""/>
        <dsp:cNvSpPr/>
      </dsp:nvSpPr>
      <dsp:spPr>
        <a:xfrm rot="5400000">
          <a:off x="1794262" y="1590905"/>
          <a:ext cx="3368774" cy="2058678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875" tIns="158750" rIns="95250" bIns="1587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accent2">
                  <a:lumMod val="75000"/>
                </a:schemeClr>
              </a:solidFill>
            </a:rPr>
            <a:t>However, </a:t>
          </a:r>
          <a:r>
            <a:rPr lang="en-US" sz="2500" i="0" kern="1200" dirty="0">
              <a:solidFill>
                <a:schemeClr val="accent2">
                  <a:lumMod val="75000"/>
                </a:schemeClr>
              </a:solidFill>
            </a:rPr>
            <a:t>a</a:t>
          </a:r>
          <a:r>
            <a:rPr lang="en-US" sz="2500" kern="1200" dirty="0">
              <a:solidFill>
                <a:schemeClr val="accent2">
                  <a:lumMod val="75000"/>
                </a:schemeClr>
              </a:solidFill>
            </a:rPr>
            <a:t> court </a:t>
          </a:r>
          <a:r>
            <a:rPr lang="en-US" sz="2500" i="1" kern="1200" dirty="0">
              <a:solidFill>
                <a:schemeClr val="accent2">
                  <a:lumMod val="75000"/>
                </a:schemeClr>
              </a:solidFill>
            </a:rPr>
            <a:t>may</a:t>
          </a:r>
          <a:r>
            <a:rPr lang="en-US" sz="2500" kern="1200" dirty="0">
              <a:solidFill>
                <a:schemeClr val="accent2">
                  <a:lumMod val="75000"/>
                </a:schemeClr>
              </a:solidFill>
            </a:rPr>
            <a:t> consider the location of the provider as evidence of proper jurisdiction</a:t>
          </a:r>
        </a:p>
      </dsp:txBody>
      <dsp:txXfrm rot="-5400000">
        <a:off x="2449310" y="1036371"/>
        <a:ext cx="1958164" cy="3167746"/>
      </dsp:txXfrm>
    </dsp:sp>
    <dsp:sp modelId="{CBF89BAB-D053-47ED-8AA6-626C1E86DCA1}">
      <dsp:nvSpPr>
        <dsp:cNvPr id="0" name=""/>
        <dsp:cNvSpPr/>
      </dsp:nvSpPr>
      <dsp:spPr>
        <a:xfrm>
          <a:off x="1316552" y="0"/>
          <a:ext cx="2152158" cy="2152054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69E4DE-31A4-4FAD-83E3-069175769AE7}">
      <dsp:nvSpPr>
        <dsp:cNvPr id="0" name=""/>
        <dsp:cNvSpPr/>
      </dsp:nvSpPr>
      <dsp:spPr>
        <a:xfrm rot="10800000">
          <a:off x="1326280" y="3087911"/>
          <a:ext cx="2152158" cy="2152054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6B2FCB-90B9-4BEC-97E7-1D3016726A15}">
      <dsp:nvSpPr>
        <dsp:cNvPr id="0" name=""/>
        <dsp:cNvSpPr/>
      </dsp:nvSpPr>
      <dsp:spPr>
        <a:xfrm rot="21300000">
          <a:off x="17585" y="1781639"/>
          <a:ext cx="5695501" cy="652220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00B3DB-0C87-4AA9-82E8-97E35C1CEEA5}">
      <dsp:nvSpPr>
        <dsp:cNvPr id="0" name=""/>
        <dsp:cNvSpPr/>
      </dsp:nvSpPr>
      <dsp:spPr>
        <a:xfrm>
          <a:off x="687680" y="210774"/>
          <a:ext cx="1719201" cy="1686199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B69D15-82C3-41F3-B7C6-C1692432C5B4}">
      <dsp:nvSpPr>
        <dsp:cNvPr id="0" name=""/>
        <dsp:cNvSpPr/>
      </dsp:nvSpPr>
      <dsp:spPr>
        <a:xfrm>
          <a:off x="2586211" y="0"/>
          <a:ext cx="2735905" cy="17705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accent2">
                  <a:lumMod val="75000"/>
                </a:schemeClr>
              </a:solidFill>
            </a:rPr>
            <a:t>Documentation is Crucial</a:t>
          </a:r>
        </a:p>
      </dsp:txBody>
      <dsp:txXfrm>
        <a:off x="2586211" y="0"/>
        <a:ext cx="2735905" cy="1770509"/>
      </dsp:txXfrm>
    </dsp:sp>
    <dsp:sp modelId="{B9E5FF60-E3EB-434E-B0C6-E2A526751CCA}">
      <dsp:nvSpPr>
        <dsp:cNvPr id="0" name=""/>
        <dsp:cNvSpPr/>
      </dsp:nvSpPr>
      <dsp:spPr>
        <a:xfrm>
          <a:off x="3323790" y="2318524"/>
          <a:ext cx="1719201" cy="1686199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AE3E3F-DBE4-4EAC-BCC5-F336A06F12E7}">
      <dsp:nvSpPr>
        <dsp:cNvPr id="0" name=""/>
        <dsp:cNvSpPr/>
      </dsp:nvSpPr>
      <dsp:spPr>
        <a:xfrm>
          <a:off x="400175" y="2444989"/>
          <a:ext cx="2752666" cy="17705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accent2">
                  <a:lumMod val="75000"/>
                </a:schemeClr>
              </a:solidFill>
            </a:rPr>
            <a:t>Effectively Communicate Expectations</a:t>
          </a:r>
        </a:p>
      </dsp:txBody>
      <dsp:txXfrm>
        <a:off x="400175" y="2444989"/>
        <a:ext cx="2752666" cy="17705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E36032-5FED-4E40-897A-3B7F83655739}">
      <dsp:nvSpPr>
        <dsp:cNvPr id="0" name=""/>
        <dsp:cNvSpPr/>
      </dsp:nvSpPr>
      <dsp:spPr>
        <a:xfrm>
          <a:off x="392589" y="1201"/>
          <a:ext cx="3654826" cy="14594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Written Notice</a:t>
          </a:r>
        </a:p>
      </dsp:txBody>
      <dsp:txXfrm>
        <a:off x="392589" y="1201"/>
        <a:ext cx="3654826" cy="1459478"/>
      </dsp:txXfrm>
    </dsp:sp>
    <dsp:sp modelId="{83854339-F8EF-4B12-AE14-F61E9C932217}">
      <dsp:nvSpPr>
        <dsp:cNvPr id="0" name=""/>
        <dsp:cNvSpPr/>
      </dsp:nvSpPr>
      <dsp:spPr>
        <a:xfrm>
          <a:off x="392589" y="1703926"/>
          <a:ext cx="3654826" cy="14594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Reasonable Transition Time</a:t>
          </a:r>
        </a:p>
      </dsp:txBody>
      <dsp:txXfrm>
        <a:off x="392589" y="1703926"/>
        <a:ext cx="3654826" cy="1459478"/>
      </dsp:txXfrm>
    </dsp:sp>
    <dsp:sp modelId="{0D6673E9-2F0F-486D-AC2E-04C1D8AC31A0}">
      <dsp:nvSpPr>
        <dsp:cNvPr id="0" name=""/>
        <dsp:cNvSpPr/>
      </dsp:nvSpPr>
      <dsp:spPr>
        <a:xfrm>
          <a:off x="369651" y="3406651"/>
          <a:ext cx="3700702" cy="14594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Medical Records</a:t>
          </a:r>
        </a:p>
      </dsp:txBody>
      <dsp:txXfrm>
        <a:off x="369651" y="3406651"/>
        <a:ext cx="3700702" cy="14594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92D54FF-4FED-3C41-ABBF-A94C335BBE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77BFCE-A168-4147-9E31-93FFDC18DF6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5889A060-62BC-224E-95CB-DD24B7D023A4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5DC3BA-873E-974F-A40D-55026A7FC85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950C63-A595-184D-863A-123B5BD18E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CB3CAF0B-1926-A641-8318-72E8AC717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595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EB0C21C1-F5B5-C449-95BF-D9CE0B7DF356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8141CB94-F599-3843-84AD-B05010DA2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387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FF13E7E-2B6B-E740-8D98-DE7ED802D6FD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200F208-F736-184A-B460-938E51C0E3D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6457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3E7E-2B6B-E740-8D98-DE7ED802D6FD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0F208-F736-184A-B460-938E51C0E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61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3E7E-2B6B-E740-8D98-DE7ED802D6FD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0F208-F736-184A-B460-938E51C0E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413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3E7E-2B6B-E740-8D98-DE7ED802D6FD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0F208-F736-184A-B460-938E51C0E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16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3E7E-2B6B-E740-8D98-DE7ED802D6FD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0F208-F736-184A-B460-938E51C0E3D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9647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3E7E-2B6B-E740-8D98-DE7ED802D6FD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0F208-F736-184A-B460-938E51C0E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56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3E7E-2B6B-E740-8D98-DE7ED802D6FD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0F208-F736-184A-B460-938E51C0E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687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3E7E-2B6B-E740-8D98-DE7ED802D6FD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0F208-F736-184A-B460-938E51C0E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97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3E7E-2B6B-E740-8D98-DE7ED802D6FD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0F208-F736-184A-B460-938E51C0E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519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3E7E-2B6B-E740-8D98-DE7ED802D6FD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0F208-F736-184A-B460-938E51C0E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455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3E7E-2B6B-E740-8D98-DE7ED802D6FD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0F208-F736-184A-B460-938E51C0E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754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5FF13E7E-2B6B-E740-8D98-DE7ED802D6FD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200F208-F736-184A-B460-938E51C0E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364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hyperlink" Target="https://www.medscape.com/viewarticle/mega-malpractice-verdicts-against-physicians-rise-2024a10002bz?form=fp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brary.com/products/us-states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s://pixabay.com/en/florida-state-map-geography-united-4378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chart" Target="../charts/chart2.xml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67D08-C647-8745-85A2-D300FF5B73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1943951"/>
          </a:xfrm>
        </p:spPr>
        <p:txBody>
          <a:bodyPr>
            <a:noAutofit/>
          </a:bodyPr>
          <a:lstStyle/>
          <a:p>
            <a:br>
              <a:rPr lang="en-US" sz="4400" dirty="0"/>
            </a:br>
            <a:r>
              <a:rPr lang="en-US" sz="4400" dirty="0"/>
              <a:t>Piedmont Liability Trust</a:t>
            </a:r>
            <a:br>
              <a:rPr lang="en-US" sz="4400" dirty="0"/>
            </a:br>
            <a:r>
              <a:rPr lang="en-US" sz="4400" dirty="0"/>
              <a:t>Faculty Lecture series</a:t>
            </a:r>
            <a:br>
              <a:rPr lang="en-US" sz="4400" dirty="0"/>
            </a:br>
            <a:r>
              <a:rPr lang="en-US" sz="4400" dirty="0"/>
              <a:t>FY 2025</a:t>
            </a:r>
            <a:endParaRPr lang="en-US" sz="44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2660B1-C99C-AA4A-A8A6-E72A2FB298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9793" y="3917856"/>
            <a:ext cx="8767860" cy="1943951"/>
          </a:xfrm>
        </p:spPr>
        <p:txBody>
          <a:bodyPr>
            <a:noAutofit/>
          </a:bodyPr>
          <a:lstStyle/>
          <a:p>
            <a:r>
              <a:rPr lang="en-US" sz="2000" dirty="0"/>
              <a:t>Bruce </a:t>
            </a:r>
            <a:r>
              <a:rPr lang="en-US" sz="2000" dirty="0" err="1"/>
              <a:t>Gehle</a:t>
            </a:r>
            <a:r>
              <a:rPr lang="en-US" sz="2000" dirty="0"/>
              <a:t>, CEO</a:t>
            </a:r>
          </a:p>
          <a:p>
            <a:r>
              <a:rPr lang="en-US" sz="2000" dirty="0"/>
              <a:t>Rachel Horvath, Claims &amp; Litigation Counsel</a:t>
            </a:r>
          </a:p>
          <a:p>
            <a:r>
              <a:rPr lang="en-US" sz="2000" dirty="0"/>
              <a:t>Skip White, COO &amp; General Counsel</a:t>
            </a:r>
          </a:p>
          <a:p>
            <a:r>
              <a:rPr lang="en-US" sz="2000" dirty="0"/>
              <a:t>Judy </a:t>
            </a:r>
            <a:r>
              <a:rPr lang="en-US" sz="2000" dirty="0" err="1"/>
              <a:t>Fortineux</a:t>
            </a:r>
            <a:r>
              <a:rPr lang="en-US" sz="2000" dirty="0"/>
              <a:t>, Senior Risk Manager</a:t>
            </a:r>
          </a:p>
          <a:p>
            <a:r>
              <a:rPr lang="en-US" sz="2000" dirty="0"/>
              <a:t>Kirin Johnstone, Legal &amp; Operations Coordinator</a:t>
            </a:r>
          </a:p>
          <a:p>
            <a:r>
              <a:rPr lang="en-US" sz="2000" dirty="0"/>
              <a:t>Amy Rossello, Chief of Staff  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076DDA-B774-2344-82D7-180028D27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653" y="5950008"/>
            <a:ext cx="1844347" cy="907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686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84B16-6925-4994-8FE3-E2720E179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517237"/>
            <a:ext cx="9875520" cy="1356360"/>
          </a:xfrm>
        </p:spPr>
        <p:txBody>
          <a:bodyPr/>
          <a:lstStyle/>
          <a:p>
            <a:pPr algn="ctr"/>
            <a:r>
              <a:rPr lang="en-US" b="1" dirty="0"/>
              <a:t>Medical Licensure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D01C65-0DB3-4929-9532-C11125495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653" y="5950008"/>
            <a:ext cx="1844347" cy="907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4A4C37E-6BE3-4701-AD97-A7A910892E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6722643"/>
              </p:ext>
            </p:extLst>
          </p:nvPr>
        </p:nvGraphicFramePr>
        <p:xfrm>
          <a:off x="749354" y="1420238"/>
          <a:ext cx="4805140" cy="5239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5204ED9-6909-4205-AA78-82EC068F0E96}"/>
              </a:ext>
            </a:extLst>
          </p:cNvPr>
          <p:cNvSpPr txBox="1"/>
          <p:nvPr/>
        </p:nvSpPr>
        <p:spPr>
          <a:xfrm>
            <a:off x="6410528" y="1955260"/>
            <a:ext cx="503211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Current State: if a provider is “practicing medicine” on a patient, they most likely need to be licensed in the state where the patient is physically located.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See </a:t>
            </a:r>
            <a:r>
              <a:rPr lang="en-US" sz="2400" u="sng" dirty="0">
                <a:solidFill>
                  <a:srgbClr val="0070C0"/>
                </a:solidFill>
              </a:rPr>
              <a:t>Bourdin v. </a:t>
            </a:r>
            <a:r>
              <a:rPr lang="en-US" sz="2400" u="sng" dirty="0" err="1">
                <a:solidFill>
                  <a:srgbClr val="0070C0"/>
                </a:solidFill>
              </a:rPr>
              <a:t>Radice</a:t>
            </a:r>
            <a:r>
              <a:rPr lang="en-US" sz="2400" dirty="0">
                <a:solidFill>
                  <a:srgbClr val="0070C0"/>
                </a:solidFill>
              </a:rPr>
              <a:t> holding DC had jurisdiction over a </a:t>
            </a:r>
            <a:r>
              <a:rPr lang="en-US" sz="2400" i="1" dirty="0">
                <a:solidFill>
                  <a:srgbClr val="0070C0"/>
                </a:solidFill>
              </a:rPr>
              <a:t>VA patient and a VA doctor</a:t>
            </a:r>
            <a:r>
              <a:rPr lang="en-US" sz="2400" dirty="0">
                <a:solidFill>
                  <a:srgbClr val="0070C0"/>
                </a:solidFill>
              </a:rPr>
              <a:t> due to the fact provider spoke with patient while she was physically in DC. </a:t>
            </a:r>
          </a:p>
        </p:txBody>
      </p:sp>
    </p:spTree>
    <p:extLst>
      <p:ext uri="{BB962C8B-B14F-4D97-AF65-F5344CB8AC3E}">
        <p14:creationId xmlns:p14="http://schemas.microsoft.com/office/powerpoint/2010/main" val="3181125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15550"/>
            <a:ext cx="9875520" cy="889686"/>
          </a:xfrm>
        </p:spPr>
        <p:txBody>
          <a:bodyPr/>
          <a:lstStyle/>
          <a:p>
            <a:pPr algn="ctr"/>
            <a:r>
              <a:rPr lang="en-US" b="1" dirty="0"/>
              <a:t>MacDonald vs. NJBOM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720E089-D03F-964C-B68C-A8E8390A0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653" y="5950008"/>
            <a:ext cx="1844347" cy="907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00216" y="1633467"/>
            <a:ext cx="1083678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Patient: New Jersey Infant   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/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   Doctor: Massachusetts Radiation Oncologist</a:t>
            </a:r>
          </a:p>
          <a:p>
            <a:pPr>
              <a:spcBef>
                <a:spcPts val="0"/>
              </a:spcBef>
            </a:pPr>
            <a:endParaRPr lang="en-US" sz="2200" dirty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Patient had a rare and aggressive brain tumor, sought expert treatment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Due to Covid and loosening of licensure rules, patient was temporarily permitted to see out-of-state MDs; convenience and efficiency was touted and enjoyed by both parties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After Covid waivers expired in 2022, MDs were no longer permitted to see him without a NJ license; family filed suit arguing violation of commerce clause &amp; “antiquated” regs</a:t>
            </a:r>
          </a:p>
          <a:p>
            <a:pPr>
              <a:spcBef>
                <a:spcPts val="0"/>
              </a:spcBef>
            </a:pPr>
            <a:endParaRPr lang="en-US" sz="2200" dirty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Currently in litigation; AMA has come out and adopted a middle-of-the-road approach (licensure laws should remain with exceptions for existing P/P relationships)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889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774357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Misbehaving Patients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20E089-D03F-964C-B68C-A8E8390A0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653" y="5950008"/>
            <a:ext cx="1844347" cy="907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CAEC40D-0545-476E-8F43-57E8A3C6FC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2121832"/>
              </p:ext>
            </p:extLst>
          </p:nvPr>
        </p:nvGraphicFramePr>
        <p:xfrm>
          <a:off x="1302424" y="2032900"/>
          <a:ext cx="5730673" cy="4215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A46EF6A-8FCF-441B-8B19-521A916F0CD2}"/>
              </a:ext>
            </a:extLst>
          </p:cNvPr>
          <p:cNvSpPr txBox="1"/>
          <p:nvPr/>
        </p:nvSpPr>
        <p:spPr>
          <a:xfrm>
            <a:off x="7331977" y="1786855"/>
            <a:ext cx="3917659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190 Reported Cases resulting in Dismissal -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47% increase over FY23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56% in Prim Care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62% Problem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Behav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38% Trust/Non-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Compl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12% Involving Threat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7% Sexual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Misbehav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(increase-&gt;1.5% in FY23)</a:t>
            </a:r>
          </a:p>
        </p:txBody>
      </p:sp>
    </p:spTree>
    <p:extLst>
      <p:ext uri="{BB962C8B-B14F-4D97-AF65-F5344CB8AC3E}">
        <p14:creationId xmlns:p14="http://schemas.microsoft.com/office/powerpoint/2010/main" val="1734327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Patient Dismissals FY24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83898E-1B85-48A5-8F78-B17D153761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Management of Pt 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Behav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Issues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CF20B3-CC94-46AD-988C-4D261D9CC7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/>
          <a:p>
            <a:r>
              <a:rPr lang="en-US" dirty="0"/>
              <a:t>Address Behaviors Early &amp; Document Efforts to help </a:t>
            </a:r>
          </a:p>
          <a:p>
            <a:r>
              <a:rPr lang="en-US" dirty="0"/>
              <a:t>Tools </a:t>
            </a:r>
          </a:p>
          <a:p>
            <a:pPr lvl="1"/>
            <a:r>
              <a:rPr lang="en-US" dirty="0"/>
              <a:t>Behavioral Agreements</a:t>
            </a:r>
          </a:p>
          <a:p>
            <a:pPr lvl="1"/>
            <a:r>
              <a:rPr lang="en-US" dirty="0"/>
              <a:t>Warning Letters</a:t>
            </a:r>
          </a:p>
          <a:p>
            <a:pPr lvl="1"/>
            <a:r>
              <a:rPr lang="en-US" dirty="0"/>
              <a:t>Threat Assessment, UVA Security, UPD or Local Law Enforcement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7B9CF90-F801-461D-952F-D3A020F974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Looking Forward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CEF60DF-6F3E-43D2-B39F-2FC9F382D5F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Training opportunities for managing and de-escalating problem behaviors</a:t>
            </a:r>
          </a:p>
          <a:p>
            <a:pPr lvl="1"/>
            <a:r>
              <a:rPr lang="en-US" dirty="0"/>
              <a:t>Staff training for consistent response</a:t>
            </a:r>
          </a:p>
          <a:p>
            <a:r>
              <a:rPr lang="en-US" dirty="0"/>
              <a:t>Goal – </a:t>
            </a:r>
          </a:p>
          <a:p>
            <a:pPr lvl="1"/>
            <a:r>
              <a:rPr lang="en-US" dirty="0"/>
              <a:t>Reducing stress/burnout for health care workers – staff &amp; providers</a:t>
            </a:r>
          </a:p>
          <a:p>
            <a:pPr lvl="1"/>
            <a:r>
              <a:rPr lang="en-US" dirty="0"/>
              <a:t>Helping patients be successful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20E089-D03F-964C-B68C-A8E8390A0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653" y="5950008"/>
            <a:ext cx="1844347" cy="907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4462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774357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Board of Medicine Requirements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20E089-D03F-964C-B68C-A8E8390A0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653" y="5950008"/>
            <a:ext cx="1844347" cy="907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E069E91-83F0-4F52-997A-0EDF14BCB1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889548"/>
              </p:ext>
            </p:extLst>
          </p:nvPr>
        </p:nvGraphicFramePr>
        <p:xfrm>
          <a:off x="404368" y="1478604"/>
          <a:ext cx="4440006" cy="4867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2" descr="Board of Medicine News April 2020">
            <a:extLst>
              <a:ext uri="{FF2B5EF4-FFF2-40B4-BE49-F238E27FC236}">
                <a16:creationId xmlns:a16="http://schemas.microsoft.com/office/drawing/2014/main" id="{1A060931-DC36-49C6-A84E-86A299FF9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756" y="3082099"/>
            <a:ext cx="5111867" cy="1169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886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2F277-3199-B40F-AAD1-D72CA928A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APPs and Physician Liability </a:t>
            </a:r>
            <a:br>
              <a:rPr lang="en-US" dirty="0"/>
            </a:br>
            <a:r>
              <a:rPr lang="en-US" dirty="0"/>
              <a:t>(national data)</a:t>
            </a:r>
          </a:p>
        </p:txBody>
      </p:sp>
      <p:pic>
        <p:nvPicPr>
          <p:cNvPr id="5" name="Content Placeholder 4" descr="A pie chart with text overlay&#10;&#10;Description automatically generated">
            <a:extLst>
              <a:ext uri="{FF2B5EF4-FFF2-40B4-BE49-F238E27FC236}">
                <a16:creationId xmlns:a16="http://schemas.microsoft.com/office/drawing/2014/main" id="{D6E45F31-5126-0E16-4AF5-4B48BA4A85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1584" y="2096930"/>
            <a:ext cx="7138352" cy="4351338"/>
          </a:xfrm>
        </p:spPr>
      </p:pic>
    </p:spTree>
    <p:extLst>
      <p:ext uri="{BB962C8B-B14F-4D97-AF65-F5344CB8AC3E}">
        <p14:creationId xmlns:p14="http://schemas.microsoft.com/office/powerpoint/2010/main" val="39172752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DA0B9-9088-1FBE-9055-E28F1E6F4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Apologies</a:t>
            </a:r>
          </a:p>
        </p:txBody>
      </p:sp>
      <p:pic>
        <p:nvPicPr>
          <p:cNvPr id="5" name="Content Placeholder 4" descr="A diagram of a pie chart&#10;&#10;Description automatically generated">
            <a:extLst>
              <a:ext uri="{FF2B5EF4-FFF2-40B4-BE49-F238E27FC236}">
                <a16:creationId xmlns:a16="http://schemas.microsoft.com/office/drawing/2014/main" id="{F4F6AFBF-8601-8AFE-7026-5A5C836F6F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5874" y="2147172"/>
            <a:ext cx="7389772" cy="4351338"/>
          </a:xfrm>
        </p:spPr>
      </p:pic>
    </p:spTree>
    <p:extLst>
      <p:ext uri="{BB962C8B-B14F-4D97-AF65-F5344CB8AC3E}">
        <p14:creationId xmlns:p14="http://schemas.microsoft.com/office/powerpoint/2010/main" val="38729994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Questions or Comments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176" y="1965960"/>
            <a:ext cx="6829167" cy="43495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20E089-D03F-964C-B68C-A8E8390A0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653" y="5950008"/>
            <a:ext cx="1844347" cy="907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5163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823784"/>
          </a:xfrm>
        </p:spPr>
        <p:txBody>
          <a:bodyPr/>
          <a:lstStyle/>
          <a:p>
            <a:pPr algn="ctr"/>
            <a:r>
              <a:rPr lang="en-US" b="1" dirty="0"/>
              <a:t>Outline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057400"/>
            <a:ext cx="9872871" cy="3429000"/>
          </a:xfrm>
        </p:spPr>
        <p:txBody>
          <a:bodyPr/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National Picture</a:t>
            </a:r>
          </a:p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PLT Update/Urology Claims Experience</a:t>
            </a:r>
          </a:p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Virginia Medical Malpractice Cap</a:t>
            </a:r>
          </a:p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New Developments in State Licensure Matters</a:t>
            </a:r>
          </a:p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Provider Options for Misbehaving Patients</a:t>
            </a:r>
          </a:p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Question &amp; Answers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44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Survey of National Med Mal Landscape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33BE4C-2D6D-B641-883E-53C82CFE0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653" y="5950008"/>
            <a:ext cx="1844347" cy="907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417DA40-D84C-483F-B708-1EF5A4D0A2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23457" y="1847915"/>
            <a:ext cx="2340528" cy="186510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6808A6C-9556-4ACB-AE61-44346075AA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257872" y="1559391"/>
            <a:ext cx="2992689" cy="2694790"/>
          </a:xfrm>
          <a:prstGeom prst="rect">
            <a:avLst/>
          </a:prstGeom>
        </p:spPr>
      </p:pic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53F4C5C0-C8D2-4220-9984-7DE4C94E3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3951214"/>
            <a:ext cx="8017778" cy="2144785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December 2023 (FL) - $261M verdict against Johns Hopkins Children’s Hospital St. Petersburg for Peds ER visit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November 2023 (NY) - $120M to patient following delayed stroke diagnosis that resulted in permanent brain damage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In 2023, 57 verdicts over $10M; half of those reached $25M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13C2FC-E776-4A11-AB2E-B14F814ECE61}"/>
              </a:ext>
            </a:extLst>
          </p:cNvPr>
          <p:cNvSpPr txBox="1"/>
          <p:nvPr/>
        </p:nvSpPr>
        <p:spPr>
          <a:xfrm>
            <a:off x="528507" y="6265504"/>
            <a:ext cx="80953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See </a:t>
            </a:r>
            <a:r>
              <a:rPr lang="en-US" sz="1200" dirty="0">
                <a:hlinkClick r:id="rId7"/>
              </a:rPr>
              <a:t>https://www.medscape.com/viewarticle/mega-malpractice-verdicts-against-physicians-rise-2024a10002bz?form=fpf</a:t>
            </a:r>
            <a:r>
              <a:rPr lang="en-US" sz="1200" dirty="0"/>
              <a:t> </a:t>
            </a:r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7F75A009-62E2-4F3D-8A1D-D88A9EE97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788" y="1965960"/>
            <a:ext cx="2428875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390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84B16-6925-4994-8FE3-E2720E179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472440"/>
            <a:ext cx="9875520" cy="1356360"/>
          </a:xfrm>
        </p:spPr>
        <p:txBody>
          <a:bodyPr/>
          <a:lstStyle/>
          <a:p>
            <a:pPr algn="ctr"/>
            <a:r>
              <a:rPr lang="en-US" b="1" dirty="0"/>
              <a:t>Nuclear Verdicts: 2013 - 2022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55DC10-17AF-46FF-8A7F-A429FA60C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653" y="5950008"/>
            <a:ext cx="1844347" cy="907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90470B03-A45B-4EF1-9EAD-D836E3FCDC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6742725"/>
              </p:ext>
            </p:extLst>
          </p:nvPr>
        </p:nvGraphicFramePr>
        <p:xfrm>
          <a:off x="2470285" y="1429785"/>
          <a:ext cx="7251430" cy="5136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EF7D32B-F9B9-4C69-8658-3815E3209AAC}"/>
              </a:ext>
            </a:extLst>
          </p:cNvPr>
          <p:cNvSpPr txBox="1"/>
          <p:nvPr/>
        </p:nvSpPr>
        <p:spPr>
          <a:xfrm>
            <a:off x="428017" y="5950008"/>
            <a:ext cx="411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See</a:t>
            </a:r>
            <a:r>
              <a:rPr lang="en-US" sz="1400" dirty="0"/>
              <a:t>: Medical Liability Monitor: July 2024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FBCBAD-B681-4F01-9349-F2EAD08A3D72}"/>
              </a:ext>
            </a:extLst>
          </p:cNvPr>
          <p:cNvSpPr txBox="1"/>
          <p:nvPr/>
        </p:nvSpPr>
        <p:spPr>
          <a:xfrm>
            <a:off x="428017" y="1663430"/>
            <a:ext cx="411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Defined as any verdict $10,000,000 or more</a:t>
            </a:r>
          </a:p>
        </p:txBody>
      </p:sp>
    </p:spTree>
    <p:extLst>
      <p:ext uri="{BB962C8B-B14F-4D97-AF65-F5344CB8AC3E}">
        <p14:creationId xmlns:p14="http://schemas.microsoft.com/office/powerpoint/2010/main" val="816382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84B16-6925-4994-8FE3-E2720E179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472440"/>
            <a:ext cx="9875520" cy="1356360"/>
          </a:xfrm>
        </p:spPr>
        <p:txBody>
          <a:bodyPr/>
          <a:lstStyle/>
          <a:p>
            <a:pPr algn="ctr"/>
            <a:r>
              <a:rPr lang="en-US" b="1" dirty="0"/>
              <a:t>Most Common Verdicts: 2013 - 2022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55DC10-17AF-46FF-8A7F-A429FA60C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653" y="5950008"/>
            <a:ext cx="1844347" cy="907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90470B03-A45B-4EF1-9EAD-D836E3FCDC22}"/>
              </a:ext>
            </a:extLst>
          </p:cNvPr>
          <p:cNvGraphicFramePr/>
          <p:nvPr/>
        </p:nvGraphicFramePr>
        <p:xfrm>
          <a:off x="2470285" y="1429785"/>
          <a:ext cx="7251430" cy="5136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EF7D32B-F9B9-4C69-8658-3815E3209AAC}"/>
              </a:ext>
            </a:extLst>
          </p:cNvPr>
          <p:cNvSpPr txBox="1"/>
          <p:nvPr/>
        </p:nvSpPr>
        <p:spPr>
          <a:xfrm>
            <a:off x="428017" y="5950008"/>
            <a:ext cx="411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See</a:t>
            </a:r>
            <a:r>
              <a:rPr lang="en-US" sz="1400" dirty="0"/>
              <a:t>: Medical Liability Monitor: July 2024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652460D-4347-455F-A6CB-C565668055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3584383"/>
              </p:ext>
            </p:extLst>
          </p:nvPr>
        </p:nvGraphicFramePr>
        <p:xfrm>
          <a:off x="4542817" y="1566153"/>
          <a:ext cx="6585625" cy="4383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877810D-9081-4490-A4C7-4CB3EA5E2DDC}"/>
              </a:ext>
            </a:extLst>
          </p:cNvPr>
          <p:cNvSpPr txBox="1"/>
          <p:nvPr/>
        </p:nvSpPr>
        <p:spPr>
          <a:xfrm>
            <a:off x="515566" y="1828800"/>
            <a:ext cx="425098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Med Mal lawsuits made up 20.3% of all nuclear verdicts studied</a:t>
            </a:r>
          </a:p>
          <a:p>
            <a:endParaRPr lang="en-US" sz="2400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Only products liabilities (23.3%) and auto accidents (23.2%) produced more jury verdicts in excess of $10M</a:t>
            </a:r>
          </a:p>
        </p:txBody>
      </p:sp>
    </p:spTree>
    <p:extLst>
      <p:ext uri="{BB962C8B-B14F-4D97-AF65-F5344CB8AC3E}">
        <p14:creationId xmlns:p14="http://schemas.microsoft.com/office/powerpoint/2010/main" val="3937086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84B16-6925-4994-8FE3-E2720E179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472440"/>
            <a:ext cx="9875520" cy="1356360"/>
          </a:xfrm>
        </p:spPr>
        <p:txBody>
          <a:bodyPr/>
          <a:lstStyle/>
          <a:p>
            <a:pPr algn="ctr"/>
            <a:r>
              <a:rPr lang="en-US" b="1" dirty="0"/>
              <a:t>Highest Risk States: 2013 - 2022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55DC10-17AF-46FF-8A7F-A429FA60C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653" y="5950008"/>
            <a:ext cx="1844347" cy="907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90470B03-A45B-4EF1-9EAD-D836E3FCDC22}"/>
              </a:ext>
            </a:extLst>
          </p:cNvPr>
          <p:cNvGraphicFramePr/>
          <p:nvPr/>
        </p:nvGraphicFramePr>
        <p:xfrm>
          <a:off x="2470285" y="1429785"/>
          <a:ext cx="7251430" cy="5136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EF7D32B-F9B9-4C69-8658-3815E3209AAC}"/>
              </a:ext>
            </a:extLst>
          </p:cNvPr>
          <p:cNvSpPr txBox="1"/>
          <p:nvPr/>
        </p:nvSpPr>
        <p:spPr>
          <a:xfrm>
            <a:off x="428017" y="5950008"/>
            <a:ext cx="411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See</a:t>
            </a:r>
            <a:r>
              <a:rPr lang="en-US" sz="1400" dirty="0"/>
              <a:t>: Medical Liability Monitor: July 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77810D-9081-4490-A4C7-4CB3EA5E2DDC}"/>
              </a:ext>
            </a:extLst>
          </p:cNvPr>
          <p:cNvSpPr txBox="1"/>
          <p:nvPr/>
        </p:nvSpPr>
        <p:spPr>
          <a:xfrm>
            <a:off x="515566" y="1828800"/>
            <a:ext cx="42509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Illinois – 39.1% of all verdicts</a:t>
            </a:r>
          </a:p>
          <a:p>
            <a:endParaRPr lang="en-US" sz="2400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New York - $434M alone in 2022</a:t>
            </a:r>
          </a:p>
          <a:p>
            <a:endParaRPr lang="en-US" sz="2400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California – most nuclear verdicts across all lines of coverage, but only 5.5% for medical malpractice</a:t>
            </a:r>
          </a:p>
        </p:txBody>
      </p:sp>
      <p:pic>
        <p:nvPicPr>
          <p:cNvPr id="8" name="Content Placeholder 8">
            <a:extLst>
              <a:ext uri="{FF2B5EF4-FFF2-40B4-BE49-F238E27FC236}">
                <a16:creationId xmlns:a16="http://schemas.microsoft.com/office/drawing/2014/main" id="{A767050A-78E9-4D5F-A843-24004EC439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873557" y="1429784"/>
            <a:ext cx="6539367" cy="4501485"/>
          </a:xfrm>
        </p:spPr>
      </p:pic>
    </p:spTree>
    <p:extLst>
      <p:ext uri="{BB962C8B-B14F-4D97-AF65-F5344CB8AC3E}">
        <p14:creationId xmlns:p14="http://schemas.microsoft.com/office/powerpoint/2010/main" val="4017289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7FD37-66D9-144E-AD4D-16A22F9A8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737143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Virginia Med Mal Cap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461AE1-56A8-DA4B-B24D-9AC7BEB9B2C8}"/>
              </a:ext>
            </a:extLst>
          </p:cNvPr>
          <p:cNvSpPr txBox="1"/>
          <p:nvPr/>
        </p:nvSpPr>
        <p:spPr>
          <a:xfrm>
            <a:off x="8409432" y="1295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20E089-D03F-964C-B68C-A8E8390A0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653" y="5950008"/>
            <a:ext cx="1844347" cy="907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2B49E8D-0331-4861-8CB7-F78AF845557B}"/>
              </a:ext>
            </a:extLst>
          </p:cNvPr>
          <p:cNvSpPr txBox="1"/>
          <p:nvPr/>
        </p:nvSpPr>
        <p:spPr>
          <a:xfrm>
            <a:off x="627433" y="1355079"/>
            <a:ext cx="557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accent2">
                    <a:lumMod val="75000"/>
                  </a:schemeClr>
                </a:solidFill>
              </a:rPr>
              <a:t>VA Code 8.01-581.15 – Limitation on Recovery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11C1F426-A980-43F0-AE6D-39F5E5A8BA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77912"/>
              </p:ext>
            </p:extLst>
          </p:nvPr>
        </p:nvGraphicFramePr>
        <p:xfrm>
          <a:off x="6322979" y="1353777"/>
          <a:ext cx="6664512" cy="4684940"/>
        </p:xfrm>
        <a:graphic>
          <a:graphicData uri="http://schemas.openxmlformats.org/drawingml/2006/table">
            <a:tbl>
              <a:tblPr/>
              <a:tblGrid>
                <a:gridCol w="3332256">
                  <a:extLst>
                    <a:ext uri="{9D8B030D-6E8A-4147-A177-3AD203B41FA5}">
                      <a16:colId xmlns:a16="http://schemas.microsoft.com/office/drawing/2014/main" val="209721293"/>
                    </a:ext>
                  </a:extLst>
                </a:gridCol>
                <a:gridCol w="3332256">
                  <a:extLst>
                    <a:ext uri="{9D8B030D-6E8A-4147-A177-3AD203B41FA5}">
                      <a16:colId xmlns:a16="http://schemas.microsoft.com/office/drawing/2014/main" val="2955899714"/>
                    </a:ext>
                  </a:extLst>
                </a:gridCol>
              </a:tblGrid>
              <a:tr h="234247">
                <a:tc>
                  <a:txBody>
                    <a:bodyPr/>
                    <a:lstStyle/>
                    <a:p>
                      <a:pPr fontAlgn="t"/>
                      <a:r>
                        <a:rPr lang="en-US" sz="1000" b="1">
                          <a:effectLst/>
                        </a:rPr>
                        <a:t>July 1, 2008, through June 30, 2012</a:t>
                      </a:r>
                    </a:p>
                  </a:txBody>
                  <a:tcPr marL="50482" marR="78879" marT="25241" marB="252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 b="1">
                          <a:effectLst/>
                        </a:rPr>
                        <a:t>$2.00 million</a:t>
                      </a:r>
                    </a:p>
                  </a:txBody>
                  <a:tcPr marL="50482" marR="78879" marT="25241" marB="252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1917463"/>
                  </a:ext>
                </a:extLst>
              </a:tr>
              <a:tr h="234247">
                <a:tc>
                  <a:txBody>
                    <a:bodyPr/>
                    <a:lstStyle/>
                    <a:p>
                      <a:pPr fontAlgn="t"/>
                      <a:r>
                        <a:rPr lang="en-US" sz="1000" b="1">
                          <a:effectLst/>
                        </a:rPr>
                        <a:t>July 1, 2012, through June 30, 2013</a:t>
                      </a:r>
                    </a:p>
                  </a:txBody>
                  <a:tcPr marL="50482" marR="78879" marT="25241" marB="252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 b="1">
                          <a:effectLst/>
                        </a:rPr>
                        <a:t>$2.05 million</a:t>
                      </a:r>
                    </a:p>
                  </a:txBody>
                  <a:tcPr marL="50482" marR="78879" marT="25241" marB="252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928271"/>
                  </a:ext>
                </a:extLst>
              </a:tr>
              <a:tr h="234247">
                <a:tc>
                  <a:txBody>
                    <a:bodyPr/>
                    <a:lstStyle/>
                    <a:p>
                      <a:pPr fontAlgn="t"/>
                      <a:r>
                        <a:rPr lang="en-US" sz="1000" b="1">
                          <a:effectLst/>
                        </a:rPr>
                        <a:t>July 1, 2013, through June 30, 2014</a:t>
                      </a:r>
                    </a:p>
                  </a:txBody>
                  <a:tcPr marL="50482" marR="78879" marT="25241" marB="252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 b="1">
                          <a:effectLst/>
                        </a:rPr>
                        <a:t>$2.10 million</a:t>
                      </a:r>
                    </a:p>
                  </a:txBody>
                  <a:tcPr marL="50482" marR="78879" marT="25241" marB="252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5489575"/>
                  </a:ext>
                </a:extLst>
              </a:tr>
              <a:tr h="234247">
                <a:tc>
                  <a:txBody>
                    <a:bodyPr/>
                    <a:lstStyle/>
                    <a:p>
                      <a:pPr fontAlgn="t"/>
                      <a:r>
                        <a:rPr lang="en-US" sz="1000" b="1">
                          <a:effectLst/>
                        </a:rPr>
                        <a:t>July 1, 2014, through June 30, 2015</a:t>
                      </a:r>
                    </a:p>
                  </a:txBody>
                  <a:tcPr marL="50482" marR="78879" marT="25241" marB="252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 b="1">
                          <a:effectLst/>
                        </a:rPr>
                        <a:t>$2.15 million</a:t>
                      </a:r>
                    </a:p>
                  </a:txBody>
                  <a:tcPr marL="50482" marR="78879" marT="25241" marB="252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4627734"/>
                  </a:ext>
                </a:extLst>
              </a:tr>
              <a:tr h="234247">
                <a:tc>
                  <a:txBody>
                    <a:bodyPr/>
                    <a:lstStyle/>
                    <a:p>
                      <a:pPr fontAlgn="t"/>
                      <a:r>
                        <a:rPr lang="en-US" sz="1000" b="1">
                          <a:effectLst/>
                        </a:rPr>
                        <a:t>July 1, 2015, through June 30, 2016</a:t>
                      </a:r>
                    </a:p>
                  </a:txBody>
                  <a:tcPr marL="50482" marR="78879" marT="25241" marB="252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 b="1">
                          <a:effectLst/>
                        </a:rPr>
                        <a:t>$2.20 million</a:t>
                      </a:r>
                    </a:p>
                  </a:txBody>
                  <a:tcPr marL="50482" marR="78879" marT="25241" marB="252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2648591"/>
                  </a:ext>
                </a:extLst>
              </a:tr>
              <a:tr h="234247">
                <a:tc>
                  <a:txBody>
                    <a:bodyPr/>
                    <a:lstStyle/>
                    <a:p>
                      <a:pPr fontAlgn="t"/>
                      <a:r>
                        <a:rPr lang="en-US" sz="1000" b="1">
                          <a:effectLst/>
                        </a:rPr>
                        <a:t>July 1, 2016, through June 30, 2017</a:t>
                      </a:r>
                    </a:p>
                  </a:txBody>
                  <a:tcPr marL="50482" marR="78879" marT="25241" marB="252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 b="1">
                          <a:effectLst/>
                        </a:rPr>
                        <a:t>$2.25 million</a:t>
                      </a:r>
                    </a:p>
                  </a:txBody>
                  <a:tcPr marL="50482" marR="78879" marT="25241" marB="252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7585620"/>
                  </a:ext>
                </a:extLst>
              </a:tr>
              <a:tr h="234247">
                <a:tc>
                  <a:txBody>
                    <a:bodyPr/>
                    <a:lstStyle/>
                    <a:p>
                      <a:pPr fontAlgn="t"/>
                      <a:r>
                        <a:rPr lang="en-US" sz="1000" b="1" dirty="0">
                          <a:effectLst/>
                        </a:rPr>
                        <a:t>July 1, 2017, through June 30, 2018</a:t>
                      </a:r>
                    </a:p>
                  </a:txBody>
                  <a:tcPr marL="50482" marR="78879" marT="25241" marB="252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 b="1">
                          <a:effectLst/>
                        </a:rPr>
                        <a:t>$2.30 million</a:t>
                      </a:r>
                    </a:p>
                  </a:txBody>
                  <a:tcPr marL="50482" marR="78879" marT="25241" marB="252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0550030"/>
                  </a:ext>
                </a:extLst>
              </a:tr>
              <a:tr h="234247">
                <a:tc>
                  <a:txBody>
                    <a:bodyPr/>
                    <a:lstStyle/>
                    <a:p>
                      <a:pPr fontAlgn="t"/>
                      <a:r>
                        <a:rPr lang="en-US" sz="1000" b="1">
                          <a:effectLst/>
                        </a:rPr>
                        <a:t>July 1, 2018, through June 30, 2019</a:t>
                      </a:r>
                    </a:p>
                  </a:txBody>
                  <a:tcPr marL="50482" marR="78879" marT="25241" marB="252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 b="1">
                          <a:effectLst/>
                        </a:rPr>
                        <a:t>$2.35 million</a:t>
                      </a:r>
                    </a:p>
                  </a:txBody>
                  <a:tcPr marL="50482" marR="78879" marT="25241" marB="252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0465541"/>
                  </a:ext>
                </a:extLst>
              </a:tr>
              <a:tr h="234247">
                <a:tc>
                  <a:txBody>
                    <a:bodyPr/>
                    <a:lstStyle/>
                    <a:p>
                      <a:pPr fontAlgn="t"/>
                      <a:r>
                        <a:rPr lang="en-US" sz="1000" b="1">
                          <a:effectLst/>
                        </a:rPr>
                        <a:t>July 1, 2019, through June 30, 2020</a:t>
                      </a:r>
                    </a:p>
                  </a:txBody>
                  <a:tcPr marL="50482" marR="78879" marT="25241" marB="252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 b="1">
                          <a:effectLst/>
                        </a:rPr>
                        <a:t>$2.40 million</a:t>
                      </a:r>
                    </a:p>
                  </a:txBody>
                  <a:tcPr marL="50482" marR="78879" marT="25241" marB="252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7379344"/>
                  </a:ext>
                </a:extLst>
              </a:tr>
              <a:tr h="234247">
                <a:tc>
                  <a:txBody>
                    <a:bodyPr/>
                    <a:lstStyle/>
                    <a:p>
                      <a:pPr fontAlgn="t"/>
                      <a:r>
                        <a:rPr lang="en-US" sz="1000" b="1">
                          <a:effectLst/>
                        </a:rPr>
                        <a:t>July 1, 2020, through June 30, 2021</a:t>
                      </a:r>
                    </a:p>
                  </a:txBody>
                  <a:tcPr marL="50482" marR="78879" marT="25241" marB="252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 b="1">
                          <a:effectLst/>
                        </a:rPr>
                        <a:t>$2.45 million</a:t>
                      </a:r>
                    </a:p>
                  </a:txBody>
                  <a:tcPr marL="50482" marR="78879" marT="25241" marB="252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0580772"/>
                  </a:ext>
                </a:extLst>
              </a:tr>
              <a:tr h="234247">
                <a:tc>
                  <a:txBody>
                    <a:bodyPr/>
                    <a:lstStyle/>
                    <a:p>
                      <a:pPr fontAlgn="t"/>
                      <a:r>
                        <a:rPr lang="en-US" sz="1000" b="1">
                          <a:effectLst/>
                        </a:rPr>
                        <a:t>July 1, 2021, through June 30, 2022</a:t>
                      </a:r>
                    </a:p>
                  </a:txBody>
                  <a:tcPr marL="50482" marR="78879" marT="25241" marB="252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 b="1">
                          <a:effectLst/>
                        </a:rPr>
                        <a:t>$2.50 million</a:t>
                      </a:r>
                    </a:p>
                  </a:txBody>
                  <a:tcPr marL="50482" marR="78879" marT="25241" marB="252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3149626"/>
                  </a:ext>
                </a:extLst>
              </a:tr>
              <a:tr h="234247">
                <a:tc>
                  <a:txBody>
                    <a:bodyPr/>
                    <a:lstStyle/>
                    <a:p>
                      <a:pPr fontAlgn="t"/>
                      <a:r>
                        <a:rPr lang="en-US" sz="1000" b="1">
                          <a:effectLst/>
                        </a:rPr>
                        <a:t>July 1, 2022, through June 30, 2023</a:t>
                      </a:r>
                    </a:p>
                  </a:txBody>
                  <a:tcPr marL="50482" marR="78879" marT="25241" marB="252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 b="1">
                          <a:effectLst/>
                        </a:rPr>
                        <a:t>$2.55 million</a:t>
                      </a:r>
                    </a:p>
                  </a:txBody>
                  <a:tcPr marL="50482" marR="78879" marT="25241" marB="252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5184654"/>
                  </a:ext>
                </a:extLst>
              </a:tr>
              <a:tr h="234247">
                <a:tc>
                  <a:txBody>
                    <a:bodyPr/>
                    <a:lstStyle/>
                    <a:p>
                      <a:pPr fontAlgn="t"/>
                      <a:r>
                        <a:rPr lang="en-US" sz="1000" b="1">
                          <a:effectLst/>
                        </a:rPr>
                        <a:t>July 1, 2023, through June 30, 2024</a:t>
                      </a:r>
                    </a:p>
                  </a:txBody>
                  <a:tcPr marL="50482" marR="78879" marT="25241" marB="252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 b="1">
                          <a:effectLst/>
                        </a:rPr>
                        <a:t>$2.60 million</a:t>
                      </a:r>
                    </a:p>
                  </a:txBody>
                  <a:tcPr marL="50482" marR="78879" marT="25241" marB="252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7626764"/>
                  </a:ext>
                </a:extLst>
              </a:tr>
              <a:tr h="234247">
                <a:tc>
                  <a:txBody>
                    <a:bodyPr/>
                    <a:lstStyle/>
                    <a:p>
                      <a:pPr fontAlgn="t"/>
                      <a:r>
                        <a:rPr lang="en-US" sz="1000" b="1">
                          <a:effectLst/>
                        </a:rPr>
                        <a:t>July 1, 2024, through June 30, 2025</a:t>
                      </a:r>
                    </a:p>
                  </a:txBody>
                  <a:tcPr marL="50482" marR="78879" marT="25241" marB="252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 b="1" dirty="0">
                          <a:effectLst/>
                        </a:rPr>
                        <a:t>$2.65 million</a:t>
                      </a:r>
                    </a:p>
                  </a:txBody>
                  <a:tcPr marL="50482" marR="78879" marT="25241" marB="252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3943634"/>
                  </a:ext>
                </a:extLst>
              </a:tr>
              <a:tr h="234247">
                <a:tc>
                  <a:txBody>
                    <a:bodyPr/>
                    <a:lstStyle/>
                    <a:p>
                      <a:pPr fontAlgn="t"/>
                      <a:r>
                        <a:rPr lang="en-US" sz="1000" b="1" dirty="0">
                          <a:effectLst/>
                        </a:rPr>
                        <a:t>July 1, 2025, through June 30, 2026</a:t>
                      </a:r>
                    </a:p>
                  </a:txBody>
                  <a:tcPr marL="50482" marR="78879" marT="25241" marB="252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 b="1">
                          <a:effectLst/>
                        </a:rPr>
                        <a:t>$2.70 million</a:t>
                      </a:r>
                    </a:p>
                  </a:txBody>
                  <a:tcPr marL="50482" marR="78879" marT="25241" marB="252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6967477"/>
                  </a:ext>
                </a:extLst>
              </a:tr>
              <a:tr h="234247">
                <a:tc>
                  <a:txBody>
                    <a:bodyPr/>
                    <a:lstStyle/>
                    <a:p>
                      <a:pPr fontAlgn="t"/>
                      <a:r>
                        <a:rPr lang="en-US" sz="1000" b="1">
                          <a:effectLst/>
                        </a:rPr>
                        <a:t>July 1, 2026, through June 30, 2027</a:t>
                      </a:r>
                    </a:p>
                  </a:txBody>
                  <a:tcPr marL="50482" marR="78879" marT="25241" marB="252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 b="1">
                          <a:effectLst/>
                        </a:rPr>
                        <a:t>$2.75 million</a:t>
                      </a:r>
                    </a:p>
                  </a:txBody>
                  <a:tcPr marL="50482" marR="78879" marT="25241" marB="252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9729935"/>
                  </a:ext>
                </a:extLst>
              </a:tr>
              <a:tr h="234247">
                <a:tc>
                  <a:txBody>
                    <a:bodyPr/>
                    <a:lstStyle/>
                    <a:p>
                      <a:pPr fontAlgn="t"/>
                      <a:r>
                        <a:rPr lang="en-US" sz="1000" b="1">
                          <a:effectLst/>
                        </a:rPr>
                        <a:t>July 1, 2027, through June 30, 2028</a:t>
                      </a:r>
                    </a:p>
                  </a:txBody>
                  <a:tcPr marL="50482" marR="78879" marT="25241" marB="252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 b="1">
                          <a:effectLst/>
                        </a:rPr>
                        <a:t>$2.80 million</a:t>
                      </a:r>
                    </a:p>
                  </a:txBody>
                  <a:tcPr marL="50482" marR="78879" marT="25241" marB="252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611844"/>
                  </a:ext>
                </a:extLst>
              </a:tr>
              <a:tr h="234247">
                <a:tc>
                  <a:txBody>
                    <a:bodyPr/>
                    <a:lstStyle/>
                    <a:p>
                      <a:pPr fontAlgn="t"/>
                      <a:r>
                        <a:rPr lang="en-US" sz="1000" b="1">
                          <a:effectLst/>
                        </a:rPr>
                        <a:t>July 1, 2028, through June 30, 2029</a:t>
                      </a:r>
                    </a:p>
                  </a:txBody>
                  <a:tcPr marL="50482" marR="78879" marT="25241" marB="252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 b="1">
                          <a:effectLst/>
                        </a:rPr>
                        <a:t>$2.85 million</a:t>
                      </a:r>
                    </a:p>
                  </a:txBody>
                  <a:tcPr marL="50482" marR="78879" marT="25241" marB="252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2954101"/>
                  </a:ext>
                </a:extLst>
              </a:tr>
              <a:tr h="234247">
                <a:tc>
                  <a:txBody>
                    <a:bodyPr/>
                    <a:lstStyle/>
                    <a:p>
                      <a:pPr fontAlgn="t"/>
                      <a:r>
                        <a:rPr lang="en-US" sz="1000" b="1">
                          <a:effectLst/>
                        </a:rPr>
                        <a:t>July 1, 2029, through June 30, 2030</a:t>
                      </a:r>
                    </a:p>
                  </a:txBody>
                  <a:tcPr marL="50482" marR="78879" marT="25241" marB="252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 b="1">
                          <a:effectLst/>
                        </a:rPr>
                        <a:t>$2.90 million</a:t>
                      </a:r>
                    </a:p>
                  </a:txBody>
                  <a:tcPr marL="50482" marR="78879" marT="25241" marB="252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7328970"/>
                  </a:ext>
                </a:extLst>
              </a:tr>
              <a:tr h="234247">
                <a:tc>
                  <a:txBody>
                    <a:bodyPr/>
                    <a:lstStyle/>
                    <a:p>
                      <a:pPr fontAlgn="t"/>
                      <a:r>
                        <a:rPr lang="en-US" sz="1000" b="1">
                          <a:effectLst/>
                        </a:rPr>
                        <a:t>July 1, 2030, through June 30, 2031</a:t>
                      </a:r>
                    </a:p>
                  </a:txBody>
                  <a:tcPr marL="50482" marR="78879" marT="25241" marB="252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 b="1" dirty="0">
                          <a:effectLst/>
                        </a:rPr>
                        <a:t>$2.95 million</a:t>
                      </a:r>
                    </a:p>
                  </a:txBody>
                  <a:tcPr marL="50482" marR="78879" marT="25241" marB="252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2177764"/>
                  </a:ext>
                </a:extLst>
              </a:tr>
            </a:tbl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593F0D42-B576-458F-875D-5C269A50D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625" y="1931340"/>
            <a:ext cx="4384488" cy="455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145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7FD37-66D9-144E-AD4D-16A22F9A8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737143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Virginia Med Mal Cap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461AE1-56A8-DA4B-B24D-9AC7BEB9B2C8}"/>
              </a:ext>
            </a:extLst>
          </p:cNvPr>
          <p:cNvSpPr txBox="1"/>
          <p:nvPr/>
        </p:nvSpPr>
        <p:spPr>
          <a:xfrm>
            <a:off x="8409432" y="1295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20E089-D03F-964C-B68C-A8E8390A0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653" y="5950008"/>
            <a:ext cx="1844347" cy="907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99215F-A79D-454D-8827-A72B06A5B9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b="1" u="sng" dirty="0"/>
              <a:t>Actions Being Taken / Next Steps:</a:t>
            </a:r>
          </a:p>
          <a:p>
            <a:r>
              <a:rPr lang="en-US" dirty="0"/>
              <a:t>General Assembly next convenes in January 2025</a:t>
            </a:r>
          </a:p>
          <a:p>
            <a:r>
              <a:rPr lang="en-US" dirty="0"/>
              <a:t>PLT and UVA Health Leadership Continue to Monitor</a:t>
            </a:r>
          </a:p>
          <a:p>
            <a:r>
              <a:rPr lang="en-US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2248660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67D08-C647-8745-85A2-D300FF5B73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1943951"/>
          </a:xfrm>
        </p:spPr>
        <p:txBody>
          <a:bodyPr>
            <a:noAutofit/>
          </a:bodyPr>
          <a:lstStyle/>
          <a:p>
            <a:br>
              <a:rPr lang="en-US" sz="4400" dirty="0"/>
            </a:br>
            <a:r>
              <a:rPr lang="en-US" sz="4400" dirty="0"/>
              <a:t>Licensure &amp; </a:t>
            </a:r>
            <a:br>
              <a:rPr lang="en-US" sz="4400" dirty="0"/>
            </a:br>
            <a:r>
              <a:rPr lang="en-US" sz="4400" dirty="0"/>
              <a:t>managing difficult patients</a:t>
            </a:r>
            <a:endParaRPr lang="en-US" sz="44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2660B1-C99C-AA4A-A8A6-E72A2FB298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3313848"/>
            <a:ext cx="8767860" cy="1943951"/>
          </a:xfrm>
        </p:spPr>
        <p:txBody>
          <a:bodyPr>
            <a:noAutofit/>
          </a:bodyPr>
          <a:lstStyle/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076DDA-B774-2344-82D7-180028D27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653" y="5950008"/>
            <a:ext cx="1844347" cy="907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7075707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2625</TotalTime>
  <Words>934</Words>
  <Application>Microsoft Office PowerPoint</Application>
  <PresentationFormat>Widescreen</PresentationFormat>
  <Paragraphs>131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Corbel</vt:lpstr>
      <vt:lpstr>Basis</vt:lpstr>
      <vt:lpstr> Piedmont Liability Trust Faculty Lecture series FY 2025</vt:lpstr>
      <vt:lpstr>Outline </vt:lpstr>
      <vt:lpstr>Survey of National Med Mal Landscape</vt:lpstr>
      <vt:lpstr>Nuclear Verdicts: 2013 - 2022</vt:lpstr>
      <vt:lpstr>Most Common Verdicts: 2013 - 2022</vt:lpstr>
      <vt:lpstr>Highest Risk States: 2013 - 2022</vt:lpstr>
      <vt:lpstr>Virginia Med Mal Cap</vt:lpstr>
      <vt:lpstr>Virginia Med Mal Cap</vt:lpstr>
      <vt:lpstr> Licensure &amp;  managing difficult patients</vt:lpstr>
      <vt:lpstr>Medical Licensure </vt:lpstr>
      <vt:lpstr>MacDonald vs. NJBOM</vt:lpstr>
      <vt:lpstr>Misbehaving Patients</vt:lpstr>
      <vt:lpstr>Patient Dismissals FY24</vt:lpstr>
      <vt:lpstr>Board of Medicine Requirements</vt:lpstr>
      <vt:lpstr>APPs and Physician Liability  (national data)</vt:lpstr>
      <vt:lpstr>Apologies</vt:lpstr>
      <vt:lpstr>Questions or Comments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Exec Committee</dc:title>
  <dc:creator>Bruce Gehle</dc:creator>
  <cp:lastModifiedBy>Skip White</cp:lastModifiedBy>
  <cp:revision>185</cp:revision>
  <cp:lastPrinted>2024-08-20T19:47:32Z</cp:lastPrinted>
  <dcterms:created xsi:type="dcterms:W3CDTF">2020-11-11T21:19:41Z</dcterms:created>
  <dcterms:modified xsi:type="dcterms:W3CDTF">2024-08-21T16:09:29Z</dcterms:modified>
</cp:coreProperties>
</file>