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4" r:id="rId2"/>
    <p:sldMasterId id="2147483676" r:id="rId3"/>
    <p:sldMasterId id="2147483680" r:id="rId4"/>
    <p:sldMasterId id="2147483683" r:id="rId5"/>
    <p:sldMasterId id="2147483685" r:id="rId6"/>
  </p:sldMasterIdLst>
  <p:notesMasterIdLst>
    <p:notesMasterId r:id="rId26"/>
  </p:notesMasterIdLst>
  <p:sldIdLst>
    <p:sldId id="336" r:id="rId7"/>
    <p:sldId id="339" r:id="rId8"/>
    <p:sldId id="360" r:id="rId9"/>
    <p:sldId id="361" r:id="rId10"/>
    <p:sldId id="344" r:id="rId11"/>
    <p:sldId id="365" r:id="rId12"/>
    <p:sldId id="318" r:id="rId13"/>
    <p:sldId id="319" r:id="rId14"/>
    <p:sldId id="299" r:id="rId15"/>
    <p:sldId id="367" r:id="rId16"/>
    <p:sldId id="371" r:id="rId17"/>
    <p:sldId id="340" r:id="rId18"/>
    <p:sldId id="366" r:id="rId19"/>
    <p:sldId id="369" r:id="rId20"/>
    <p:sldId id="370" r:id="rId21"/>
    <p:sldId id="354" r:id="rId22"/>
    <p:sldId id="346" r:id="rId23"/>
    <p:sldId id="347" r:id="rId24"/>
    <p:sldId id="357"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65C"/>
    <a:srgbClr val="CBD3DE"/>
    <a:srgbClr val="E47100"/>
    <a:srgbClr val="222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85941" autoAdjust="0"/>
  </p:normalViewPr>
  <p:slideViewPr>
    <p:cSldViewPr snapToGrid="0" snapToObjects="1">
      <p:cViewPr varScale="1">
        <p:scale>
          <a:sx n="98" d="100"/>
          <a:sy n="98" d="100"/>
        </p:scale>
        <p:origin x="1152"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62" d="100"/>
        <a:sy n="162" d="100"/>
      </p:scale>
      <p:origin x="0" y="0"/>
    </p:cViewPr>
  </p:sorter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38E670-59E9-7040-86C6-47E90554D0F7}" type="datetimeFigureOut">
              <a:rPr lang="en-US" smtClean="0"/>
              <a:t>9/16/2024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E884223-1D8D-DB4E-80E4-3985798CD799}" type="slidenum">
              <a:rPr lang="en-US" smtClean="0"/>
              <a:t>‹#›</a:t>
            </a:fld>
            <a:endParaRPr lang="en-US"/>
          </a:p>
        </p:txBody>
      </p:sp>
    </p:spTree>
    <p:extLst>
      <p:ext uri="{BB962C8B-B14F-4D97-AF65-F5344CB8AC3E}">
        <p14:creationId xmlns:p14="http://schemas.microsoft.com/office/powerpoint/2010/main" val="29172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0"/>
              </a:spcBef>
              <a:spcAft>
                <a:spcPct val="0"/>
              </a:spcAft>
              <a:buClr>
                <a:srgbClr val="006666"/>
              </a:buClr>
              <a:defRPr/>
            </a:pPr>
            <a:endParaRPr lang="en-US" dirty="0"/>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1</a:t>
            </a:fld>
            <a:endParaRPr lang="en-US">
              <a:solidFill>
                <a:prstClr val="black"/>
              </a:solidFill>
              <a:latin typeface="Calibri"/>
            </a:endParaRPr>
          </a:p>
        </p:txBody>
      </p:sp>
    </p:spTree>
    <p:extLst>
      <p:ext uri="{BB962C8B-B14F-4D97-AF65-F5344CB8AC3E}">
        <p14:creationId xmlns:p14="http://schemas.microsoft.com/office/powerpoint/2010/main" val="349715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Initial Inpatient Day is the first inpatient encounter between the admitting physician and the patient.  The patient must be seen and the initial note written within 24 hours of admission. Use the Epic admission navigator to document admission H&amp;P.  All E&amp;M services provided prior to admission (on the date of admission) by the admitting physician are included in the initial day code. In Epic attending physicians should always use </a:t>
            </a:r>
            <a:r>
              <a:rPr lang="en-US" dirty="0" err="1"/>
              <a:t>SmartPhrase</a:t>
            </a:r>
            <a:r>
              <a:rPr lang="en-US" dirty="0"/>
              <a:t> .</a:t>
            </a:r>
            <a:r>
              <a:rPr lang="en-US" dirty="0" err="1"/>
              <a:t>attdate</a:t>
            </a:r>
            <a:r>
              <a:rPr lang="en-US" dirty="0"/>
              <a:t> when attesting to a note for teaching physician attestation and date. </a:t>
            </a:r>
          </a:p>
          <a:p>
            <a:endParaRPr lang="en-US" dirty="0"/>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10</a:t>
            </a:fld>
            <a:endParaRPr lang="en-US">
              <a:solidFill>
                <a:prstClr val="black"/>
              </a:solidFill>
              <a:latin typeface="Calibri"/>
            </a:endParaRPr>
          </a:p>
        </p:txBody>
      </p:sp>
    </p:spTree>
    <p:extLst>
      <p:ext uri="{BB962C8B-B14F-4D97-AF65-F5344CB8AC3E}">
        <p14:creationId xmlns:p14="http://schemas.microsoft.com/office/powerpoint/2010/main" val="68545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Initial Inpatient Day is the first inpatient encounter between the admitting physician and the patient.  The patient must be seen and the initial note written within 24 hours of admission. Use the Epic admission navigator to document admission H&amp;P.  All E&amp;M services provided prior to admission (on the date of admission) by the admitting physician are included in the initial day code. In Epic attending physicians should always use </a:t>
            </a:r>
            <a:r>
              <a:rPr lang="en-US" dirty="0" err="1"/>
              <a:t>SmartPhrase</a:t>
            </a:r>
            <a:r>
              <a:rPr lang="en-US" dirty="0"/>
              <a:t> .</a:t>
            </a:r>
            <a:r>
              <a:rPr lang="en-US" dirty="0" err="1"/>
              <a:t>attdate</a:t>
            </a:r>
            <a:r>
              <a:rPr lang="en-US" dirty="0"/>
              <a:t> when attesting to a note for teaching physician attestation and date. </a:t>
            </a:r>
          </a:p>
          <a:p>
            <a:endParaRPr lang="en-US" dirty="0"/>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11</a:t>
            </a:fld>
            <a:endParaRPr lang="en-US">
              <a:solidFill>
                <a:prstClr val="black"/>
              </a:solidFill>
              <a:latin typeface="Calibri"/>
            </a:endParaRPr>
          </a:p>
        </p:txBody>
      </p:sp>
    </p:spTree>
    <p:extLst>
      <p:ext uri="{BB962C8B-B14F-4D97-AF65-F5344CB8AC3E}">
        <p14:creationId xmlns:p14="http://schemas.microsoft.com/office/powerpoint/2010/main" val="1946233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12</a:t>
            </a:fld>
            <a:endParaRPr lang="en-US">
              <a:solidFill>
                <a:prstClr val="black"/>
              </a:solidFill>
              <a:latin typeface="Calibri"/>
            </a:endParaRPr>
          </a:p>
        </p:txBody>
      </p:sp>
    </p:spTree>
    <p:extLst>
      <p:ext uri="{BB962C8B-B14F-4D97-AF65-F5344CB8AC3E}">
        <p14:creationId xmlns:p14="http://schemas.microsoft.com/office/powerpoint/2010/main" val="260854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13</a:t>
            </a:fld>
            <a:endParaRPr lang="en-US">
              <a:solidFill>
                <a:prstClr val="black"/>
              </a:solidFill>
              <a:latin typeface="Calibri"/>
            </a:endParaRPr>
          </a:p>
        </p:txBody>
      </p:sp>
    </p:spTree>
    <p:extLst>
      <p:ext uri="{BB962C8B-B14F-4D97-AF65-F5344CB8AC3E}">
        <p14:creationId xmlns:p14="http://schemas.microsoft.com/office/powerpoint/2010/main" val="1491991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14</a:t>
            </a:fld>
            <a:endParaRPr lang="en-US">
              <a:solidFill>
                <a:prstClr val="black"/>
              </a:solidFill>
              <a:latin typeface="Calibri"/>
            </a:endParaRPr>
          </a:p>
        </p:txBody>
      </p:sp>
    </p:spTree>
    <p:extLst>
      <p:ext uri="{BB962C8B-B14F-4D97-AF65-F5344CB8AC3E}">
        <p14:creationId xmlns:p14="http://schemas.microsoft.com/office/powerpoint/2010/main" val="644766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15</a:t>
            </a:fld>
            <a:endParaRPr lang="en-US">
              <a:solidFill>
                <a:prstClr val="black"/>
              </a:solidFill>
              <a:latin typeface="Calibri"/>
            </a:endParaRPr>
          </a:p>
        </p:txBody>
      </p:sp>
    </p:spTree>
    <p:extLst>
      <p:ext uri="{BB962C8B-B14F-4D97-AF65-F5344CB8AC3E}">
        <p14:creationId xmlns:p14="http://schemas.microsoft.com/office/powerpoint/2010/main" val="1730957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16</a:t>
            </a:fld>
            <a:endParaRPr lang="en-US">
              <a:solidFill>
                <a:prstClr val="black"/>
              </a:solidFill>
              <a:latin typeface="Calibri"/>
            </a:endParaRPr>
          </a:p>
        </p:txBody>
      </p:sp>
    </p:spTree>
    <p:extLst>
      <p:ext uri="{BB962C8B-B14F-4D97-AF65-F5344CB8AC3E}">
        <p14:creationId xmlns:p14="http://schemas.microsoft.com/office/powerpoint/2010/main" val="1163430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17</a:t>
            </a:fld>
            <a:endParaRPr lang="en-US">
              <a:solidFill>
                <a:prstClr val="black"/>
              </a:solidFill>
              <a:latin typeface="Calibri"/>
            </a:endParaRPr>
          </a:p>
        </p:txBody>
      </p:sp>
    </p:spTree>
    <p:extLst>
      <p:ext uri="{BB962C8B-B14F-4D97-AF65-F5344CB8AC3E}">
        <p14:creationId xmlns:p14="http://schemas.microsoft.com/office/powerpoint/2010/main" val="1119017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0"/>
              </a:spcBef>
              <a:spcAft>
                <a:spcPct val="0"/>
              </a:spcAft>
              <a:defRPr/>
            </a:pPr>
            <a:endParaRPr lang="en-US" alt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18</a:t>
            </a:fld>
            <a:endParaRPr lang="en-US">
              <a:solidFill>
                <a:prstClr val="black"/>
              </a:solidFill>
              <a:latin typeface="Calibri"/>
            </a:endParaRPr>
          </a:p>
        </p:txBody>
      </p:sp>
    </p:spTree>
    <p:extLst>
      <p:ext uri="{BB962C8B-B14F-4D97-AF65-F5344CB8AC3E}">
        <p14:creationId xmlns:p14="http://schemas.microsoft.com/office/powerpoint/2010/main" val="4292149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19</a:t>
            </a:fld>
            <a:endParaRPr lang="en-US">
              <a:solidFill>
                <a:prstClr val="black"/>
              </a:solidFill>
              <a:latin typeface="Calibri"/>
            </a:endParaRPr>
          </a:p>
        </p:txBody>
      </p:sp>
    </p:spTree>
    <p:extLst>
      <p:ext uri="{BB962C8B-B14F-4D97-AF65-F5344CB8AC3E}">
        <p14:creationId xmlns:p14="http://schemas.microsoft.com/office/powerpoint/2010/main" val="3270429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2</a:t>
            </a:fld>
            <a:endParaRPr lang="en-US">
              <a:solidFill>
                <a:prstClr val="black"/>
              </a:solidFill>
              <a:latin typeface="Calibri"/>
            </a:endParaRPr>
          </a:p>
        </p:txBody>
      </p:sp>
    </p:spTree>
    <p:extLst>
      <p:ext uri="{BB962C8B-B14F-4D97-AF65-F5344CB8AC3E}">
        <p14:creationId xmlns:p14="http://schemas.microsoft.com/office/powerpoint/2010/main" val="169122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3</a:t>
            </a:fld>
            <a:endParaRPr lang="en-US">
              <a:solidFill>
                <a:prstClr val="black"/>
              </a:solidFill>
              <a:latin typeface="Calibri"/>
            </a:endParaRPr>
          </a:p>
        </p:txBody>
      </p:sp>
    </p:spTree>
    <p:extLst>
      <p:ext uri="{BB962C8B-B14F-4D97-AF65-F5344CB8AC3E}">
        <p14:creationId xmlns:p14="http://schemas.microsoft.com/office/powerpoint/2010/main" val="300125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4</a:t>
            </a:fld>
            <a:endParaRPr lang="en-US">
              <a:solidFill>
                <a:prstClr val="black"/>
              </a:solidFill>
              <a:latin typeface="Calibri"/>
            </a:endParaRPr>
          </a:p>
        </p:txBody>
      </p:sp>
    </p:spTree>
    <p:extLst>
      <p:ext uri="{BB962C8B-B14F-4D97-AF65-F5344CB8AC3E}">
        <p14:creationId xmlns:p14="http://schemas.microsoft.com/office/powerpoint/2010/main" val="1760131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5</a:t>
            </a:fld>
            <a:endParaRPr lang="en-US">
              <a:solidFill>
                <a:prstClr val="black"/>
              </a:solidFill>
              <a:latin typeface="Calibri"/>
            </a:endParaRPr>
          </a:p>
        </p:txBody>
      </p:sp>
    </p:spTree>
    <p:extLst>
      <p:ext uri="{BB962C8B-B14F-4D97-AF65-F5344CB8AC3E}">
        <p14:creationId xmlns:p14="http://schemas.microsoft.com/office/powerpoint/2010/main" val="133036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6</a:t>
            </a:fld>
            <a:endParaRPr lang="en-US">
              <a:solidFill>
                <a:prstClr val="black"/>
              </a:solidFill>
              <a:latin typeface="Calibri"/>
            </a:endParaRPr>
          </a:p>
        </p:txBody>
      </p:sp>
    </p:spTree>
    <p:extLst>
      <p:ext uri="{BB962C8B-B14F-4D97-AF65-F5344CB8AC3E}">
        <p14:creationId xmlns:p14="http://schemas.microsoft.com/office/powerpoint/2010/main" val="4167590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0"/>
              </a:spcBef>
              <a:spcAft>
                <a:spcPct val="0"/>
              </a:spcAft>
              <a:buClr>
                <a:srgbClr val="006666"/>
              </a:buClr>
              <a:defRPr/>
            </a:pPr>
            <a:endParaRPr lang="en-US" dirty="0"/>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7</a:t>
            </a:fld>
            <a:endParaRPr lang="en-US">
              <a:solidFill>
                <a:prstClr val="black"/>
              </a:solidFill>
              <a:latin typeface="Calibri"/>
            </a:endParaRPr>
          </a:p>
        </p:txBody>
      </p:sp>
    </p:spTree>
    <p:extLst>
      <p:ext uri="{BB962C8B-B14F-4D97-AF65-F5344CB8AC3E}">
        <p14:creationId xmlns:p14="http://schemas.microsoft.com/office/powerpoint/2010/main" val="173158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0"/>
              </a:spcBef>
              <a:spcAft>
                <a:spcPct val="0"/>
              </a:spcAft>
              <a:buClr>
                <a:srgbClr val="006666"/>
              </a:buClr>
              <a:defRPr/>
            </a:pPr>
            <a:endParaRPr lang="en-US" dirty="0"/>
          </a:p>
        </p:txBody>
      </p:sp>
      <p:sp>
        <p:nvSpPr>
          <p:cNvPr id="4" name="Slide Number Placeholder 3"/>
          <p:cNvSpPr>
            <a:spLocks noGrp="1"/>
          </p:cNvSpPr>
          <p:nvPr>
            <p:ph type="sldNum" sz="quarter" idx="10"/>
          </p:nvPr>
        </p:nvSpPr>
        <p:spPr/>
        <p:txBody>
          <a:bodyPr/>
          <a:lstStyle/>
          <a:p>
            <a:pPr defTabSz="931774">
              <a:defRPr/>
            </a:pPr>
            <a:fld id="{5E884223-1D8D-DB4E-80E4-3985798CD799}" type="slidenum">
              <a:rPr lang="en-US">
                <a:solidFill>
                  <a:prstClr val="black"/>
                </a:solidFill>
                <a:latin typeface="Calibri"/>
              </a:rPr>
              <a:pPr defTabSz="931774">
                <a:defRPr/>
              </a:pPr>
              <a:t>8</a:t>
            </a:fld>
            <a:endParaRPr lang="en-US">
              <a:solidFill>
                <a:prstClr val="black"/>
              </a:solidFill>
              <a:latin typeface="Calibri"/>
            </a:endParaRPr>
          </a:p>
        </p:txBody>
      </p:sp>
    </p:spTree>
    <p:extLst>
      <p:ext uri="{BB962C8B-B14F-4D97-AF65-F5344CB8AC3E}">
        <p14:creationId xmlns:p14="http://schemas.microsoft.com/office/powerpoint/2010/main" val="2926130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84223-1D8D-DB4E-80E4-3985798CD79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6179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Box 7"/>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Arial" panose="020B0604020202020204" pitchFamily="34" charset="0"/>
                <a:ea typeface="Franklin Gothic Demi" charset="0"/>
                <a:cs typeface="Arial" panose="020B0604020202020204" pitchFamily="34" charset="0"/>
              </a:rPr>
              <a:t>‹#›</a:t>
            </a:fld>
            <a:endParaRPr lang="en-US" sz="1600" b="1" i="0" dirty="0">
              <a:solidFill>
                <a:schemeClr val="bg1"/>
              </a:solidFill>
              <a:latin typeface="Arial" panose="020B0604020202020204" pitchFamily="34" charset="0"/>
              <a:ea typeface="Franklin Gothic Demi" charset="0"/>
              <a:cs typeface="Arial" panose="020B0604020202020204" pitchFamily="34" charset="0"/>
            </a:endParaRPr>
          </a:p>
        </p:txBody>
      </p:sp>
    </p:spTree>
    <p:extLst>
      <p:ext uri="{BB962C8B-B14F-4D97-AF65-F5344CB8AC3E}">
        <p14:creationId xmlns:p14="http://schemas.microsoft.com/office/powerpoint/2010/main" val="161061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ulleted List One Column">
    <p:spTree>
      <p:nvGrpSpPr>
        <p:cNvPr id="1" name=""/>
        <p:cNvGrpSpPr/>
        <p:nvPr/>
      </p:nvGrpSpPr>
      <p:grpSpPr>
        <a:xfrm>
          <a:off x="0" y="0"/>
          <a:ext cx="0" cy="0"/>
          <a:chOff x="0" y="0"/>
          <a:chExt cx="0" cy="0"/>
        </a:xfrm>
      </p:grpSpPr>
      <p:sp>
        <p:nvSpPr>
          <p:cNvPr id="10" name="TextBox 9"/>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Arial" panose="020B0604020202020204" pitchFamily="34" charset="0"/>
                <a:ea typeface="Franklin Gothic Demi" charset="0"/>
                <a:cs typeface="Arial" panose="020B0604020202020204" pitchFamily="34" charset="0"/>
              </a:rPr>
              <a:t>‹#›</a:t>
            </a:fld>
            <a:endParaRPr lang="en-US" sz="1600" b="1" i="0" dirty="0">
              <a:solidFill>
                <a:schemeClr val="bg1"/>
              </a:solidFill>
              <a:latin typeface="Arial" panose="020B0604020202020204" pitchFamily="34" charset="0"/>
              <a:ea typeface="Franklin Gothic Demi" charset="0"/>
              <a:cs typeface="Arial" panose="020B0604020202020204" pitchFamily="34" charset="0"/>
            </a:endParaRPr>
          </a:p>
        </p:txBody>
      </p:sp>
      <p:sp>
        <p:nvSpPr>
          <p:cNvPr id="12" name="Text Placeholder 12"/>
          <p:cNvSpPr>
            <a:spLocks noGrp="1"/>
          </p:cNvSpPr>
          <p:nvPr>
            <p:ph type="body" sz="quarter" idx="10" hasCustomPrompt="1"/>
          </p:nvPr>
        </p:nvSpPr>
        <p:spPr>
          <a:xfrm>
            <a:off x="390144" y="1221391"/>
            <a:ext cx="11411331" cy="424529"/>
          </a:xfrm>
          <a:prstGeom prst="rect">
            <a:avLst/>
          </a:prstGeom>
        </p:spPr>
        <p:txBody>
          <a:bodyPr/>
          <a:lstStyle>
            <a:lvl1pPr marL="0" indent="0" algn="ctr">
              <a:buNone/>
              <a:defRPr sz="3200" b="1" i="1" u="heavy" cap="all" baseline="0">
                <a:solidFill>
                  <a:srgbClr val="222C4B"/>
                </a:solidFill>
                <a:uFill>
                  <a:solidFill>
                    <a:srgbClr val="E47100"/>
                  </a:solidFill>
                </a:u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3200" b="1" i="0" cap="all" baseline="0">
                <a:latin typeface="ITC Franklin Gothic Std Heavy" charset="0"/>
                <a:ea typeface="ITC Franklin Gothic Std Heavy" charset="0"/>
                <a:cs typeface="ITC Franklin Gothic Std Heavy" charset="0"/>
              </a:defRPr>
            </a:lvl2pPr>
            <a:lvl3pPr marL="914400" indent="0" algn="ctr">
              <a:buNone/>
              <a:defRPr sz="3200" b="1" i="0" cap="all" baseline="0">
                <a:latin typeface="ITC Franklin Gothic Std Heavy" charset="0"/>
                <a:ea typeface="ITC Franklin Gothic Std Heavy" charset="0"/>
                <a:cs typeface="ITC Franklin Gothic Std Heavy" charset="0"/>
              </a:defRPr>
            </a:lvl3pPr>
            <a:lvl4pPr marL="1371600" indent="0" algn="ctr">
              <a:buNone/>
              <a:defRPr sz="3200" b="1" i="0" cap="all" baseline="0">
                <a:latin typeface="ITC Franklin Gothic Std Heavy" charset="0"/>
                <a:ea typeface="ITC Franklin Gothic Std Heavy" charset="0"/>
                <a:cs typeface="ITC Franklin Gothic Std Heavy" charset="0"/>
              </a:defRPr>
            </a:lvl4pPr>
            <a:lvl5pPr marL="1828800" indent="0" algn="ctr">
              <a:buNone/>
              <a:defRPr sz="32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5" name="Text Placeholder 9"/>
          <p:cNvSpPr>
            <a:spLocks noGrp="1"/>
          </p:cNvSpPr>
          <p:nvPr>
            <p:ph type="body" sz="quarter" idx="11" hasCustomPrompt="1"/>
          </p:nvPr>
        </p:nvSpPr>
        <p:spPr>
          <a:xfrm>
            <a:off x="3730561" y="2779776"/>
            <a:ext cx="2682240" cy="1379440"/>
          </a:xfrm>
          <a:prstGeom prst="rect">
            <a:avLst/>
          </a:prstGeom>
        </p:spPr>
        <p:txBody>
          <a:bodyPr/>
          <a:lstStyle>
            <a:lvl1pPr marL="285750" marR="0" indent="-285750" algn="l" defTabSz="914400" rtl="0" eaLnBrk="1" fontAlgn="auto" latinLnBrk="0" hangingPunct="1">
              <a:lnSpc>
                <a:spcPct val="300000"/>
              </a:lnSpc>
              <a:spcBef>
                <a:spcPts val="1000"/>
              </a:spcBef>
              <a:spcAft>
                <a:spcPts val="0"/>
              </a:spcAft>
              <a:buClrTx/>
              <a:buSzTx/>
              <a:buFont typeface="Arial" charset="0"/>
              <a:buChar char="•"/>
              <a:tabLst/>
              <a:defRPr sz="1600" b="1" i="0" cap="all" baseline="0">
                <a:solidFill>
                  <a:srgbClr val="222C4B"/>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01</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02</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03</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04</a:t>
            </a:r>
          </a:p>
          <a:p>
            <a:pPr lvl="0"/>
            <a:endParaRPr lang="en-US" dirty="0"/>
          </a:p>
        </p:txBody>
      </p:sp>
    </p:spTree>
    <p:extLst>
      <p:ext uri="{BB962C8B-B14F-4D97-AF65-F5344CB8AC3E}">
        <p14:creationId xmlns:p14="http://schemas.microsoft.com/office/powerpoint/2010/main" val="213720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List One Column">
    <p:spTree>
      <p:nvGrpSpPr>
        <p:cNvPr id="1" name=""/>
        <p:cNvGrpSpPr/>
        <p:nvPr/>
      </p:nvGrpSpPr>
      <p:grpSpPr>
        <a:xfrm>
          <a:off x="0" y="0"/>
          <a:ext cx="0" cy="0"/>
          <a:chOff x="0" y="0"/>
          <a:chExt cx="0" cy="0"/>
        </a:xfrm>
      </p:grpSpPr>
      <p:sp>
        <p:nvSpPr>
          <p:cNvPr id="10" name="TextBox 9"/>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Arial" panose="020B0604020202020204" pitchFamily="34" charset="0"/>
                <a:ea typeface="Franklin Gothic Demi" charset="0"/>
                <a:cs typeface="Arial" panose="020B0604020202020204" pitchFamily="34" charset="0"/>
              </a:rPr>
              <a:t>‹#›</a:t>
            </a:fld>
            <a:endParaRPr lang="en-US" sz="1600" b="1" i="0" dirty="0">
              <a:solidFill>
                <a:schemeClr val="bg1"/>
              </a:solidFill>
              <a:latin typeface="Arial" panose="020B0604020202020204" pitchFamily="34" charset="0"/>
              <a:ea typeface="Franklin Gothic Demi" charset="0"/>
              <a:cs typeface="Arial" panose="020B0604020202020204" pitchFamily="34" charset="0"/>
            </a:endParaRPr>
          </a:p>
        </p:txBody>
      </p:sp>
      <p:sp>
        <p:nvSpPr>
          <p:cNvPr id="12" name="Text Placeholder 12"/>
          <p:cNvSpPr>
            <a:spLocks noGrp="1"/>
          </p:cNvSpPr>
          <p:nvPr>
            <p:ph type="body" sz="quarter" idx="10" hasCustomPrompt="1"/>
          </p:nvPr>
        </p:nvSpPr>
        <p:spPr>
          <a:xfrm>
            <a:off x="390144" y="1221391"/>
            <a:ext cx="11411331" cy="424529"/>
          </a:xfrm>
          <a:prstGeom prst="rect">
            <a:avLst/>
          </a:prstGeom>
        </p:spPr>
        <p:txBody>
          <a:bodyPr/>
          <a:lstStyle>
            <a:lvl1pPr marL="0" indent="0" algn="ctr">
              <a:buNone/>
              <a:defRPr sz="3200" b="1" i="1" u="heavy" cap="all" baseline="0">
                <a:solidFill>
                  <a:srgbClr val="222C4B"/>
                </a:solidFill>
                <a:uFill>
                  <a:solidFill>
                    <a:srgbClr val="E47100"/>
                  </a:solidFill>
                </a:u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3200" b="1" i="0" cap="all" baseline="0">
                <a:latin typeface="ITC Franklin Gothic Std Heavy" charset="0"/>
                <a:ea typeface="ITC Franklin Gothic Std Heavy" charset="0"/>
                <a:cs typeface="ITC Franklin Gothic Std Heavy" charset="0"/>
              </a:defRPr>
            </a:lvl2pPr>
            <a:lvl3pPr marL="914400" indent="0" algn="ctr">
              <a:buNone/>
              <a:defRPr sz="3200" b="1" i="0" cap="all" baseline="0">
                <a:latin typeface="ITC Franklin Gothic Std Heavy" charset="0"/>
                <a:ea typeface="ITC Franklin Gothic Std Heavy" charset="0"/>
                <a:cs typeface="ITC Franklin Gothic Std Heavy" charset="0"/>
              </a:defRPr>
            </a:lvl3pPr>
            <a:lvl4pPr marL="1371600" indent="0" algn="ctr">
              <a:buNone/>
              <a:defRPr sz="3200" b="1" i="0" cap="all" baseline="0">
                <a:latin typeface="ITC Franklin Gothic Std Heavy" charset="0"/>
                <a:ea typeface="ITC Franklin Gothic Std Heavy" charset="0"/>
                <a:cs typeface="ITC Franklin Gothic Std Heavy" charset="0"/>
              </a:defRPr>
            </a:lvl4pPr>
            <a:lvl5pPr marL="1828800" indent="0" algn="ctr">
              <a:buNone/>
              <a:defRPr sz="32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5" name="Text Placeholder 9"/>
          <p:cNvSpPr>
            <a:spLocks noGrp="1"/>
          </p:cNvSpPr>
          <p:nvPr>
            <p:ph type="body" sz="quarter" idx="11" hasCustomPrompt="1"/>
          </p:nvPr>
        </p:nvSpPr>
        <p:spPr>
          <a:xfrm>
            <a:off x="3730561" y="2779776"/>
            <a:ext cx="2682240" cy="1379440"/>
          </a:xfrm>
          <a:prstGeom prst="rect">
            <a:avLst/>
          </a:prstGeom>
        </p:spPr>
        <p:txBody>
          <a:bodyPr/>
          <a:lstStyle>
            <a:lvl1pPr marL="285750" marR="0" indent="-285750" algn="l" defTabSz="914400" rtl="0" eaLnBrk="1" fontAlgn="auto" latinLnBrk="0" hangingPunct="1">
              <a:lnSpc>
                <a:spcPct val="300000"/>
              </a:lnSpc>
              <a:spcBef>
                <a:spcPts val="1000"/>
              </a:spcBef>
              <a:spcAft>
                <a:spcPts val="0"/>
              </a:spcAft>
              <a:buClrTx/>
              <a:buSzTx/>
              <a:buFont typeface="Arial" charset="0"/>
              <a:buChar char="•"/>
              <a:tabLst/>
              <a:defRPr sz="1600" b="1" i="0" cap="all" baseline="0">
                <a:solidFill>
                  <a:srgbClr val="222C4B"/>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01</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02</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03</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04</a:t>
            </a:r>
          </a:p>
          <a:p>
            <a:pPr lvl="0"/>
            <a:endParaRPr lang="en-US" dirty="0"/>
          </a:p>
        </p:txBody>
      </p:sp>
    </p:spTree>
    <p:extLst>
      <p:ext uri="{BB962C8B-B14F-4D97-AF65-F5344CB8AC3E}">
        <p14:creationId xmlns:p14="http://schemas.microsoft.com/office/powerpoint/2010/main" val="66192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mall">
    <p:spTree>
      <p:nvGrpSpPr>
        <p:cNvPr id="1" name=""/>
        <p:cNvGrpSpPr/>
        <p:nvPr/>
      </p:nvGrpSpPr>
      <p:grpSpPr>
        <a:xfrm>
          <a:off x="0" y="0"/>
          <a:ext cx="0" cy="0"/>
          <a:chOff x="0" y="0"/>
          <a:chExt cx="0" cy="0"/>
        </a:xfrm>
      </p:grpSpPr>
      <p:sp>
        <p:nvSpPr>
          <p:cNvPr id="13" name="Text Placeholder 9"/>
          <p:cNvSpPr>
            <a:spLocks noGrp="1"/>
          </p:cNvSpPr>
          <p:nvPr>
            <p:ph type="body" sz="quarter" idx="11" hasCustomPrompt="1"/>
          </p:nvPr>
        </p:nvSpPr>
        <p:spPr>
          <a:xfrm>
            <a:off x="1603294" y="5627124"/>
            <a:ext cx="2682240" cy="2334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1600" b="1" i="1" cap="all" baseline="0">
                <a:solidFill>
                  <a:srgbClr val="222C4B"/>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Title for image</a:t>
            </a:r>
          </a:p>
          <a:p>
            <a:pPr lvl="0"/>
            <a:endParaRPr lang="en-US" dirty="0"/>
          </a:p>
        </p:txBody>
      </p:sp>
      <p:sp>
        <p:nvSpPr>
          <p:cNvPr id="15" name="Text Placeholder 9"/>
          <p:cNvSpPr>
            <a:spLocks noGrp="1"/>
          </p:cNvSpPr>
          <p:nvPr>
            <p:ph type="body" sz="quarter" idx="12" hasCustomPrompt="1"/>
          </p:nvPr>
        </p:nvSpPr>
        <p:spPr>
          <a:xfrm>
            <a:off x="1603294" y="5899509"/>
            <a:ext cx="8876684" cy="5256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1400" b="0" i="0" cap="none" baseline="0">
                <a:solidFill>
                  <a:srgbClr val="222C4B"/>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Subtitle and Description for Image </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9088" b="13948"/>
          <a:stretch/>
        </p:blipFill>
        <p:spPr>
          <a:xfrm>
            <a:off x="1712022" y="904684"/>
            <a:ext cx="8767956" cy="4392747"/>
          </a:xfrm>
          <a:prstGeom prst="rect">
            <a:avLst/>
          </a:prstGeom>
        </p:spPr>
      </p:pic>
    </p:spTree>
    <p:extLst>
      <p:ext uri="{BB962C8B-B14F-4D97-AF65-F5344CB8AC3E}">
        <p14:creationId xmlns:p14="http://schemas.microsoft.com/office/powerpoint/2010/main" val="166638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mall Placeholder">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1712022" y="839450"/>
            <a:ext cx="8767956" cy="4377128"/>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stStyle>
          <a:p>
            <a:r>
              <a:rPr lang="en-US" dirty="0"/>
              <a:t>Drag image here</a:t>
            </a:r>
          </a:p>
        </p:txBody>
      </p:sp>
      <p:sp>
        <p:nvSpPr>
          <p:cNvPr id="11" name="Text Placeholder 9"/>
          <p:cNvSpPr>
            <a:spLocks noGrp="1"/>
          </p:cNvSpPr>
          <p:nvPr>
            <p:ph type="body" sz="quarter" idx="11" hasCustomPrompt="1"/>
          </p:nvPr>
        </p:nvSpPr>
        <p:spPr>
          <a:xfrm>
            <a:off x="1603294" y="5627124"/>
            <a:ext cx="2682240" cy="2334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1600" b="1" i="1" cap="all" baseline="0">
                <a:solidFill>
                  <a:srgbClr val="222C4B"/>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Title for image</a:t>
            </a:r>
          </a:p>
          <a:p>
            <a:pPr lvl="0"/>
            <a:endParaRPr lang="en-US" dirty="0"/>
          </a:p>
        </p:txBody>
      </p:sp>
      <p:sp>
        <p:nvSpPr>
          <p:cNvPr id="12" name="Text Placeholder 9"/>
          <p:cNvSpPr>
            <a:spLocks noGrp="1"/>
          </p:cNvSpPr>
          <p:nvPr>
            <p:ph type="body" sz="quarter" idx="12" hasCustomPrompt="1"/>
          </p:nvPr>
        </p:nvSpPr>
        <p:spPr>
          <a:xfrm>
            <a:off x="1603294" y="5899509"/>
            <a:ext cx="8876684" cy="5256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1400" b="0" i="0" cap="none" baseline="0">
                <a:solidFill>
                  <a:srgbClr val="222C4B"/>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Subtitle and Description for Image </a:t>
            </a:r>
          </a:p>
        </p:txBody>
      </p:sp>
    </p:spTree>
    <p:extLst>
      <p:ext uri="{BB962C8B-B14F-4D97-AF65-F5344CB8AC3E}">
        <p14:creationId xmlns:p14="http://schemas.microsoft.com/office/powerpoint/2010/main" val="84933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mall Placeholder">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1712023" y="839450"/>
            <a:ext cx="8767956" cy="4377128"/>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stStyle>
          <a:p>
            <a:pPr lvl="0"/>
            <a:r>
              <a:rPr lang="en-US" noProof="0"/>
              <a:t>Click icon to add picture</a:t>
            </a:r>
            <a:endParaRPr lang="en-US" noProof="0" dirty="0"/>
          </a:p>
        </p:txBody>
      </p:sp>
      <p:sp>
        <p:nvSpPr>
          <p:cNvPr id="11" name="Text Placeholder 9"/>
          <p:cNvSpPr>
            <a:spLocks noGrp="1"/>
          </p:cNvSpPr>
          <p:nvPr>
            <p:ph type="body" sz="quarter" idx="11"/>
          </p:nvPr>
        </p:nvSpPr>
        <p:spPr>
          <a:xfrm>
            <a:off x="1603295" y="5627126"/>
            <a:ext cx="2682240" cy="233437"/>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Tx/>
              <a:buFontTx/>
              <a:buNone/>
              <a:tabLst/>
              <a:defRPr sz="1200" b="1" i="1" cap="all" baseline="0">
                <a:solidFill>
                  <a:srgbClr val="222C4B"/>
                </a:solidFill>
                <a:latin typeface="Arial" panose="020B0604020202020204" pitchFamily="34" charset="0"/>
                <a:ea typeface="Arial" panose="020B0604020202020204" pitchFamily="34" charset="0"/>
                <a:cs typeface="Arial" panose="020B0604020202020204" pitchFamily="34" charset="0"/>
              </a:defRPr>
            </a:lvl1pPr>
            <a:lvl2pPr marL="342900" indent="0" algn="ctr">
              <a:buNone/>
              <a:defRPr sz="2250" b="1" i="0" cap="all" baseline="0">
                <a:solidFill>
                  <a:srgbClr val="222C4B"/>
                </a:solidFill>
                <a:latin typeface="ITC Franklin Gothic Std Heavy" charset="0"/>
                <a:ea typeface="ITC Franklin Gothic Std Heavy" charset="0"/>
                <a:cs typeface="ITC Franklin Gothic Std Heavy" charset="0"/>
              </a:defRPr>
            </a:lvl2pPr>
            <a:lvl3pPr marL="685800" indent="0" algn="ctr">
              <a:buNone/>
              <a:defRPr sz="2250" b="1" i="0" cap="all" baseline="0">
                <a:solidFill>
                  <a:srgbClr val="222C4B"/>
                </a:solidFill>
                <a:latin typeface="ITC Franklin Gothic Std Heavy" charset="0"/>
                <a:ea typeface="ITC Franklin Gothic Std Heavy" charset="0"/>
                <a:cs typeface="ITC Franklin Gothic Std Heavy" charset="0"/>
              </a:defRPr>
            </a:lvl3pPr>
            <a:lvl4pPr marL="1028700" indent="0" algn="ctr">
              <a:buNone/>
              <a:defRPr sz="2250" b="1" i="0" cap="all" baseline="0">
                <a:solidFill>
                  <a:srgbClr val="222C4B"/>
                </a:solidFill>
                <a:latin typeface="ITC Franklin Gothic Std Heavy" charset="0"/>
                <a:ea typeface="ITC Franklin Gothic Std Heavy" charset="0"/>
                <a:cs typeface="ITC Franklin Gothic Std Heavy" charset="0"/>
              </a:defRPr>
            </a:lvl4pPr>
            <a:lvl5pPr marL="1371600" indent="0" algn="ctr">
              <a:buNone/>
              <a:defRPr sz="2250" b="1" i="0" cap="all" baseline="0">
                <a:solidFill>
                  <a:srgbClr val="222C4B"/>
                </a:solidFill>
                <a:latin typeface="ITC Franklin Gothic Std Heavy" charset="0"/>
                <a:ea typeface="ITC Franklin Gothic Std Heavy" charset="0"/>
                <a:cs typeface="ITC Franklin Gothic Std Heavy" charset="0"/>
              </a:defRPr>
            </a:lvl5pPr>
          </a:lstStyle>
          <a:p>
            <a:pPr lvl="0"/>
            <a:r>
              <a:rPr lang="en-US"/>
              <a:t>Edit Master text styles</a:t>
            </a:r>
          </a:p>
          <a:p>
            <a:pPr lvl="1"/>
            <a:r>
              <a:rPr lang="en-US"/>
              <a:t>Second level</a:t>
            </a:r>
          </a:p>
        </p:txBody>
      </p:sp>
      <p:sp>
        <p:nvSpPr>
          <p:cNvPr id="12" name="Text Placeholder 9"/>
          <p:cNvSpPr>
            <a:spLocks noGrp="1"/>
          </p:cNvSpPr>
          <p:nvPr>
            <p:ph type="body" sz="quarter" idx="12"/>
          </p:nvPr>
        </p:nvSpPr>
        <p:spPr>
          <a:xfrm>
            <a:off x="1603295" y="5899511"/>
            <a:ext cx="8876684" cy="525675"/>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Tx/>
              <a:buFontTx/>
              <a:buNone/>
              <a:tabLst/>
              <a:defRPr sz="1050" b="0" i="0" cap="none" baseline="0">
                <a:solidFill>
                  <a:srgbClr val="222C4B"/>
                </a:solidFill>
                <a:latin typeface="Arial" panose="020B0604020202020204" pitchFamily="34" charset="0"/>
                <a:ea typeface="Arial" panose="020B0604020202020204" pitchFamily="34" charset="0"/>
                <a:cs typeface="Arial" panose="020B0604020202020204" pitchFamily="34" charset="0"/>
              </a:defRPr>
            </a:lvl1pPr>
            <a:lvl2pPr marL="342900" indent="0" algn="ctr">
              <a:buNone/>
              <a:defRPr sz="2250" b="1" i="0" cap="all" baseline="0">
                <a:solidFill>
                  <a:srgbClr val="222C4B"/>
                </a:solidFill>
                <a:latin typeface="ITC Franklin Gothic Std Heavy" charset="0"/>
                <a:ea typeface="ITC Franklin Gothic Std Heavy" charset="0"/>
                <a:cs typeface="ITC Franklin Gothic Std Heavy" charset="0"/>
              </a:defRPr>
            </a:lvl2pPr>
            <a:lvl3pPr marL="685800" indent="0" algn="ctr">
              <a:buNone/>
              <a:defRPr sz="2250" b="1" i="0" cap="all" baseline="0">
                <a:solidFill>
                  <a:srgbClr val="222C4B"/>
                </a:solidFill>
                <a:latin typeface="ITC Franklin Gothic Std Heavy" charset="0"/>
                <a:ea typeface="ITC Franklin Gothic Std Heavy" charset="0"/>
                <a:cs typeface="ITC Franklin Gothic Std Heavy" charset="0"/>
              </a:defRPr>
            </a:lvl3pPr>
            <a:lvl4pPr marL="1028700" indent="0" algn="ctr">
              <a:buNone/>
              <a:defRPr sz="2250" b="1" i="0" cap="all" baseline="0">
                <a:solidFill>
                  <a:srgbClr val="222C4B"/>
                </a:solidFill>
                <a:latin typeface="ITC Franklin Gothic Std Heavy" charset="0"/>
                <a:ea typeface="ITC Franklin Gothic Std Heavy" charset="0"/>
                <a:cs typeface="ITC Franklin Gothic Std Heavy" charset="0"/>
              </a:defRPr>
            </a:lvl4pPr>
            <a:lvl5pPr marL="1371600" indent="0" algn="ctr">
              <a:buNone/>
              <a:defRPr sz="2250" b="1" i="0" cap="all" baseline="0">
                <a:solidFill>
                  <a:srgbClr val="222C4B"/>
                </a:solidFill>
                <a:latin typeface="ITC Franklin Gothic Std Heavy" charset="0"/>
                <a:ea typeface="ITC Franklin Gothic Std Heavy" charset="0"/>
                <a:cs typeface="ITC Franklin Gothic Std Heavy" charset="0"/>
              </a:defRPr>
            </a:lvl5pPr>
          </a:lstStyle>
          <a:p>
            <a:pPr lvl="0"/>
            <a:r>
              <a:rPr lang="en-US"/>
              <a:t>Edit Master text styles</a:t>
            </a:r>
          </a:p>
        </p:txBody>
      </p:sp>
    </p:spTree>
    <p:extLst>
      <p:ext uri="{BB962C8B-B14F-4D97-AF65-F5344CB8AC3E}">
        <p14:creationId xmlns:p14="http://schemas.microsoft.com/office/powerpoint/2010/main" val="405522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Box 7"/>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Arial" panose="020B0604020202020204" pitchFamily="34" charset="0"/>
                <a:ea typeface="Franklin Gothic Demi" charset="0"/>
                <a:cs typeface="Arial" panose="020B0604020202020204" pitchFamily="34" charset="0"/>
              </a:rPr>
              <a:t>‹#›</a:t>
            </a:fld>
            <a:endParaRPr lang="en-US" sz="1600" b="1" i="0" dirty="0">
              <a:solidFill>
                <a:schemeClr val="bg1"/>
              </a:solidFill>
              <a:latin typeface="Arial" panose="020B0604020202020204" pitchFamily="34" charset="0"/>
              <a:ea typeface="Franklin Gothic Demi" charset="0"/>
              <a:cs typeface="Arial" panose="020B0604020202020204" pitchFamily="34" charset="0"/>
            </a:endParaRPr>
          </a:p>
        </p:txBody>
      </p:sp>
    </p:spTree>
    <p:extLst>
      <p:ext uri="{BB962C8B-B14F-4D97-AF65-F5344CB8AC3E}">
        <p14:creationId xmlns:p14="http://schemas.microsoft.com/office/powerpoint/2010/main" val="258954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ed List One Column">
    <p:spTree>
      <p:nvGrpSpPr>
        <p:cNvPr id="1" name=""/>
        <p:cNvGrpSpPr/>
        <p:nvPr/>
      </p:nvGrpSpPr>
      <p:grpSpPr>
        <a:xfrm>
          <a:off x="0" y="0"/>
          <a:ext cx="0" cy="0"/>
          <a:chOff x="0" y="0"/>
          <a:chExt cx="0" cy="0"/>
        </a:xfrm>
      </p:grpSpPr>
      <p:sp>
        <p:nvSpPr>
          <p:cNvPr id="10" name="TextBox 9"/>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Arial" panose="020B0604020202020204" pitchFamily="34" charset="0"/>
                <a:ea typeface="Franklin Gothic Demi" charset="0"/>
                <a:cs typeface="Arial" panose="020B0604020202020204" pitchFamily="34" charset="0"/>
              </a:rPr>
              <a:t>‹#›</a:t>
            </a:fld>
            <a:endParaRPr lang="en-US" sz="1600" b="1" i="0" dirty="0">
              <a:solidFill>
                <a:schemeClr val="bg1"/>
              </a:solidFill>
              <a:latin typeface="Arial" panose="020B0604020202020204" pitchFamily="34" charset="0"/>
              <a:ea typeface="Franklin Gothic Demi" charset="0"/>
              <a:cs typeface="Arial" panose="020B0604020202020204" pitchFamily="34" charset="0"/>
            </a:endParaRPr>
          </a:p>
        </p:txBody>
      </p:sp>
      <p:sp>
        <p:nvSpPr>
          <p:cNvPr id="12" name="Text Placeholder 12"/>
          <p:cNvSpPr>
            <a:spLocks noGrp="1"/>
          </p:cNvSpPr>
          <p:nvPr>
            <p:ph type="body" sz="quarter" idx="10" hasCustomPrompt="1"/>
          </p:nvPr>
        </p:nvSpPr>
        <p:spPr>
          <a:xfrm>
            <a:off x="390144" y="1221391"/>
            <a:ext cx="11411331" cy="424529"/>
          </a:xfrm>
          <a:prstGeom prst="rect">
            <a:avLst/>
          </a:prstGeom>
        </p:spPr>
        <p:txBody>
          <a:bodyPr/>
          <a:lstStyle>
            <a:lvl1pPr marL="0" indent="0" algn="ctr">
              <a:buNone/>
              <a:defRPr sz="3200" b="1" i="1" u="heavy" cap="all" baseline="0">
                <a:solidFill>
                  <a:srgbClr val="222C4B"/>
                </a:solidFill>
                <a:uFill>
                  <a:solidFill>
                    <a:srgbClr val="E47100"/>
                  </a:solidFill>
                </a:u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3200" b="1" i="0" cap="all" baseline="0">
                <a:latin typeface="ITC Franklin Gothic Std Heavy" charset="0"/>
                <a:ea typeface="ITC Franklin Gothic Std Heavy" charset="0"/>
                <a:cs typeface="ITC Franklin Gothic Std Heavy" charset="0"/>
              </a:defRPr>
            </a:lvl2pPr>
            <a:lvl3pPr marL="914400" indent="0" algn="ctr">
              <a:buNone/>
              <a:defRPr sz="3200" b="1" i="0" cap="all" baseline="0">
                <a:latin typeface="ITC Franklin Gothic Std Heavy" charset="0"/>
                <a:ea typeface="ITC Franklin Gothic Std Heavy" charset="0"/>
                <a:cs typeface="ITC Franklin Gothic Std Heavy" charset="0"/>
              </a:defRPr>
            </a:lvl3pPr>
            <a:lvl4pPr marL="1371600" indent="0" algn="ctr">
              <a:buNone/>
              <a:defRPr sz="3200" b="1" i="0" cap="all" baseline="0">
                <a:latin typeface="ITC Franklin Gothic Std Heavy" charset="0"/>
                <a:ea typeface="ITC Franklin Gothic Std Heavy" charset="0"/>
                <a:cs typeface="ITC Franklin Gothic Std Heavy" charset="0"/>
              </a:defRPr>
            </a:lvl4pPr>
            <a:lvl5pPr marL="1828800" indent="0" algn="ctr">
              <a:buNone/>
              <a:defRPr sz="32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5" name="Text Placeholder 9"/>
          <p:cNvSpPr>
            <a:spLocks noGrp="1"/>
          </p:cNvSpPr>
          <p:nvPr>
            <p:ph type="body" sz="quarter" idx="11" hasCustomPrompt="1"/>
          </p:nvPr>
        </p:nvSpPr>
        <p:spPr>
          <a:xfrm>
            <a:off x="3730561" y="2779776"/>
            <a:ext cx="2682240" cy="1379440"/>
          </a:xfrm>
          <a:prstGeom prst="rect">
            <a:avLst/>
          </a:prstGeom>
        </p:spPr>
        <p:txBody>
          <a:bodyPr/>
          <a:lstStyle>
            <a:lvl1pPr marL="285750" marR="0" indent="-285750" algn="l" defTabSz="914400" rtl="0" eaLnBrk="1" fontAlgn="auto" latinLnBrk="0" hangingPunct="1">
              <a:lnSpc>
                <a:spcPct val="300000"/>
              </a:lnSpc>
              <a:spcBef>
                <a:spcPts val="1000"/>
              </a:spcBef>
              <a:spcAft>
                <a:spcPts val="0"/>
              </a:spcAft>
              <a:buClrTx/>
              <a:buSzTx/>
              <a:buFont typeface="Arial" charset="0"/>
              <a:buChar char="•"/>
              <a:tabLst/>
              <a:defRPr sz="1600" b="1" i="0" cap="all" baseline="0">
                <a:solidFill>
                  <a:srgbClr val="222C4B"/>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01</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02</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03</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04</a:t>
            </a:r>
          </a:p>
          <a:p>
            <a:pPr lvl="0"/>
            <a:endParaRPr lang="en-US" dirty="0"/>
          </a:p>
        </p:txBody>
      </p:sp>
    </p:spTree>
    <p:extLst>
      <p:ext uri="{BB962C8B-B14F-4D97-AF65-F5344CB8AC3E}">
        <p14:creationId xmlns:p14="http://schemas.microsoft.com/office/powerpoint/2010/main" val="1377716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rot="5400000">
            <a:off x="5905928" y="-5525784"/>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0"/>
            <a:ext cx="1727200" cy="2057400"/>
          </a:xfrm>
          <a:prstGeom prst="rect">
            <a:avLst/>
          </a:prstGeom>
        </p:spPr>
      </p:pic>
      <p:sp>
        <p:nvSpPr>
          <p:cNvPr id="10" name="Rectangle 9"/>
          <p:cNvSpPr/>
          <p:nvPr userDrawn="1"/>
        </p:nvSpPr>
        <p:spPr>
          <a:xfrm>
            <a:off x="11811856"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Rectangle 10"/>
          <p:cNvSpPr/>
          <p:nvPr userDrawn="1"/>
        </p:nvSpPr>
        <p:spPr>
          <a:xfrm rot="5400000">
            <a:off x="5905928" y="952072"/>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rot="5400000">
            <a:off x="5905928" y="571927"/>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5"/>
          <a:stretch>
            <a:fillRect/>
          </a:stretch>
        </p:blipFill>
        <p:spPr>
          <a:xfrm>
            <a:off x="10230284" y="5770467"/>
            <a:ext cx="1493649" cy="274344"/>
          </a:xfrm>
          <a:prstGeom prst="rect">
            <a:avLst/>
          </a:prstGeom>
        </p:spPr>
      </p:pic>
    </p:spTree>
    <p:extLst>
      <p:ext uri="{BB962C8B-B14F-4D97-AF65-F5344CB8AC3E}">
        <p14:creationId xmlns:p14="http://schemas.microsoft.com/office/powerpoint/2010/main" val="1577200052"/>
      </p:ext>
    </p:extLst>
  </p:cSld>
  <p:clrMap bg1="lt1" tx1="dk1" bg2="lt2" tx2="dk2" accent1="accent1" accent2="accent2" accent3="accent3" accent4="accent4" accent5="accent5" accent6="accent6" hlink="hlink" folHlink="folHlink"/>
  <p:sldLayoutIdLst>
    <p:sldLayoutId id="2147483663" r:id="rId1"/>
    <p:sldLayoutId id="214748368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rot="5400000">
            <a:off x="5905928" y="-5525784"/>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1727200" cy="2057400"/>
          </a:xfrm>
          <a:prstGeom prst="rect">
            <a:avLst/>
          </a:prstGeom>
        </p:spPr>
      </p:pic>
      <p:sp>
        <p:nvSpPr>
          <p:cNvPr id="11" name="Rectangle 10"/>
          <p:cNvSpPr/>
          <p:nvPr userDrawn="1"/>
        </p:nvSpPr>
        <p:spPr>
          <a:xfrm>
            <a:off x="11811856"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 name="Rectangle 11"/>
          <p:cNvSpPr/>
          <p:nvPr userDrawn="1"/>
        </p:nvSpPr>
        <p:spPr>
          <a:xfrm rot="5400000">
            <a:off x="5905928" y="952072"/>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rot="5400000">
            <a:off x="5905928" y="571927"/>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4"/>
          <a:stretch>
            <a:fillRect/>
          </a:stretch>
        </p:blipFill>
        <p:spPr>
          <a:xfrm>
            <a:off x="10221492" y="5746803"/>
            <a:ext cx="1493649" cy="274344"/>
          </a:xfrm>
          <a:prstGeom prst="rect">
            <a:avLst/>
          </a:prstGeom>
        </p:spPr>
      </p:pic>
    </p:spTree>
    <p:extLst>
      <p:ext uri="{BB962C8B-B14F-4D97-AF65-F5344CB8AC3E}">
        <p14:creationId xmlns:p14="http://schemas.microsoft.com/office/powerpoint/2010/main" val="1487191295"/>
      </p:ext>
    </p:extLst>
  </p:cSld>
  <p:clrMap bg1="lt1" tx1="dk1" bg2="lt2" tx2="dk2" accent1="accent1" accent2="accent2" accent3="accent3" accent4="accent4" accent5="accent5" accent6="accent6" hlink="hlink" folHlink="folHlink"/>
  <p:sldLayoutIdLst>
    <p:sldLayoutId id="214748366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383703"/>
      </p:ext>
    </p:extLst>
  </p:cSld>
  <p:clrMap bg1="lt1" tx1="dk1" bg2="lt2" tx2="dk2" accent1="accent1" accent2="accent2" accent3="accent3" accent4="accent4" accent5="accent5" accent6="accent6" hlink="hlink" folHlink="folHlink"/>
  <p:sldLayoutIdLst>
    <p:sldLayoutId id="214748367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419536"/>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393668"/>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rot="5400000">
            <a:off x="5905928" y="-5525784"/>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0"/>
            <a:ext cx="1727200" cy="2057400"/>
          </a:xfrm>
          <a:prstGeom prst="rect">
            <a:avLst/>
          </a:prstGeom>
        </p:spPr>
      </p:pic>
      <p:sp>
        <p:nvSpPr>
          <p:cNvPr id="10" name="Rectangle 9"/>
          <p:cNvSpPr/>
          <p:nvPr userDrawn="1"/>
        </p:nvSpPr>
        <p:spPr>
          <a:xfrm>
            <a:off x="11811856"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Rectangle 10"/>
          <p:cNvSpPr/>
          <p:nvPr userDrawn="1"/>
        </p:nvSpPr>
        <p:spPr>
          <a:xfrm rot="5400000">
            <a:off x="5905928" y="952072"/>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rot="5400000">
            <a:off x="5905928" y="571927"/>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A86D332-D8DB-B04F-BFE2-F8F2459276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52468" y="6040081"/>
            <a:ext cx="2139696" cy="891540"/>
          </a:xfrm>
          <a:prstGeom prst="rect">
            <a:avLst/>
          </a:prstGeom>
        </p:spPr>
      </p:pic>
      <p:sp>
        <p:nvSpPr>
          <p:cNvPr id="14" name="TextBox 13"/>
          <p:cNvSpPr txBox="1"/>
          <p:nvPr userDrawn="1"/>
        </p:nvSpPr>
        <p:spPr>
          <a:xfrm>
            <a:off x="10123210" y="6157816"/>
            <a:ext cx="1828800" cy="640080"/>
          </a:xfrm>
          <a:prstGeom prst="rect">
            <a:avLst/>
          </a:prstGeom>
          <a:solidFill>
            <a:srgbClr val="222C4B"/>
          </a:solidFill>
        </p:spPr>
        <p:txBody>
          <a:bodyPr wrap="none" rtlCol="0">
            <a:spAutoFit/>
          </a:bodyPr>
          <a:lstStyle/>
          <a:p>
            <a:endParaRPr lang="en-US" dirty="0"/>
          </a:p>
        </p:txBody>
      </p:sp>
      <p:pic>
        <p:nvPicPr>
          <p:cNvPr id="2" name="Picture 1"/>
          <p:cNvPicPr>
            <a:picLocks noChangeAspect="1"/>
          </p:cNvPicPr>
          <p:nvPr userDrawn="1"/>
        </p:nvPicPr>
        <p:blipFill>
          <a:blip r:embed="rId6"/>
          <a:stretch>
            <a:fillRect/>
          </a:stretch>
        </p:blipFill>
        <p:spPr>
          <a:xfrm>
            <a:off x="10220709" y="5770467"/>
            <a:ext cx="1493649" cy="274344"/>
          </a:xfrm>
          <a:prstGeom prst="rect">
            <a:avLst/>
          </a:prstGeom>
        </p:spPr>
      </p:pic>
    </p:spTree>
    <p:extLst>
      <p:ext uri="{BB962C8B-B14F-4D97-AF65-F5344CB8AC3E}">
        <p14:creationId xmlns:p14="http://schemas.microsoft.com/office/powerpoint/2010/main" val="3291004877"/>
      </p:ext>
    </p:extLst>
  </p:cSld>
  <p:clrMap bg1="lt1" tx1="dk1" bg2="lt2" tx2="dk2" accent1="accent1" accent2="accent2" accent3="accent3" accent4="accent4" accent5="accent5" accent6="accent6" hlink="hlink" folHlink="folHlink"/>
  <p:sldLayoutIdLst>
    <p:sldLayoutId id="2147483686" r:id="rId1"/>
    <p:sldLayoutId id="2147483687"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edicalcenter.virginia.edu/intranet/compdoccoding"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mailto:ASKUPGACC@uvahealth.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03207" y="2113255"/>
            <a:ext cx="7212459" cy="172354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5300" b="0" i="0" u="none" strike="noStrike" kern="0" cap="none" spc="0" normalizeH="0" baseline="0" noProof="0" dirty="0">
                <a:ln>
                  <a:noFill/>
                </a:ln>
                <a:solidFill>
                  <a:srgbClr val="000000"/>
                </a:solidFill>
                <a:effectLst/>
                <a:uLnTx/>
                <a:uFillTx/>
                <a:latin typeface="Franklin Gothic Medium Cond" panose="020B0606030402020204" pitchFamily="34" charset="0"/>
                <a:ea typeface="+mj-ea"/>
                <a:cs typeface="+mj-cs"/>
              </a:rPr>
              <a:t>Inpatient/Observation Care </a:t>
            </a:r>
          </a:p>
          <a:p>
            <a:pPr marL="0" marR="0" lvl="0" indent="0" defTabSz="914400" eaLnBrk="1" fontAlgn="auto" latinLnBrk="0" hangingPunct="1">
              <a:lnSpc>
                <a:spcPct val="100000"/>
              </a:lnSpc>
              <a:spcBef>
                <a:spcPts val="0"/>
              </a:spcBef>
              <a:spcAft>
                <a:spcPts val="0"/>
              </a:spcAft>
              <a:buClrTx/>
              <a:buSzTx/>
              <a:buFontTx/>
              <a:buNone/>
              <a:tabLst/>
              <a:defRPr/>
            </a:pPr>
            <a:r>
              <a:rPr lang="en-US" altLang="en-US" sz="5300" kern="0" dirty="0">
                <a:solidFill>
                  <a:srgbClr val="000000"/>
                </a:solidFill>
                <a:latin typeface="Franklin Gothic Medium Cond" panose="020B0606030402020204" pitchFamily="34" charset="0"/>
                <a:ea typeface="+mj-ea"/>
                <a:cs typeface="+mj-cs"/>
              </a:rPr>
              <a:t>        </a:t>
            </a:r>
            <a:r>
              <a:rPr kumimoji="0" lang="en-US" altLang="en-US" sz="5300" b="0" i="0" u="none" strike="noStrike" kern="0" cap="none" spc="0" normalizeH="0" baseline="0" noProof="0" dirty="0">
                <a:ln>
                  <a:noFill/>
                </a:ln>
                <a:solidFill>
                  <a:srgbClr val="000000"/>
                </a:solidFill>
                <a:effectLst/>
                <a:uLnTx/>
                <a:uFillTx/>
                <a:latin typeface="Franklin Gothic Medium Cond" panose="020B0606030402020204" pitchFamily="34" charset="0"/>
                <a:ea typeface="+mj-ea"/>
                <a:cs typeface="+mj-cs"/>
              </a:rPr>
              <a:t> E&amp;M Services</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04857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334" y="690562"/>
            <a:ext cx="11411331" cy="771525"/>
          </a:xfrm>
        </p:spPr>
        <p:txBody>
          <a:bodyPr/>
          <a:lstStyle/>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Calibri" panose="020F0502020204030204" pitchFamily="34" charset="0"/>
              </a:rPr>
              <a:t>INPATIENT /OBSERVATION CARE SERVICES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B802752-53A3-476F-A377-385669BCF573}"/>
              </a:ext>
            </a:extLst>
          </p:cNvPr>
          <p:cNvSpPr txBox="1"/>
          <p:nvPr/>
        </p:nvSpPr>
        <p:spPr>
          <a:xfrm>
            <a:off x="1159605" y="1546698"/>
            <a:ext cx="10408596" cy="3521349"/>
          </a:xfrm>
          <a:prstGeom prst="rect">
            <a:avLst/>
          </a:prstGeom>
          <a:noFill/>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400" b="1" i="1" dirty="0">
                <a:effectLst/>
                <a:latin typeface="Arial" panose="020B0604020202020204" pitchFamily="34" charset="0"/>
                <a:ea typeface="Calibri" panose="020F0502020204030204" pitchFamily="34" charset="0"/>
                <a:cs typeface="Arial" panose="020B0604020202020204" pitchFamily="34" charset="0"/>
              </a:rPr>
              <a:t>Initial encounters codes</a:t>
            </a:r>
          </a:p>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99221 - </a:t>
            </a:r>
            <a:r>
              <a:rPr lang="en-US" sz="2400" b="1" i="1" dirty="0">
                <a:effectLst/>
                <a:latin typeface="Arial" panose="020B0604020202020204" pitchFamily="34" charset="0"/>
                <a:ea typeface="Calibri" panose="020F0502020204030204" pitchFamily="34" charset="0"/>
                <a:cs typeface="Arial" panose="020B0604020202020204" pitchFamily="34" charset="0"/>
              </a:rPr>
              <a:t>Straightforward or low</a:t>
            </a:r>
            <a:r>
              <a:rPr lang="en-US" sz="2400" dirty="0">
                <a:effectLst/>
                <a:latin typeface="Arial" panose="020B0604020202020204" pitchFamily="34" charset="0"/>
                <a:ea typeface="Calibri" panose="020F0502020204030204" pitchFamily="34" charset="0"/>
                <a:cs typeface="Arial" panose="020B0604020202020204" pitchFamily="34" charset="0"/>
              </a:rPr>
              <a:t> Medical Decision Making or 40</a:t>
            </a:r>
            <a:r>
              <a:rPr lang="en-US" sz="2400" b="1" i="1" dirty="0">
                <a:effectLst/>
                <a:latin typeface="Arial" panose="020B0604020202020204" pitchFamily="34" charset="0"/>
                <a:ea typeface="Calibri" panose="020F0502020204030204" pitchFamily="34" charset="0"/>
                <a:cs typeface="Arial" panose="020B0604020202020204" pitchFamily="34" charset="0"/>
              </a:rPr>
              <a:t> minutes  </a:t>
            </a:r>
            <a:r>
              <a:rPr lang="en-US" sz="2400" dirty="0">
                <a:effectLst/>
                <a:latin typeface="Arial" panose="020B0604020202020204" pitchFamily="34" charset="0"/>
                <a:ea typeface="Calibri" panose="020F0502020204030204" pitchFamily="34" charset="0"/>
                <a:cs typeface="Arial" panose="020B0604020202020204" pitchFamily="34" charset="0"/>
              </a:rPr>
              <a:t>or more time spent </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99222 - </a:t>
            </a:r>
            <a:r>
              <a:rPr lang="en-US" sz="2400" b="1" i="1" dirty="0">
                <a:effectLst/>
                <a:latin typeface="Arial" panose="020B0604020202020204" pitchFamily="34" charset="0"/>
                <a:ea typeface="Calibri" panose="020F0502020204030204" pitchFamily="34" charset="0"/>
                <a:cs typeface="Arial" panose="020B0604020202020204" pitchFamily="34" charset="0"/>
              </a:rPr>
              <a:t>Moderate </a:t>
            </a:r>
            <a:r>
              <a:rPr lang="en-US" sz="2400" dirty="0">
                <a:effectLst/>
                <a:latin typeface="Arial" panose="020B0604020202020204" pitchFamily="34" charset="0"/>
                <a:ea typeface="Calibri" panose="020F0502020204030204" pitchFamily="34" charset="0"/>
                <a:cs typeface="Arial" panose="020B0604020202020204" pitchFamily="34" charset="0"/>
              </a:rPr>
              <a:t>Medical Decision Making or </a:t>
            </a:r>
            <a:r>
              <a:rPr lang="en-US" sz="2400" b="1" i="1" dirty="0">
                <a:latin typeface="Arial" panose="020B0604020202020204" pitchFamily="34" charset="0"/>
                <a:ea typeface="Calibri" panose="020F0502020204030204" pitchFamily="34" charset="0"/>
                <a:cs typeface="Arial" panose="020B0604020202020204" pitchFamily="34" charset="0"/>
              </a:rPr>
              <a:t>55</a:t>
            </a:r>
            <a:r>
              <a:rPr lang="en-US" sz="2400" b="1" i="1" dirty="0">
                <a:effectLst/>
                <a:latin typeface="Arial" panose="020B0604020202020204" pitchFamily="34" charset="0"/>
                <a:ea typeface="Calibri" panose="020F0502020204030204" pitchFamily="34" charset="0"/>
                <a:cs typeface="Arial" panose="020B0604020202020204" pitchFamily="34" charset="0"/>
              </a:rPr>
              <a:t> minutes  </a:t>
            </a:r>
            <a:r>
              <a:rPr lang="en-US" sz="2400" dirty="0">
                <a:effectLst/>
                <a:latin typeface="Arial" panose="020B0604020202020204" pitchFamily="34" charset="0"/>
                <a:ea typeface="Calibri" panose="020F0502020204030204" pitchFamily="34" charset="0"/>
                <a:cs typeface="Arial" panose="020B0604020202020204" pitchFamily="34" charset="0"/>
              </a:rPr>
              <a:t>or more time spent </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99223 - </a:t>
            </a:r>
            <a:r>
              <a:rPr lang="en-US" sz="2400" b="1" i="1" dirty="0">
                <a:effectLst/>
                <a:latin typeface="Arial" panose="020B0604020202020204" pitchFamily="34" charset="0"/>
                <a:ea typeface="Calibri" panose="020F0502020204030204" pitchFamily="34" charset="0"/>
                <a:cs typeface="Arial" panose="020B0604020202020204" pitchFamily="34" charset="0"/>
              </a:rPr>
              <a:t>High </a:t>
            </a:r>
            <a:r>
              <a:rPr lang="en-US" sz="2400" dirty="0">
                <a:effectLst/>
                <a:latin typeface="Arial" panose="020B0604020202020204" pitchFamily="34" charset="0"/>
                <a:ea typeface="Calibri" panose="020F0502020204030204" pitchFamily="34" charset="0"/>
                <a:cs typeface="Arial" panose="020B0604020202020204" pitchFamily="34" charset="0"/>
              </a:rPr>
              <a:t>Medical Decision Marking or </a:t>
            </a:r>
            <a:r>
              <a:rPr lang="en-US" sz="2400" b="1" i="1" dirty="0">
                <a:effectLst/>
                <a:latin typeface="Arial" panose="020B0604020202020204" pitchFamily="34" charset="0"/>
                <a:ea typeface="Calibri" panose="020F0502020204030204" pitchFamily="34" charset="0"/>
                <a:cs typeface="Arial" panose="020B0604020202020204" pitchFamily="34" charset="0"/>
              </a:rPr>
              <a:t>75 minutes  </a:t>
            </a:r>
            <a:r>
              <a:rPr lang="en-US" sz="2400" dirty="0">
                <a:effectLst/>
                <a:latin typeface="Arial" panose="020B0604020202020204" pitchFamily="34" charset="0"/>
                <a:ea typeface="Calibri" panose="020F0502020204030204" pitchFamily="34" charset="0"/>
                <a:cs typeface="Arial" panose="020B0604020202020204" pitchFamily="34" charset="0"/>
              </a:rPr>
              <a:t>or more time spent </a:t>
            </a:r>
          </a:p>
        </p:txBody>
      </p:sp>
    </p:spTree>
    <p:extLst>
      <p:ext uri="{BB962C8B-B14F-4D97-AF65-F5344CB8AC3E}">
        <p14:creationId xmlns:p14="http://schemas.microsoft.com/office/powerpoint/2010/main" val="402084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334" y="690562"/>
            <a:ext cx="11411331" cy="771525"/>
          </a:xfrm>
        </p:spPr>
        <p:txBody>
          <a:bodyPr/>
          <a:lstStyle/>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Calibri" panose="020F0502020204030204" pitchFamily="34" charset="0"/>
              </a:rPr>
              <a:t>INPATIENT /OBSERVATION CARE SERVICES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B802752-53A3-476F-A377-385669BCF573}"/>
              </a:ext>
            </a:extLst>
          </p:cNvPr>
          <p:cNvSpPr txBox="1"/>
          <p:nvPr/>
        </p:nvSpPr>
        <p:spPr>
          <a:xfrm>
            <a:off x="1159605" y="1546698"/>
            <a:ext cx="10408596" cy="3521349"/>
          </a:xfrm>
          <a:prstGeom prst="rect">
            <a:avLst/>
          </a:prstGeom>
          <a:noFill/>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400" b="1" i="1" dirty="0">
                <a:effectLst/>
                <a:latin typeface="Arial" panose="020B0604020202020204" pitchFamily="34" charset="0"/>
                <a:ea typeface="Calibri" panose="020F0502020204030204" pitchFamily="34" charset="0"/>
                <a:cs typeface="Arial" panose="020B0604020202020204" pitchFamily="34" charset="0"/>
              </a:rPr>
              <a:t>Subsequent encounters codes</a:t>
            </a:r>
          </a:p>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99231 - </a:t>
            </a:r>
            <a:r>
              <a:rPr lang="en-US" sz="2400" b="1" i="1" dirty="0">
                <a:effectLst/>
                <a:latin typeface="Arial" panose="020B0604020202020204" pitchFamily="34" charset="0"/>
                <a:ea typeface="Calibri" panose="020F0502020204030204" pitchFamily="34" charset="0"/>
                <a:cs typeface="Arial" panose="020B0604020202020204" pitchFamily="34" charset="0"/>
              </a:rPr>
              <a:t>Straightforward or low</a:t>
            </a:r>
            <a:r>
              <a:rPr lang="en-US" sz="2400" dirty="0">
                <a:effectLst/>
                <a:latin typeface="Arial" panose="020B0604020202020204" pitchFamily="34" charset="0"/>
                <a:ea typeface="Calibri" panose="020F0502020204030204" pitchFamily="34" charset="0"/>
                <a:cs typeface="Arial" panose="020B0604020202020204" pitchFamily="34" charset="0"/>
              </a:rPr>
              <a:t> Medical Decision Making or </a:t>
            </a:r>
            <a:r>
              <a:rPr lang="en-US" sz="2400" b="1" i="1" dirty="0">
                <a:effectLst/>
                <a:latin typeface="Arial" panose="020B0604020202020204" pitchFamily="34" charset="0"/>
                <a:ea typeface="Calibri" panose="020F0502020204030204" pitchFamily="34" charset="0"/>
                <a:cs typeface="Arial" panose="020B0604020202020204" pitchFamily="34" charset="0"/>
              </a:rPr>
              <a:t>25 minutes  </a:t>
            </a:r>
            <a:r>
              <a:rPr lang="en-US" sz="2400" dirty="0">
                <a:effectLst/>
                <a:latin typeface="Arial" panose="020B0604020202020204" pitchFamily="34" charset="0"/>
                <a:ea typeface="Calibri" panose="020F0502020204030204" pitchFamily="34" charset="0"/>
                <a:cs typeface="Arial" panose="020B0604020202020204" pitchFamily="34" charset="0"/>
              </a:rPr>
              <a:t>or more time spent </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99232 - </a:t>
            </a:r>
            <a:r>
              <a:rPr lang="en-US" sz="2400" b="1" i="1" dirty="0">
                <a:effectLst/>
                <a:latin typeface="Arial" panose="020B0604020202020204" pitchFamily="34" charset="0"/>
                <a:ea typeface="Calibri" panose="020F0502020204030204" pitchFamily="34" charset="0"/>
                <a:cs typeface="Arial" panose="020B0604020202020204" pitchFamily="34" charset="0"/>
              </a:rPr>
              <a:t>Moderate </a:t>
            </a:r>
            <a:r>
              <a:rPr lang="en-US" sz="2400" dirty="0">
                <a:effectLst/>
                <a:latin typeface="Arial" panose="020B0604020202020204" pitchFamily="34" charset="0"/>
                <a:ea typeface="Calibri" panose="020F0502020204030204" pitchFamily="34" charset="0"/>
                <a:cs typeface="Arial" panose="020B0604020202020204" pitchFamily="34" charset="0"/>
              </a:rPr>
              <a:t>Medical Decision Making or </a:t>
            </a:r>
            <a:r>
              <a:rPr lang="en-US" sz="2400" b="1" i="1" dirty="0">
                <a:effectLst/>
                <a:latin typeface="Arial" panose="020B0604020202020204" pitchFamily="34" charset="0"/>
                <a:ea typeface="Calibri" panose="020F0502020204030204" pitchFamily="34" charset="0"/>
                <a:cs typeface="Arial" panose="020B0604020202020204" pitchFamily="34" charset="0"/>
              </a:rPr>
              <a:t>35 minutes  </a:t>
            </a:r>
            <a:r>
              <a:rPr lang="en-US" sz="2400" dirty="0">
                <a:effectLst/>
                <a:latin typeface="Arial" panose="020B0604020202020204" pitchFamily="34" charset="0"/>
                <a:ea typeface="Calibri" panose="020F0502020204030204" pitchFamily="34" charset="0"/>
                <a:cs typeface="Arial" panose="020B0604020202020204" pitchFamily="34" charset="0"/>
              </a:rPr>
              <a:t>or more time spent </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99233 - </a:t>
            </a:r>
            <a:r>
              <a:rPr lang="en-US" sz="2400" b="1" i="1" dirty="0">
                <a:effectLst/>
                <a:latin typeface="Arial" panose="020B0604020202020204" pitchFamily="34" charset="0"/>
                <a:ea typeface="Calibri" panose="020F0502020204030204" pitchFamily="34" charset="0"/>
                <a:cs typeface="Arial" panose="020B0604020202020204" pitchFamily="34" charset="0"/>
              </a:rPr>
              <a:t>High </a:t>
            </a:r>
            <a:r>
              <a:rPr lang="en-US" sz="2400" dirty="0">
                <a:effectLst/>
                <a:latin typeface="Arial" panose="020B0604020202020204" pitchFamily="34" charset="0"/>
                <a:ea typeface="Calibri" panose="020F0502020204030204" pitchFamily="34" charset="0"/>
                <a:cs typeface="Arial" panose="020B0604020202020204" pitchFamily="34" charset="0"/>
              </a:rPr>
              <a:t>Medical Decision Marking or </a:t>
            </a:r>
            <a:r>
              <a:rPr lang="en-US" sz="2400" b="1" i="1" dirty="0">
                <a:effectLst/>
                <a:latin typeface="Arial" panose="020B0604020202020204" pitchFamily="34" charset="0"/>
                <a:ea typeface="Calibri" panose="020F0502020204030204" pitchFamily="34" charset="0"/>
                <a:cs typeface="Arial" panose="020B0604020202020204" pitchFamily="34" charset="0"/>
              </a:rPr>
              <a:t>50 minutes  </a:t>
            </a:r>
            <a:r>
              <a:rPr lang="en-US" sz="2400" dirty="0">
                <a:effectLst/>
                <a:latin typeface="Arial" panose="020B0604020202020204" pitchFamily="34" charset="0"/>
                <a:ea typeface="Calibri" panose="020F0502020204030204" pitchFamily="34" charset="0"/>
                <a:cs typeface="Arial" panose="020B0604020202020204" pitchFamily="34" charset="0"/>
              </a:rPr>
              <a:t>or more time spent </a:t>
            </a:r>
          </a:p>
        </p:txBody>
      </p:sp>
    </p:spTree>
    <p:extLst>
      <p:ext uri="{BB962C8B-B14F-4D97-AF65-F5344CB8AC3E}">
        <p14:creationId xmlns:p14="http://schemas.microsoft.com/office/powerpoint/2010/main" val="322657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334" y="690562"/>
            <a:ext cx="11411331" cy="771525"/>
          </a:xfrm>
        </p:spPr>
        <p:txBody>
          <a:bodyPr/>
          <a:lstStyle/>
          <a:p>
            <a:r>
              <a:rPr lang="en-US" i="0" u="sng" cap="none" dirty="0"/>
              <a:t>Inpatient/Observation Care - Subsequent Hospital Care</a:t>
            </a:r>
          </a:p>
        </p:txBody>
      </p:sp>
      <p:sp>
        <p:nvSpPr>
          <p:cNvPr id="4" name="Rectangle 8"/>
          <p:cNvSpPr>
            <a:spLocks noChangeArrowheads="1"/>
          </p:cNvSpPr>
          <p:nvPr/>
        </p:nvSpPr>
        <p:spPr bwMode="auto">
          <a:xfrm>
            <a:off x="1574258" y="1926987"/>
            <a:ext cx="891540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742950" indent="-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90000"/>
              </a:lnSpc>
              <a:spcBef>
                <a:spcPct val="0"/>
              </a:spcBef>
              <a:spcAft>
                <a:spcPts val="1200"/>
              </a:spcAft>
              <a:buClr>
                <a:srgbClr val="000066"/>
              </a:buClr>
              <a:buFontTx/>
              <a:buNone/>
            </a:pPr>
            <a:r>
              <a:rPr lang="en-US" altLang="en-US" sz="2400" b="1" dirty="0">
                <a:solidFill>
                  <a:srgbClr val="000000"/>
                </a:solidFill>
                <a:latin typeface="Arial" panose="020B0604020202020204" pitchFamily="34" charset="0"/>
                <a:cs typeface="Arial" panose="020B0604020202020204" pitchFamily="34" charset="0"/>
              </a:rPr>
              <a:t>Code Range 99231 – 99233</a:t>
            </a:r>
          </a:p>
          <a:p>
            <a:pPr lvl="1" fontAlgn="base">
              <a:lnSpc>
                <a:spcPct val="90000"/>
              </a:lnSpc>
              <a:spcBef>
                <a:spcPct val="0"/>
              </a:spcBef>
              <a:spcAft>
                <a:spcPts val="1200"/>
              </a:spcAft>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Subsequent to the initial hospital care day</a:t>
            </a:r>
          </a:p>
          <a:p>
            <a:pPr lvl="1" fontAlgn="base">
              <a:lnSpc>
                <a:spcPct val="90000"/>
              </a:lnSpc>
              <a:spcBef>
                <a:spcPct val="0"/>
              </a:spcBef>
              <a:spcAft>
                <a:spcPts val="1200"/>
              </a:spcAft>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Document interval changes</a:t>
            </a:r>
          </a:p>
          <a:p>
            <a:pPr lvl="1" fontAlgn="base">
              <a:lnSpc>
                <a:spcPct val="90000"/>
              </a:lnSpc>
              <a:spcBef>
                <a:spcPct val="0"/>
              </a:spcBef>
              <a:spcAft>
                <a:spcPts val="1200"/>
              </a:spcAft>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Include changes in history, physical condition and response to management since the last assessment</a:t>
            </a:r>
          </a:p>
          <a:p>
            <a:pPr lvl="1" fontAlgn="base">
              <a:lnSpc>
                <a:spcPct val="90000"/>
              </a:lnSpc>
              <a:spcBef>
                <a:spcPct val="0"/>
              </a:spcBef>
              <a:spcAft>
                <a:spcPts val="1200"/>
              </a:spcAft>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Select Level of Service based on patient’s progression </a:t>
            </a:r>
          </a:p>
          <a:p>
            <a:pPr lvl="1" fontAlgn="base">
              <a:lnSpc>
                <a:spcPct val="90000"/>
              </a:lnSpc>
              <a:spcBef>
                <a:spcPct val="0"/>
              </a:spcBef>
              <a:spcAft>
                <a:spcPts val="1200"/>
              </a:spcAft>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Be cautious with “copy &amp; paste</a:t>
            </a:r>
            <a:r>
              <a:rPr lang="en-US" altLang="en-US" sz="2400" dirty="0">
                <a:solidFill>
                  <a:srgbClr val="000000"/>
                </a:solidFill>
                <a:latin typeface="+mn-lt"/>
              </a:rPr>
              <a:t>”</a:t>
            </a:r>
          </a:p>
        </p:txBody>
      </p:sp>
    </p:spTree>
    <p:extLst>
      <p:ext uri="{BB962C8B-B14F-4D97-AF65-F5344CB8AC3E}">
        <p14:creationId xmlns:p14="http://schemas.microsoft.com/office/powerpoint/2010/main" val="39635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334" y="690562"/>
            <a:ext cx="11411331" cy="771525"/>
          </a:xfrm>
        </p:spPr>
        <p:txBody>
          <a:bodyPr/>
          <a:lstStyle/>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Calibri" panose="020F0502020204030204" pitchFamily="34" charset="0"/>
              </a:rPr>
              <a:t>INPATIENT /OBSERVATION CARE SERVICES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B802752-53A3-476F-A377-385669BCF573}"/>
              </a:ext>
            </a:extLst>
          </p:cNvPr>
          <p:cNvSpPr txBox="1"/>
          <p:nvPr/>
        </p:nvSpPr>
        <p:spPr>
          <a:xfrm>
            <a:off x="778213" y="953311"/>
            <a:ext cx="10789988" cy="5497211"/>
          </a:xfrm>
          <a:prstGeom prst="rect">
            <a:avLst/>
          </a:prstGeom>
          <a:noFill/>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99231– patient is stable recovering or improving</a:t>
            </a:r>
          </a:p>
          <a:p>
            <a:pPr marR="0" lvl="0">
              <a:lnSpc>
                <a:spcPct val="107000"/>
              </a:lnSpc>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Number /Complexity of problems: Low</a:t>
            </a:r>
          </a:p>
          <a:p>
            <a:pPr marL="1714500" lvl="3"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problems improving</a:t>
            </a:r>
          </a:p>
          <a:p>
            <a:pPr marL="800100" lvl="1"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Data: Limited	</a:t>
            </a:r>
          </a:p>
          <a:p>
            <a:pPr marL="800100" lvl="1"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Risk: Low</a:t>
            </a:r>
          </a:p>
          <a:p>
            <a:pPr marL="1714500" lvl="3"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Well controlled</a:t>
            </a:r>
          </a:p>
          <a:p>
            <a:pPr marL="1714500" lvl="3"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Considering Discharge </a:t>
            </a:r>
          </a:p>
          <a:p>
            <a:pPr lvl="3">
              <a:lnSpc>
                <a:spcPct val="107000"/>
              </a:lnSpc>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lvl="3">
              <a:lnSpc>
                <a:spcPct val="107000"/>
              </a:lnSpc>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324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334" y="690562"/>
            <a:ext cx="11411331" cy="771525"/>
          </a:xfrm>
        </p:spPr>
        <p:txBody>
          <a:bodyPr/>
          <a:lstStyle/>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Calibri" panose="020F0502020204030204" pitchFamily="34" charset="0"/>
              </a:rPr>
              <a:t>INPATIENT /OBSERVATION CARE SERVICES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B802752-53A3-476F-A377-385669BCF573}"/>
              </a:ext>
            </a:extLst>
          </p:cNvPr>
          <p:cNvSpPr txBox="1"/>
          <p:nvPr/>
        </p:nvSpPr>
        <p:spPr>
          <a:xfrm>
            <a:off x="680936" y="894945"/>
            <a:ext cx="10887265" cy="5892382"/>
          </a:xfrm>
          <a:prstGeom prst="rect">
            <a:avLst/>
          </a:prstGeom>
          <a:noFill/>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99232– patient is responding inadequately to therapy or has developed a minor complication </a:t>
            </a:r>
          </a:p>
          <a:p>
            <a:pPr marR="0" lvl="0">
              <a:lnSpc>
                <a:spcPct val="107000"/>
              </a:lnSpc>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Number /Complexity of problems: Moderate </a:t>
            </a:r>
          </a:p>
          <a:p>
            <a:pPr marL="1257300" lvl="2"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Established conditions inadequately controlled</a:t>
            </a:r>
          </a:p>
          <a:p>
            <a:pPr marL="800100" lvl="1"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Data: Moderate 	</a:t>
            </a:r>
          </a:p>
          <a:p>
            <a:pPr marL="800100" lvl="1"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Risk: Moderate</a:t>
            </a:r>
          </a:p>
          <a:p>
            <a:pPr marL="1257300" lvl="2"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Prescription drug management</a:t>
            </a:r>
          </a:p>
          <a:p>
            <a:pPr marL="1257300" lvl="2"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Decision for surgery</a:t>
            </a:r>
          </a:p>
          <a:p>
            <a:pPr lvl="3">
              <a:lnSpc>
                <a:spcPct val="107000"/>
              </a:lnSpc>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lvl="3">
              <a:lnSpc>
                <a:spcPct val="107000"/>
              </a:lnSpc>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3128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334" y="690562"/>
            <a:ext cx="11411331" cy="771525"/>
          </a:xfrm>
        </p:spPr>
        <p:txBody>
          <a:bodyPr/>
          <a:lstStyle/>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Calibri" panose="020F0502020204030204" pitchFamily="34" charset="0"/>
              </a:rPr>
              <a:t>INPATIENT /OBSERVATION CARE SERVICES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B802752-53A3-476F-A377-385669BCF573}"/>
              </a:ext>
            </a:extLst>
          </p:cNvPr>
          <p:cNvSpPr txBox="1"/>
          <p:nvPr/>
        </p:nvSpPr>
        <p:spPr>
          <a:xfrm>
            <a:off x="1393069" y="1001949"/>
            <a:ext cx="10408596" cy="5892382"/>
          </a:xfrm>
          <a:prstGeom prst="rect">
            <a:avLst/>
          </a:prstGeom>
          <a:noFill/>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99233– patient is unstable or has developed a significant complication or a significant new problem</a:t>
            </a:r>
          </a:p>
          <a:p>
            <a:pPr marR="0" lvl="0">
              <a:lnSpc>
                <a:spcPct val="107000"/>
              </a:lnSpc>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Number /Complexity of problems: High	</a:t>
            </a:r>
          </a:p>
          <a:p>
            <a:pPr marL="1257300" lvl="2"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Chronic illness w sever exacerbation progression or side effect of treatment</a:t>
            </a:r>
          </a:p>
          <a:p>
            <a:pPr marL="1257300" lvl="2"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Acute or Chronic illness poses a threat to life or bodily function</a:t>
            </a:r>
          </a:p>
          <a:p>
            <a:pPr marL="800100" lvl="1"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Data: Extensive	</a:t>
            </a:r>
          </a:p>
          <a:p>
            <a:pPr marL="800100" lvl="1"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Risk: Parenteral controlled substances </a:t>
            </a:r>
          </a:p>
          <a:p>
            <a:pPr lvl="3">
              <a:lnSpc>
                <a:spcPct val="107000"/>
              </a:lnSpc>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lvl="3">
              <a:lnSpc>
                <a:spcPct val="107000"/>
              </a:lnSpc>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0298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701023" y="795337"/>
            <a:ext cx="8559800" cy="579438"/>
          </a:xfrm>
        </p:spPr>
        <p:txBody>
          <a:bodyPr/>
          <a:lstStyle/>
          <a:p>
            <a:pPr>
              <a:defRPr/>
            </a:pPr>
            <a:r>
              <a:rPr lang="en-US" i="0" u="sng" cap="none" dirty="0"/>
              <a:t>Consultations</a:t>
            </a:r>
          </a:p>
        </p:txBody>
      </p:sp>
      <p:sp>
        <p:nvSpPr>
          <p:cNvPr id="4" name="Rectangle 3"/>
          <p:cNvSpPr/>
          <p:nvPr/>
        </p:nvSpPr>
        <p:spPr>
          <a:xfrm>
            <a:off x="1519458" y="1494309"/>
            <a:ext cx="10183528" cy="3703321"/>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Consultation codes are not reported.  Report the appropriate inpatient or outpatient level of service. </a:t>
            </a:r>
          </a:p>
          <a:p>
            <a:pPr marL="800100" marR="0" lvl="1" indent="-3429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Initial inpatient consultation = 99221-99223</a:t>
            </a:r>
          </a:p>
          <a:p>
            <a:pPr marL="800100" marR="0" lvl="1" indent="-3429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Subsequent inpatient consultation = 99231-99233</a:t>
            </a:r>
          </a:p>
          <a:p>
            <a:pPr marL="800100" marR="0" lvl="1" indent="-3429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Initial observation consultation = 99221-99223</a:t>
            </a:r>
          </a:p>
          <a:p>
            <a:pPr marL="800100" marR="0" lvl="1" indent="-3429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Subsequent observation consultation = 99231-99233</a:t>
            </a:r>
          </a:p>
          <a:p>
            <a:pPr marL="800100" marR="0" lvl="1" indent="-3429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Outpatient consultation = 99202-99215</a:t>
            </a:r>
          </a:p>
          <a:p>
            <a:pPr marL="342900" marR="0" lvl="0" indent="-342900" algn="l" defTabSz="914400" rtl="0" eaLnBrk="1" fontAlgn="auto" latinLnBrk="0" hangingPunct="1">
              <a:lnSpc>
                <a:spcPct val="105000"/>
              </a:lnSpc>
              <a:spcBef>
                <a:spcPts val="0"/>
              </a:spcBef>
              <a:spcAft>
                <a:spcPts val="0"/>
              </a:spcAft>
              <a:buClrTx/>
              <a:buSzTx/>
              <a:buFont typeface="Symbol" panose="05050102010706020507" pitchFamily="18" charset="2"/>
              <a:buChar char=""/>
              <a:tabLst>
                <a:tab pos="685800" algn="l"/>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34681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334" y="690562"/>
            <a:ext cx="11411331" cy="771525"/>
          </a:xfrm>
        </p:spPr>
        <p:txBody>
          <a:bodyPr/>
          <a:lstStyle/>
          <a:p>
            <a:r>
              <a:rPr lang="en-US" i="0" u="sng" cap="none" dirty="0"/>
              <a:t>Discharge Inpatient/ Observation Care</a:t>
            </a:r>
          </a:p>
        </p:txBody>
      </p:sp>
      <p:sp>
        <p:nvSpPr>
          <p:cNvPr id="5" name="Rectangle 8"/>
          <p:cNvSpPr>
            <a:spLocks noChangeArrowheads="1"/>
          </p:cNvSpPr>
          <p:nvPr/>
        </p:nvSpPr>
        <p:spPr bwMode="auto">
          <a:xfrm>
            <a:off x="1638299" y="1462087"/>
            <a:ext cx="891540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742950" indent="-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90000"/>
              </a:lnSpc>
              <a:spcBef>
                <a:spcPct val="0"/>
              </a:spcBef>
              <a:spcAft>
                <a:spcPts val="1200"/>
              </a:spcAft>
              <a:buClr>
                <a:srgbClr val="000066"/>
              </a:buClr>
              <a:buFontTx/>
              <a:buNone/>
            </a:pPr>
            <a:r>
              <a:rPr lang="en-US" altLang="en-US" sz="2400" b="1" dirty="0">
                <a:solidFill>
                  <a:srgbClr val="000000"/>
                </a:solidFill>
                <a:latin typeface="Arial" panose="020B0604020202020204" pitchFamily="34" charset="0"/>
                <a:cs typeface="Arial" panose="020B0604020202020204" pitchFamily="34" charset="0"/>
              </a:rPr>
              <a:t>Codes 99238 and 99239</a:t>
            </a:r>
          </a:p>
          <a:p>
            <a:pPr lvl="1" fontAlgn="base">
              <a:lnSpc>
                <a:spcPct val="90000"/>
              </a:lnSpc>
              <a:spcBef>
                <a:spcPct val="0"/>
              </a:spcBef>
              <a:spcAft>
                <a:spcPts val="1200"/>
              </a:spcAft>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The day of discharge</a:t>
            </a:r>
          </a:p>
          <a:p>
            <a:pPr lvl="1" fontAlgn="base">
              <a:lnSpc>
                <a:spcPct val="90000"/>
              </a:lnSpc>
              <a:spcBef>
                <a:spcPct val="0"/>
              </a:spcBef>
              <a:spcAft>
                <a:spcPts val="1200"/>
              </a:spcAft>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Documentation of final assessment and disposition </a:t>
            </a:r>
          </a:p>
          <a:p>
            <a:pPr lvl="3" fontAlgn="base">
              <a:lnSpc>
                <a:spcPct val="90000"/>
              </a:lnSpc>
              <a:spcBef>
                <a:spcPct val="0"/>
              </a:spcBef>
              <a:spcAft>
                <a:spcPts val="1200"/>
              </a:spcAft>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Final examination </a:t>
            </a:r>
          </a:p>
          <a:p>
            <a:pPr lvl="3" fontAlgn="base">
              <a:lnSpc>
                <a:spcPct val="90000"/>
              </a:lnSpc>
              <a:spcBef>
                <a:spcPct val="0"/>
              </a:spcBef>
              <a:spcAft>
                <a:spcPts val="1200"/>
              </a:spcAft>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Discussion of hospital stay</a:t>
            </a:r>
          </a:p>
          <a:p>
            <a:pPr lvl="3" fontAlgn="base">
              <a:lnSpc>
                <a:spcPct val="90000"/>
              </a:lnSpc>
              <a:spcBef>
                <a:spcPct val="0"/>
              </a:spcBef>
              <a:spcAft>
                <a:spcPts val="1200"/>
              </a:spcAft>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Instructions for continuing care</a:t>
            </a:r>
          </a:p>
          <a:p>
            <a:pPr lvl="3" fontAlgn="base">
              <a:lnSpc>
                <a:spcPct val="90000"/>
              </a:lnSpc>
              <a:spcBef>
                <a:spcPct val="0"/>
              </a:spcBef>
              <a:spcAft>
                <a:spcPts val="1200"/>
              </a:spcAft>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Preparations of discharge records</a:t>
            </a:r>
          </a:p>
          <a:p>
            <a:pPr lvl="2" eaLnBrk="0" fontAlgn="base" hangingPunct="0">
              <a:spcBef>
                <a:spcPct val="0"/>
              </a:spcBef>
              <a:spcAft>
                <a:spcPts val="1200"/>
              </a:spcAft>
              <a:buClr>
                <a:srgbClr val="000066"/>
              </a:buClr>
              <a:buFontTx/>
              <a:buNone/>
            </a:pPr>
            <a:endParaRPr lang="en-US" altLang="en-US" sz="2000" dirty="0">
              <a:solidFill>
                <a:srgbClr val="000000"/>
              </a:solidFill>
              <a:latin typeface="Arial" panose="020B0604020202020204" pitchFamily="34" charset="0"/>
            </a:endParaRPr>
          </a:p>
        </p:txBody>
      </p:sp>
      <p:sp>
        <p:nvSpPr>
          <p:cNvPr id="6" name="Rectangle 1"/>
          <p:cNvSpPr>
            <a:spLocks noChangeArrowheads="1"/>
          </p:cNvSpPr>
          <p:nvPr/>
        </p:nvSpPr>
        <p:spPr bwMode="auto">
          <a:xfrm>
            <a:off x="2324099" y="4914098"/>
            <a:ext cx="75438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ts val="1200"/>
              </a:spcAft>
              <a:buClr>
                <a:srgbClr val="000066"/>
              </a:buClr>
              <a:buFontTx/>
              <a:buNone/>
            </a:pPr>
            <a:r>
              <a:rPr lang="en-US" altLang="en-US" sz="2400" dirty="0">
                <a:solidFill>
                  <a:srgbClr val="000000"/>
                </a:solidFill>
                <a:latin typeface="Arial" panose="020B0604020202020204" pitchFamily="34" charset="0"/>
                <a:cs typeface="Arial" panose="020B0604020202020204" pitchFamily="34" charset="0"/>
              </a:rPr>
              <a:t>Code 99238 – 30 minutes or less</a:t>
            </a:r>
          </a:p>
          <a:p>
            <a:pPr lvl="1" fontAlgn="base">
              <a:spcBef>
                <a:spcPct val="0"/>
              </a:spcBef>
              <a:spcAft>
                <a:spcPts val="1200"/>
              </a:spcAft>
              <a:buClr>
                <a:srgbClr val="000066"/>
              </a:buClr>
              <a:buFontTx/>
              <a:buNone/>
            </a:pPr>
            <a:r>
              <a:rPr lang="en-US" altLang="en-US" sz="2400" dirty="0">
                <a:solidFill>
                  <a:srgbClr val="000000"/>
                </a:solidFill>
                <a:latin typeface="Arial" panose="020B0604020202020204" pitchFamily="34" charset="0"/>
                <a:cs typeface="Arial" panose="020B0604020202020204" pitchFamily="34" charset="0"/>
              </a:rPr>
              <a:t>Code 99239 -  31 or more minutes</a:t>
            </a:r>
          </a:p>
        </p:txBody>
      </p:sp>
    </p:spTree>
    <p:extLst>
      <p:ext uri="{BB962C8B-B14F-4D97-AF65-F5344CB8AC3E}">
        <p14:creationId xmlns:p14="http://schemas.microsoft.com/office/powerpoint/2010/main" val="176470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334" y="690562"/>
            <a:ext cx="11411331" cy="771525"/>
          </a:xfrm>
        </p:spPr>
        <p:txBody>
          <a:bodyPr/>
          <a:lstStyle/>
          <a:p>
            <a:r>
              <a:rPr lang="en-US" i="0" u="sng" cap="none" dirty="0"/>
              <a:t>Admission/Observation and Discharge Same Day</a:t>
            </a:r>
          </a:p>
        </p:txBody>
      </p:sp>
      <p:sp>
        <p:nvSpPr>
          <p:cNvPr id="5" name="Rectangle 8"/>
          <p:cNvSpPr>
            <a:spLocks noChangeArrowheads="1"/>
          </p:cNvSpPr>
          <p:nvPr/>
        </p:nvSpPr>
        <p:spPr bwMode="auto">
          <a:xfrm>
            <a:off x="1643974" y="1974715"/>
            <a:ext cx="84144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742950" indent="-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90000"/>
              </a:lnSpc>
              <a:spcBef>
                <a:spcPct val="0"/>
              </a:spcBef>
              <a:spcAft>
                <a:spcPts val="1200"/>
              </a:spcAft>
              <a:buClr>
                <a:srgbClr val="000066"/>
              </a:buClr>
              <a:buFontTx/>
              <a:buNone/>
            </a:pPr>
            <a:r>
              <a:rPr lang="en-US" altLang="en-US" sz="2400" b="1" dirty="0">
                <a:solidFill>
                  <a:srgbClr val="000000"/>
                </a:solidFill>
                <a:latin typeface="Arial" panose="020B0604020202020204" pitchFamily="34" charset="0"/>
                <a:cs typeface="Arial" panose="020B0604020202020204" pitchFamily="34" charset="0"/>
              </a:rPr>
              <a:t>Code Range 99234 - 99236</a:t>
            </a:r>
          </a:p>
          <a:p>
            <a:pPr lvl="1" fontAlgn="base">
              <a:lnSpc>
                <a:spcPct val="90000"/>
              </a:lnSpc>
              <a:spcBef>
                <a:spcPct val="0"/>
              </a:spcBef>
              <a:spcAft>
                <a:spcPts val="1200"/>
              </a:spcAft>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Two or more visits on same date are required</a:t>
            </a:r>
          </a:p>
          <a:p>
            <a:pPr lvl="1" fontAlgn="base">
              <a:lnSpc>
                <a:spcPct val="90000"/>
              </a:lnSpc>
              <a:spcBef>
                <a:spcPct val="0"/>
              </a:spcBef>
              <a:spcAft>
                <a:spcPts val="1200"/>
              </a:spcAft>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One visit is the initial admission and other being a discharge service</a:t>
            </a:r>
          </a:p>
          <a:p>
            <a:pPr lvl="1" fontAlgn="base">
              <a:lnSpc>
                <a:spcPct val="90000"/>
              </a:lnSpc>
              <a:spcBef>
                <a:spcPct val="0"/>
              </a:spcBef>
              <a:spcAft>
                <a:spcPts val="1200"/>
              </a:spcAft>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Both visits must be documented in patient’s note</a:t>
            </a:r>
          </a:p>
          <a:p>
            <a:pPr lvl="2" eaLnBrk="0" fontAlgn="base" hangingPunct="0">
              <a:spcBef>
                <a:spcPct val="0"/>
              </a:spcBef>
              <a:spcAft>
                <a:spcPts val="1200"/>
              </a:spcAft>
              <a:buClr>
                <a:srgbClr val="000066"/>
              </a:buClr>
              <a:buFontTx/>
              <a:buNone/>
            </a:pPr>
            <a:endParaRPr lang="en-US" altLang="en-US"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832626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334" y="690562"/>
            <a:ext cx="11411331" cy="771525"/>
          </a:xfrm>
        </p:spPr>
        <p:txBody>
          <a:bodyPr/>
          <a:lstStyle/>
          <a:p>
            <a:r>
              <a:rPr lang="en-US" i="0" u="sng" cap="none" dirty="0"/>
              <a:t>Conclusion Training Material Access</a:t>
            </a:r>
          </a:p>
        </p:txBody>
      </p:sp>
      <p:sp>
        <p:nvSpPr>
          <p:cNvPr id="4" name="TextBox 3"/>
          <p:cNvSpPr txBox="1"/>
          <p:nvPr/>
        </p:nvSpPr>
        <p:spPr>
          <a:xfrm>
            <a:off x="1024356" y="1445644"/>
            <a:ext cx="9889246" cy="34163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Provider Compliance &amp; Billing Manual is located on the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 Health Departmental Intranet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https://www.medicalcenter.virginia.edu/intranet/compdoccoding</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have coding, billing or documentation questions, or would like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request access to the manual, please contact a Billing Quality Educator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using the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ASKPROFESSIONALCODING@uvahealth.org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mailbox.</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0815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334" y="690562"/>
            <a:ext cx="11411331" cy="771525"/>
          </a:xfrm>
        </p:spPr>
        <p:txBody>
          <a:bodyPr/>
          <a:lstStyle/>
          <a:p>
            <a:pPr marL="0" marR="0">
              <a:lnSpc>
                <a:spcPct val="107000"/>
              </a:lnSpc>
              <a:spcBef>
                <a:spcPts val="0"/>
              </a:spcBef>
              <a:spcAft>
                <a:spcPts val="0"/>
              </a:spcAft>
            </a:pPr>
            <a:r>
              <a:rPr lang="en-US" b="1" dirty="0">
                <a:effectLst/>
                <a:ea typeface="Calibri" panose="020F0502020204030204" pitchFamily="34" charset="0"/>
              </a:rPr>
              <a:t>INPATIENT / OBSERVATION CARE SERVICES</a:t>
            </a: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B802752-53A3-476F-A377-385669BCF573}"/>
              </a:ext>
            </a:extLst>
          </p:cNvPr>
          <p:cNvSpPr txBox="1"/>
          <p:nvPr/>
        </p:nvSpPr>
        <p:spPr>
          <a:xfrm>
            <a:off x="856034" y="2053816"/>
            <a:ext cx="10408596" cy="2750368"/>
          </a:xfrm>
          <a:prstGeom prst="rect">
            <a:avLst/>
          </a:prstGeom>
          <a:noFill/>
        </p:spPr>
        <p:txBody>
          <a:bodyPr wrap="square">
            <a:spAutoFit/>
          </a:bodyPr>
          <a:lstStyle/>
          <a:p>
            <a:pPr marL="0" marR="0">
              <a:lnSpc>
                <a:spcPct val="107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inpatient hospital and observation services, there two subcategories of hospital encounters:</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Initial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Subsequent</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272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334" y="690562"/>
            <a:ext cx="11411331" cy="771525"/>
          </a:xfrm>
        </p:spPr>
        <p:txBody>
          <a:bodyPr/>
          <a:lstStyle/>
          <a:p>
            <a:pPr marL="0" marR="0">
              <a:lnSpc>
                <a:spcPct val="107000"/>
              </a:lnSpc>
              <a:spcBef>
                <a:spcPts val="0"/>
              </a:spcBef>
              <a:spcAft>
                <a:spcPts val="0"/>
              </a:spcAft>
            </a:pPr>
            <a:r>
              <a:rPr lang="en-US" b="1" dirty="0">
                <a:effectLst/>
                <a:ea typeface="Calibri" panose="020F0502020204030204" pitchFamily="34" charset="0"/>
              </a:rPr>
              <a:t>INPATIENT /OBSERVATION CARE SERVICES</a:t>
            </a:r>
            <a:endParaRPr lang="en-US" dirty="0">
              <a:effectLst/>
              <a:ea typeface="Calibri" panose="020F0502020204030204" pitchFamily="34" charset="0"/>
            </a:endParaRPr>
          </a:p>
        </p:txBody>
      </p:sp>
      <p:sp>
        <p:nvSpPr>
          <p:cNvPr id="6" name="TextBox 5">
            <a:extLst>
              <a:ext uri="{FF2B5EF4-FFF2-40B4-BE49-F238E27FC236}">
                <a16:creationId xmlns:a16="http://schemas.microsoft.com/office/drawing/2014/main" id="{3B802752-53A3-476F-A377-385669BCF573}"/>
              </a:ext>
            </a:extLst>
          </p:cNvPr>
          <p:cNvSpPr txBox="1"/>
          <p:nvPr/>
        </p:nvSpPr>
        <p:spPr>
          <a:xfrm>
            <a:off x="963038" y="1854338"/>
            <a:ext cx="10408596" cy="3544496"/>
          </a:xfrm>
          <a:prstGeom prst="rect">
            <a:avLst/>
          </a:prstGeom>
          <a:noFill/>
        </p:spPr>
        <p:txBody>
          <a:bodyPr wrap="square">
            <a:spAutoFit/>
          </a:bodyPr>
          <a:lstStyle/>
          <a:p>
            <a:pPr marL="0" marR="0">
              <a:lnSpc>
                <a:spcPct val="107000"/>
              </a:lnSpc>
              <a:spcBef>
                <a:spcPts val="0"/>
              </a:spcBef>
              <a:spcAft>
                <a:spcPts val="80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i="1" dirty="0">
                <a:effectLst/>
                <a:latin typeface="Arial" panose="020B0604020202020204" pitchFamily="34" charset="0"/>
                <a:ea typeface="Calibri" panose="020F0502020204030204" pitchFamily="34" charset="0"/>
                <a:cs typeface="Arial" panose="020B0604020202020204" pitchFamily="34" charset="0"/>
              </a:rPr>
              <a:t>Initial service</a:t>
            </a:r>
            <a:r>
              <a:rPr lang="en-US" sz="24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Patient has not received any professional services from a physician or other qualified health care professional of the exact same specialty and subspecialty who belongs to the same group practice during the current inpatient stay.</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52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334" y="690562"/>
            <a:ext cx="11411331" cy="771525"/>
          </a:xfrm>
        </p:spPr>
        <p:txBody>
          <a:bodyPr/>
          <a:lstStyle/>
          <a:p>
            <a:pPr marL="0" marR="0">
              <a:lnSpc>
                <a:spcPct val="107000"/>
              </a:lnSpc>
              <a:spcBef>
                <a:spcPts val="0"/>
              </a:spcBef>
              <a:spcAft>
                <a:spcPts val="0"/>
              </a:spcAft>
            </a:pPr>
            <a:r>
              <a:rPr lang="en-US" b="1" dirty="0">
                <a:effectLst/>
                <a:ea typeface="Calibri" panose="020F0502020204030204" pitchFamily="34" charset="0"/>
              </a:rPr>
              <a:t>INPATIENT /OBSERVATION CARE SERVICES</a:t>
            </a:r>
            <a:endParaRPr lang="en-US" dirty="0">
              <a:effectLst/>
              <a:ea typeface="Calibri" panose="020F0502020204030204" pitchFamily="34" charset="0"/>
            </a:endParaRPr>
          </a:p>
        </p:txBody>
      </p:sp>
      <p:sp>
        <p:nvSpPr>
          <p:cNvPr id="6" name="TextBox 5">
            <a:extLst>
              <a:ext uri="{FF2B5EF4-FFF2-40B4-BE49-F238E27FC236}">
                <a16:creationId xmlns:a16="http://schemas.microsoft.com/office/drawing/2014/main" id="{3B802752-53A3-476F-A377-385669BCF573}"/>
              </a:ext>
            </a:extLst>
          </p:cNvPr>
          <p:cNvSpPr txBox="1"/>
          <p:nvPr/>
        </p:nvSpPr>
        <p:spPr>
          <a:xfrm>
            <a:off x="856034" y="1157591"/>
            <a:ext cx="10408596" cy="5406032"/>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b="1" i="1" dirty="0">
                <a:effectLst/>
                <a:latin typeface="Arial" panose="020B0604020202020204" pitchFamily="34" charset="0"/>
                <a:ea typeface="Calibri" panose="020F0502020204030204" pitchFamily="34" charset="0"/>
                <a:cs typeface="Arial" panose="020B0604020202020204" pitchFamily="34" charset="0"/>
              </a:rPr>
              <a:t>Subsequent service</a:t>
            </a:r>
            <a:r>
              <a:rPr lang="en-US" sz="24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Patient has already received care from someone in the same group practice during the current inpatient stay. </a:t>
            </a:r>
          </a:p>
          <a:p>
            <a:pPr marL="0" marR="0">
              <a:lnSpc>
                <a:spcPct val="107000"/>
              </a:lnSpc>
              <a:spcBef>
                <a:spcPts val="0"/>
              </a:spcBef>
              <a:spcAft>
                <a:spcPts val="0"/>
              </a:spcAft>
            </a:pPr>
            <a:endParaRPr lang="en-US" altLang="en-US" sz="2400" dirty="0">
              <a:solidFill>
                <a:srgbClr val="000000"/>
              </a:solidFill>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altLang="en-US" sz="2400" dirty="0">
                <a:solidFill>
                  <a:srgbClr val="000000"/>
                </a:solidFill>
                <a:latin typeface="Arial" panose="020B0604020202020204" pitchFamily="34" charset="0"/>
                <a:cs typeface="Arial" panose="020B0604020202020204" pitchFamily="34" charset="0"/>
              </a:rPr>
              <a:t>The day(s) between initial Inpatient/observation care day and the discharge day</a:t>
            </a:r>
          </a:p>
          <a:p>
            <a:pPr marL="0" marR="0">
              <a:lnSpc>
                <a:spcPct val="107000"/>
              </a:lnSpc>
              <a:spcBef>
                <a:spcPts val="0"/>
              </a:spcBef>
              <a:spcAft>
                <a:spcPts val="0"/>
              </a:spcAft>
            </a:pPr>
            <a:endParaRPr lang="en-US" altLang="en-US" sz="2400" dirty="0">
              <a:solidFill>
                <a:srgbClr val="000000"/>
              </a:solidFill>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When a hospital stay transitions from observation status to inpatient or vice versa, it is considered a single stay. </a:t>
            </a:r>
          </a:p>
          <a:p>
            <a:pPr marL="0" marR="0">
              <a:lnSpc>
                <a:spcPct val="107000"/>
              </a:lnSpc>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24934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334" y="690562"/>
            <a:ext cx="11411331" cy="771525"/>
          </a:xfrm>
        </p:spPr>
        <p:txBody>
          <a:bodyPr/>
          <a:lstStyle/>
          <a:p>
            <a:r>
              <a:rPr lang="en-US" i="0" u="sng" cap="none" dirty="0"/>
              <a:t>Initial Observation Care</a:t>
            </a:r>
          </a:p>
        </p:txBody>
      </p:sp>
      <p:sp>
        <p:nvSpPr>
          <p:cNvPr id="5" name="Rectangle 8"/>
          <p:cNvSpPr>
            <a:spLocks noChangeArrowheads="1"/>
          </p:cNvSpPr>
          <p:nvPr/>
        </p:nvSpPr>
        <p:spPr bwMode="auto">
          <a:xfrm>
            <a:off x="1638299" y="1646913"/>
            <a:ext cx="8915400" cy="316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742950" indent="-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fontAlgn="base">
              <a:lnSpc>
                <a:spcPct val="90000"/>
              </a:lnSpc>
              <a:spcBef>
                <a:spcPct val="0"/>
              </a:spcBef>
              <a:spcAft>
                <a:spcPts val="1200"/>
              </a:spcAft>
              <a:buNone/>
            </a:pPr>
            <a:r>
              <a:rPr lang="en-US" altLang="en-US" sz="2400" b="1" i="1" dirty="0">
                <a:solidFill>
                  <a:srgbClr val="000000"/>
                </a:solidFill>
                <a:latin typeface="Arial" panose="020B0604020202020204" pitchFamily="34" charset="0"/>
                <a:cs typeface="Arial" panose="020B0604020202020204" pitchFamily="34" charset="0"/>
              </a:rPr>
              <a:t>Observation Care </a:t>
            </a:r>
          </a:p>
          <a:p>
            <a:pPr marL="457200" lvl="1" indent="0" fontAlgn="base">
              <a:lnSpc>
                <a:spcPct val="90000"/>
              </a:lnSpc>
              <a:spcBef>
                <a:spcPct val="0"/>
              </a:spcBef>
              <a:spcAft>
                <a:spcPts val="1200"/>
              </a:spcAft>
              <a:buNone/>
            </a:pPr>
            <a:r>
              <a:rPr lang="en-US" altLang="en-US" sz="2400" dirty="0">
                <a:solidFill>
                  <a:srgbClr val="000000"/>
                </a:solidFill>
                <a:latin typeface="Arial" panose="020B0604020202020204" pitchFamily="34" charset="0"/>
                <a:cs typeface="Arial" panose="020B0604020202020204" pitchFamily="34" charset="0"/>
              </a:rPr>
              <a:t>Initial short term care of a patient who does not qualify for an inpatient admission but requires further assessment</a:t>
            </a:r>
          </a:p>
          <a:p>
            <a:pPr marL="457200" lvl="1" indent="0" fontAlgn="base">
              <a:lnSpc>
                <a:spcPct val="90000"/>
              </a:lnSpc>
              <a:spcBef>
                <a:spcPct val="0"/>
              </a:spcBef>
              <a:spcAft>
                <a:spcPts val="1200"/>
              </a:spcAft>
              <a:buNone/>
            </a:pPr>
            <a:r>
              <a:rPr lang="en-US" altLang="en-US" sz="2400" dirty="0">
                <a:solidFill>
                  <a:srgbClr val="000000"/>
                </a:solidFill>
                <a:latin typeface="Arial" panose="020B0604020202020204" pitchFamily="34" charset="0"/>
                <a:cs typeface="Arial" panose="020B0604020202020204" pitchFamily="34" charset="0"/>
              </a:rPr>
              <a:t>Typical duration is 24-48 hours</a:t>
            </a:r>
          </a:p>
          <a:p>
            <a:pPr marL="457200" lvl="1" indent="0" fontAlgn="base">
              <a:lnSpc>
                <a:spcPct val="90000"/>
              </a:lnSpc>
              <a:spcBef>
                <a:spcPct val="0"/>
              </a:spcBef>
              <a:spcAft>
                <a:spcPts val="1200"/>
              </a:spcAft>
              <a:buNone/>
            </a:pPr>
            <a:r>
              <a:rPr lang="en-US" altLang="en-US" sz="2400" dirty="0">
                <a:solidFill>
                  <a:srgbClr val="000000"/>
                </a:solidFill>
                <a:latin typeface="Arial" panose="020B0604020202020204" pitchFamily="34" charset="0"/>
                <a:cs typeface="Arial" panose="020B0604020202020204" pitchFamily="34" charset="0"/>
              </a:rPr>
              <a:t>Admission order must state patient status is “observation”</a:t>
            </a:r>
          </a:p>
          <a:p>
            <a:pPr marL="457200" lvl="1" indent="0" fontAlgn="base">
              <a:lnSpc>
                <a:spcPct val="90000"/>
              </a:lnSpc>
              <a:spcBef>
                <a:spcPct val="0"/>
              </a:spcBef>
              <a:spcAft>
                <a:spcPts val="1200"/>
              </a:spcAft>
              <a:buNone/>
            </a:pPr>
            <a:r>
              <a:rPr lang="en-US" altLang="en-US" sz="2400" dirty="0">
                <a:solidFill>
                  <a:srgbClr val="000000"/>
                </a:solidFill>
                <a:latin typeface="Arial" panose="020B0604020202020204" pitchFamily="34" charset="0"/>
                <a:cs typeface="Arial" panose="020B0604020202020204" pitchFamily="34" charset="0"/>
              </a:rPr>
              <a:t>Confirm patient status at discharge</a:t>
            </a:r>
          </a:p>
          <a:p>
            <a:pPr lvl="2" eaLnBrk="0" fontAlgn="base" hangingPunct="0">
              <a:spcBef>
                <a:spcPct val="0"/>
              </a:spcBef>
              <a:spcAft>
                <a:spcPts val="1200"/>
              </a:spcAft>
              <a:buClr>
                <a:srgbClr val="000066"/>
              </a:buClr>
              <a:buFontTx/>
              <a:buNone/>
            </a:pPr>
            <a:endParaRPr lang="en-US" altLang="en-US"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5939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334" y="690562"/>
            <a:ext cx="11411331" cy="771525"/>
          </a:xfrm>
        </p:spPr>
        <p:txBody>
          <a:bodyPr/>
          <a:lstStyle/>
          <a:p>
            <a:pPr marL="0" marR="0">
              <a:lnSpc>
                <a:spcPct val="107000"/>
              </a:lnSpc>
              <a:spcBef>
                <a:spcPts val="0"/>
              </a:spcBef>
              <a:spcAft>
                <a:spcPts val="0"/>
              </a:spcAft>
            </a:pPr>
            <a:r>
              <a:rPr lang="en-US" b="1" dirty="0">
                <a:effectLst/>
                <a:ea typeface="Calibri" panose="020F0502020204030204" pitchFamily="34" charset="0"/>
              </a:rPr>
              <a:t>INPATIENT /OBSERVATION CARE SERVICES</a:t>
            </a:r>
            <a:endParaRPr lang="en-US" dirty="0">
              <a:effectLst/>
              <a:ea typeface="Calibri" panose="020F0502020204030204" pitchFamily="34" charset="0"/>
            </a:endParaRPr>
          </a:p>
        </p:txBody>
      </p:sp>
      <p:sp>
        <p:nvSpPr>
          <p:cNvPr id="6" name="TextBox 5">
            <a:extLst>
              <a:ext uri="{FF2B5EF4-FFF2-40B4-BE49-F238E27FC236}">
                <a16:creationId xmlns:a16="http://schemas.microsoft.com/office/drawing/2014/main" id="{3B802752-53A3-476F-A377-385669BCF573}"/>
              </a:ext>
            </a:extLst>
          </p:cNvPr>
          <p:cNvSpPr txBox="1"/>
          <p:nvPr/>
        </p:nvSpPr>
        <p:spPr>
          <a:xfrm>
            <a:off x="1128409" y="2052536"/>
            <a:ext cx="10408596" cy="3536930"/>
          </a:xfrm>
          <a:prstGeom prst="rect">
            <a:avLst/>
          </a:prstGeom>
          <a:noFill/>
        </p:spPr>
        <p:txBody>
          <a:bodyPr wrap="square">
            <a:spAutoFit/>
          </a:bodyPr>
          <a:lstStyle/>
          <a:p>
            <a:pPr marL="0" marR="0">
              <a:lnSpc>
                <a:spcPct val="107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There are </a:t>
            </a:r>
            <a:r>
              <a:rPr lang="en-US" sz="2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three levels of service for each of the two subcategories</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 hospital encounters:</a:t>
            </a:r>
          </a:p>
          <a:p>
            <a:pPr marL="0" marR="0">
              <a:lnSpc>
                <a:spcPct val="107000"/>
              </a:lnSpc>
              <a:spcBef>
                <a:spcPts val="0"/>
              </a:spcBef>
              <a:spcAft>
                <a:spcPts val="0"/>
              </a:spcAft>
            </a:pPr>
            <a:endParaRPr 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b="1" i="1" dirty="0">
                <a:effectLst/>
                <a:latin typeface="Arial" panose="020B0604020202020204" pitchFamily="34" charset="0"/>
                <a:ea typeface="Calibri" panose="020F0502020204030204" pitchFamily="34" charset="0"/>
                <a:cs typeface="Arial" panose="020B0604020202020204" pitchFamily="34" charset="0"/>
              </a:rPr>
              <a:t>Straightforward or low</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b="1" i="1" dirty="0">
                <a:effectLst/>
                <a:latin typeface="Arial" panose="020B0604020202020204" pitchFamily="34" charset="0"/>
                <a:ea typeface="Calibri" panose="020F0502020204030204" pitchFamily="34" charset="0"/>
                <a:cs typeface="Arial" panose="020B0604020202020204" pitchFamily="34" charset="0"/>
              </a:rPr>
              <a:t>Moderate</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b="1" i="1" dirty="0">
                <a:effectLst/>
                <a:latin typeface="Arial" panose="020B0604020202020204" pitchFamily="34" charset="0"/>
                <a:ea typeface="Calibri" panose="020F0502020204030204" pitchFamily="34" charset="0"/>
                <a:cs typeface="Arial" panose="020B0604020202020204" pitchFamily="34" charset="0"/>
              </a:rPr>
              <a:t>High</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008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334" y="690562"/>
            <a:ext cx="11411331" cy="771525"/>
          </a:xfrm>
        </p:spPr>
        <p:txBody>
          <a:bodyPr/>
          <a:lstStyle/>
          <a:p>
            <a:r>
              <a:rPr lang="en-US" i="0" u="sng" cap="none" dirty="0"/>
              <a:t>Level Selection for E&amp;M Guidelines</a:t>
            </a:r>
          </a:p>
        </p:txBody>
      </p:sp>
      <p:sp>
        <p:nvSpPr>
          <p:cNvPr id="4" name="Rectangle 4"/>
          <p:cNvSpPr txBox="1">
            <a:spLocks noChangeArrowheads="1"/>
          </p:cNvSpPr>
          <p:nvPr/>
        </p:nvSpPr>
        <p:spPr bwMode="auto">
          <a:xfrm>
            <a:off x="1119673" y="1462087"/>
            <a:ext cx="10179698"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742950" indent="-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defTabSz="685800">
              <a:spcAft>
                <a:spcPts val="450"/>
              </a:spcAft>
              <a:buFont typeface="Symbol" panose="05050102010706020507" pitchFamily="18" charset="2"/>
              <a:buChar char="¨"/>
              <a:defRPr/>
            </a:pPr>
            <a:r>
              <a:rPr lang="en-US" altLang="en-US" sz="2400" dirty="0">
                <a:solidFill>
                  <a:srgbClr val="000000"/>
                </a:solidFill>
                <a:latin typeface="Arial" panose="020B0604020202020204" pitchFamily="34" charset="0"/>
                <a:cs typeface="Arial" panose="020B0604020202020204" pitchFamily="34" charset="0"/>
              </a:rPr>
              <a:t>Level of service to be determined by one of the following:</a:t>
            </a:r>
          </a:p>
          <a:p>
            <a:pPr marL="628650" lvl="2" defTabSz="685800">
              <a:spcAft>
                <a:spcPts val="450"/>
              </a:spcAft>
              <a:buFont typeface="Wingdings" panose="05000000000000000000" pitchFamily="2" charset="2"/>
              <a:buChar char=""/>
              <a:defRPr/>
            </a:pPr>
            <a:r>
              <a:rPr lang="en-US" altLang="en-US" dirty="0">
                <a:solidFill>
                  <a:srgbClr val="000000"/>
                </a:solidFill>
                <a:latin typeface="Arial" panose="020B0604020202020204" pitchFamily="34" charset="0"/>
                <a:cs typeface="Arial" panose="020B0604020202020204" pitchFamily="34" charset="0"/>
              </a:rPr>
              <a:t>Medical Decision Making (MDM) OR</a:t>
            </a:r>
          </a:p>
          <a:p>
            <a:pPr marL="628650" lvl="2" defTabSz="685800">
              <a:spcAft>
                <a:spcPts val="450"/>
              </a:spcAft>
              <a:buFont typeface="Wingdings" panose="05000000000000000000" pitchFamily="2" charset="2"/>
              <a:buChar char=""/>
              <a:defRPr/>
            </a:pPr>
            <a:r>
              <a:rPr lang="en-US" altLang="en-US" dirty="0">
                <a:solidFill>
                  <a:srgbClr val="000000"/>
                </a:solidFill>
                <a:latin typeface="Arial" panose="020B0604020202020204" pitchFamily="34" charset="0"/>
                <a:cs typeface="Arial" panose="020B0604020202020204" pitchFamily="34" charset="0"/>
              </a:rPr>
              <a:t>Time</a:t>
            </a:r>
          </a:p>
          <a:p>
            <a:pPr marL="342900" lvl="1" indent="-342900" defTabSz="685800">
              <a:spcAft>
                <a:spcPts val="900"/>
              </a:spcAft>
              <a:buFont typeface="Symbol" panose="05050102010706020507" pitchFamily="18" charset="2"/>
              <a:buChar char="¨"/>
              <a:defRPr/>
            </a:pPr>
            <a:r>
              <a:rPr lang="en-US" altLang="en-US" sz="2400" dirty="0">
                <a:solidFill>
                  <a:srgbClr val="000000"/>
                </a:solidFill>
                <a:latin typeface="Arial" panose="020B0604020202020204" pitchFamily="34" charset="0"/>
                <a:cs typeface="Arial" panose="020B0604020202020204" pitchFamily="34" charset="0"/>
              </a:rPr>
              <a:t>History and exam are no longer a factor to support the level of service</a:t>
            </a:r>
          </a:p>
          <a:p>
            <a:pPr marL="628650" lvl="2" defTabSz="685800">
              <a:spcAft>
                <a:spcPts val="900"/>
              </a:spcAft>
              <a:buFont typeface="Wingdings" panose="05000000000000000000" pitchFamily="2" charset="2"/>
              <a:buChar char=""/>
              <a:defRPr/>
            </a:pPr>
            <a:r>
              <a:rPr lang="en-US" altLang="en-US" dirty="0">
                <a:solidFill>
                  <a:srgbClr val="000000"/>
                </a:solidFill>
                <a:latin typeface="Arial" panose="020B0604020202020204" pitchFamily="34" charset="0"/>
                <a:cs typeface="Arial" panose="020B0604020202020204" pitchFamily="34" charset="0"/>
              </a:rPr>
              <a:t>An appropriate medical history and exam should still be documented for clinical purposes</a:t>
            </a:r>
          </a:p>
          <a:p>
            <a:pPr marL="628650" lvl="2" defTabSz="685800">
              <a:spcAft>
                <a:spcPts val="900"/>
              </a:spcAft>
              <a:buFont typeface="Wingdings" panose="05000000000000000000" pitchFamily="2" charset="2"/>
              <a:buChar char=""/>
              <a:defRPr/>
            </a:pPr>
            <a:r>
              <a:rPr lang="en-US" altLang="en-US" dirty="0">
                <a:solidFill>
                  <a:srgbClr val="000000"/>
                </a:solidFill>
                <a:latin typeface="Arial" panose="020B0604020202020204" pitchFamily="34" charset="0"/>
                <a:cs typeface="Arial" panose="020B0604020202020204" pitchFamily="34" charset="0"/>
              </a:rPr>
              <a:t>The </a:t>
            </a:r>
            <a:r>
              <a:rPr lang="en-US" altLang="en-US" dirty="0">
                <a:solidFill>
                  <a:prstClr val="black"/>
                </a:solidFill>
                <a:latin typeface="Arial" panose="020B0604020202020204" pitchFamily="34" charset="0"/>
                <a:cs typeface="Arial" panose="020B0604020202020204" pitchFamily="34" charset="0"/>
              </a:rPr>
              <a:t>nature and extent of the history and/or physical examination is determined by the treating physician </a:t>
            </a:r>
          </a:p>
          <a:p>
            <a:pPr marL="471488" lvl="2" indent="-257175" defTabSz="685800">
              <a:spcAft>
                <a:spcPts val="900"/>
              </a:spcAft>
              <a:buFont typeface="Wingdings" panose="05000000000000000000" pitchFamily="2" charset="2"/>
              <a:buChar char=""/>
              <a:defRPr/>
            </a:pPr>
            <a:endParaRPr lang="en-US" altLang="en-US" sz="1800" dirty="0">
              <a:solidFill>
                <a:srgbClr val="FF0000"/>
              </a:solidFill>
              <a:latin typeface="Arial" panose="020B0604020202020204" pitchFamily="34" charset="0"/>
              <a:cs typeface="Arial" panose="020B0604020202020204" pitchFamily="34" charset="0"/>
            </a:endParaRPr>
          </a:p>
          <a:p>
            <a:pPr marL="0" lvl="1" defTabSz="685800">
              <a:spcAft>
                <a:spcPts val="900"/>
              </a:spcAft>
              <a:buClr>
                <a:srgbClr val="000066"/>
              </a:buClr>
              <a:buFont typeface="Arial" panose="020B0604020202020204" pitchFamily="34" charset="0"/>
              <a:buNone/>
              <a:defRPr/>
            </a:pPr>
            <a:endParaRPr lang="en-US" altLang="en-US" sz="15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47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334" y="690562"/>
            <a:ext cx="11411331" cy="771525"/>
          </a:xfrm>
        </p:spPr>
        <p:txBody>
          <a:bodyPr/>
          <a:lstStyle/>
          <a:p>
            <a:r>
              <a:rPr lang="en-US" i="0" u="sng" cap="none" dirty="0"/>
              <a:t>Level of Service Based on Time </a:t>
            </a:r>
          </a:p>
        </p:txBody>
      </p:sp>
      <p:sp>
        <p:nvSpPr>
          <p:cNvPr id="4" name="Rectangle 4"/>
          <p:cNvSpPr txBox="1">
            <a:spLocks noChangeArrowheads="1"/>
          </p:cNvSpPr>
          <p:nvPr/>
        </p:nvSpPr>
        <p:spPr bwMode="auto">
          <a:xfrm>
            <a:off x="1026367" y="1462087"/>
            <a:ext cx="10273004"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defRPr sz="2400">
                <a:solidFill>
                  <a:schemeClr val="tx1"/>
                </a:solidFill>
                <a:latin typeface="Arial" panose="020B0604020202020204" pitchFamily="34" charset="0"/>
              </a:defRPr>
            </a:lvl1pPr>
            <a:lvl2pPr marL="342900" indent="-342900" defTabSz="685800">
              <a:defRPr sz="2400">
                <a:solidFill>
                  <a:schemeClr val="tx1"/>
                </a:solidFill>
                <a:latin typeface="Arial" panose="020B0604020202020204" pitchFamily="34" charset="0"/>
              </a:defRPr>
            </a:lvl2pPr>
            <a:lvl3pPr marL="742950" indent="-342900" defTabSz="685800">
              <a:defRPr sz="2400">
                <a:solidFill>
                  <a:schemeClr val="tx1"/>
                </a:solidFill>
                <a:latin typeface="Arial" panose="020B0604020202020204" pitchFamily="34" charset="0"/>
              </a:defRPr>
            </a:lvl3pPr>
            <a:lvl4pPr marL="1600200" indent="-228600" defTabSz="685800">
              <a:defRPr sz="2400">
                <a:solidFill>
                  <a:schemeClr val="tx1"/>
                </a:solidFill>
                <a:latin typeface="Arial" panose="020B0604020202020204" pitchFamily="34" charset="0"/>
              </a:defRPr>
            </a:lvl4pPr>
            <a:lvl5pPr marL="2057400" indent="-228600" defTabSz="685800">
              <a:defRPr sz="24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2400">
                <a:solidFill>
                  <a:schemeClr val="tx1"/>
                </a:solidFill>
                <a:latin typeface="Arial" panose="020B0604020202020204" pitchFamily="34" charset="0"/>
              </a:defRPr>
            </a:lvl9pPr>
          </a:lstStyle>
          <a:p>
            <a:pPr lvl="1">
              <a:spcBef>
                <a:spcPct val="20000"/>
              </a:spcBef>
              <a:spcAft>
                <a:spcPts val="900"/>
              </a:spcAft>
              <a:buFont typeface="Symbol" panose="05050102010706020507" pitchFamily="18" charset="2"/>
              <a:buChar char="¨"/>
            </a:pPr>
            <a:r>
              <a:rPr lang="en-US" altLang="en-US" dirty="0">
                <a:solidFill>
                  <a:srgbClr val="000000"/>
                </a:solidFill>
                <a:cs typeface="Arial" panose="020B0604020202020204" pitchFamily="34" charset="0"/>
              </a:rPr>
              <a:t>Counseling and/or coordination of care is not required to dominate the visit when coding based on time </a:t>
            </a:r>
          </a:p>
          <a:p>
            <a:pPr lvl="1">
              <a:spcBef>
                <a:spcPct val="20000"/>
              </a:spcBef>
              <a:spcAft>
                <a:spcPts val="900"/>
              </a:spcAft>
              <a:buFont typeface="Symbol" panose="05050102010706020507" pitchFamily="18" charset="2"/>
              <a:buChar char="¨"/>
            </a:pPr>
            <a:r>
              <a:rPr lang="en-US" altLang="en-US" dirty="0">
                <a:solidFill>
                  <a:srgbClr val="000000"/>
                </a:solidFill>
                <a:cs typeface="Arial" panose="020B0604020202020204" pitchFamily="34" charset="0"/>
              </a:rPr>
              <a:t>Total time includes face-to-face and non-face-to-face activities spent by the billing provider</a:t>
            </a:r>
          </a:p>
          <a:p>
            <a:pPr lvl="1">
              <a:spcBef>
                <a:spcPct val="20000"/>
              </a:spcBef>
              <a:spcAft>
                <a:spcPts val="900"/>
              </a:spcAft>
              <a:buFont typeface="Symbol" panose="05050102010706020507" pitchFamily="18" charset="2"/>
              <a:buChar char="¨"/>
            </a:pPr>
            <a:r>
              <a:rPr lang="en-US" altLang="en-US" dirty="0">
                <a:solidFill>
                  <a:srgbClr val="000000"/>
                </a:solidFill>
                <a:cs typeface="Arial" panose="020B0604020202020204" pitchFamily="34" charset="0"/>
              </a:rPr>
              <a:t>All time used for selecting the E&amp;M must be done on the same day of the face-to-face encounter</a:t>
            </a:r>
          </a:p>
          <a:p>
            <a:pPr lvl="1">
              <a:spcBef>
                <a:spcPct val="20000"/>
              </a:spcBef>
              <a:spcAft>
                <a:spcPts val="900"/>
              </a:spcAft>
              <a:buFont typeface="Symbol" panose="05050102010706020507" pitchFamily="18" charset="2"/>
              <a:buChar char="¨"/>
            </a:pPr>
            <a:endParaRPr lang="en-US" altLang="en-US" sz="1800" dirty="0">
              <a:solidFill>
                <a:srgbClr val="FF0000"/>
              </a:solidFill>
              <a:cs typeface="Arial" panose="020B0604020202020204" pitchFamily="34" charset="0"/>
            </a:endParaRPr>
          </a:p>
        </p:txBody>
      </p:sp>
    </p:spTree>
    <p:extLst>
      <p:ext uri="{BB962C8B-B14F-4D97-AF65-F5344CB8AC3E}">
        <p14:creationId xmlns:p14="http://schemas.microsoft.com/office/powerpoint/2010/main" val="144953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0334" y="690562"/>
            <a:ext cx="11411331" cy="771525"/>
          </a:xfrm>
        </p:spPr>
        <p:txBody>
          <a:bodyPr/>
          <a:lstStyle/>
          <a:p>
            <a:r>
              <a:rPr lang="en-US" i="0" u="sng" cap="none" dirty="0"/>
              <a:t>Level of Service Based on Time </a:t>
            </a:r>
          </a:p>
        </p:txBody>
      </p:sp>
      <p:sp>
        <p:nvSpPr>
          <p:cNvPr id="4" name="Rectangle 4"/>
          <p:cNvSpPr txBox="1">
            <a:spLocks noChangeArrowheads="1"/>
          </p:cNvSpPr>
          <p:nvPr/>
        </p:nvSpPr>
        <p:spPr bwMode="auto">
          <a:xfrm>
            <a:off x="1033753" y="1462087"/>
            <a:ext cx="10508213"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742950" indent="-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342900" defTabSz="685800">
              <a:spcAft>
                <a:spcPts val="900"/>
              </a:spcAft>
              <a:buFont typeface="Symbol" panose="05050102010706020507" pitchFamily="18" charset="2"/>
              <a:buChar char="¨"/>
              <a:defRPr/>
            </a:pPr>
            <a:r>
              <a:rPr lang="en-US" altLang="en-US" sz="2400" dirty="0">
                <a:solidFill>
                  <a:srgbClr val="000000"/>
                </a:solidFill>
                <a:latin typeface="Arial" panose="020B0604020202020204" pitchFamily="34" charset="0"/>
                <a:cs typeface="Arial" panose="020B0604020202020204" pitchFamily="34" charset="0"/>
              </a:rPr>
              <a:t>Only attending time performing these activities can be counted toward total time </a:t>
            </a:r>
          </a:p>
          <a:p>
            <a:pPr marL="342900" lvl="1" indent="-342900" defTabSz="685800">
              <a:spcAft>
                <a:spcPts val="900"/>
              </a:spcAft>
              <a:buFont typeface="Symbol" panose="05050102010706020507" pitchFamily="18" charset="2"/>
              <a:buChar char="¨"/>
              <a:defRPr/>
            </a:pPr>
            <a:r>
              <a:rPr lang="en-US" altLang="en-US" sz="2400" dirty="0">
                <a:solidFill>
                  <a:srgbClr val="000000"/>
                </a:solidFill>
                <a:latin typeface="Arial" panose="020B0604020202020204" pitchFamily="34" charset="0"/>
                <a:cs typeface="Arial" panose="020B0604020202020204" pitchFamily="34" charset="0"/>
              </a:rPr>
              <a:t>Billing provider must document their time</a:t>
            </a:r>
          </a:p>
          <a:p>
            <a:pPr marL="1285875" lvl="3" indent="-342900" defTabSz="685800">
              <a:spcAft>
                <a:spcPts val="900"/>
              </a:spcAft>
              <a:buFont typeface="Wingdings" panose="05000000000000000000" pitchFamily="2" charset="2"/>
              <a:buChar char=""/>
              <a:defRPr/>
            </a:pPr>
            <a:r>
              <a:rPr lang="en-US" altLang="en-US" sz="2400" dirty="0">
                <a:solidFill>
                  <a:srgbClr val="000000"/>
                </a:solidFill>
                <a:latin typeface="Arial" panose="020B0604020202020204" pitchFamily="34" charset="0"/>
                <a:cs typeface="Arial" panose="020B0604020202020204" pitchFamily="34" charset="0"/>
              </a:rPr>
              <a:t>Recommended </a:t>
            </a:r>
            <a:r>
              <a:rPr lang="en-US" altLang="en-US" sz="2400" dirty="0" err="1">
                <a:solidFill>
                  <a:srgbClr val="000000"/>
                </a:solidFill>
                <a:latin typeface="Arial" panose="020B0604020202020204" pitchFamily="34" charset="0"/>
                <a:cs typeface="Arial" panose="020B0604020202020204" pitchFamily="34" charset="0"/>
              </a:rPr>
              <a:t>SmartPhrase</a:t>
            </a:r>
            <a:r>
              <a:rPr lang="en-US" altLang="en-US" sz="2400" dirty="0">
                <a:solidFill>
                  <a:srgbClr val="000000"/>
                </a:solidFill>
                <a:latin typeface="Arial" panose="020B0604020202020204" pitchFamily="34" charset="0"/>
                <a:cs typeface="Arial" panose="020B0604020202020204" pitchFamily="34" charset="0"/>
              </a:rPr>
              <a:t> </a:t>
            </a:r>
            <a:r>
              <a:rPr lang="en-US" altLang="en-US" sz="2400" b="1" dirty="0">
                <a:solidFill>
                  <a:srgbClr val="000000"/>
                </a:solidFill>
                <a:latin typeface="Arial" panose="020B0604020202020204" pitchFamily="34" charset="0"/>
                <a:cs typeface="Arial" panose="020B0604020202020204" pitchFamily="34" charset="0"/>
              </a:rPr>
              <a:t>.</a:t>
            </a:r>
            <a:r>
              <a:rPr lang="en-US" altLang="en-US" sz="2400" b="1" dirty="0" err="1">
                <a:solidFill>
                  <a:srgbClr val="000000"/>
                </a:solidFill>
                <a:latin typeface="Arial" panose="020B0604020202020204" pitchFamily="34" charset="0"/>
                <a:cs typeface="Arial" panose="020B0604020202020204" pitchFamily="34" charset="0"/>
              </a:rPr>
              <a:t>atttime</a:t>
            </a:r>
            <a:r>
              <a:rPr lang="en-US" altLang="en-US" sz="2400" b="1" dirty="0">
                <a:solidFill>
                  <a:srgbClr val="000000"/>
                </a:solidFill>
                <a:latin typeface="Arial" panose="020B0604020202020204" pitchFamily="34" charset="0"/>
                <a:cs typeface="Arial" panose="020B0604020202020204" pitchFamily="34" charset="0"/>
              </a:rPr>
              <a:t> </a:t>
            </a:r>
          </a:p>
          <a:p>
            <a:pPr marL="214313" lvl="2" indent="0" defTabSz="685800">
              <a:spcAft>
                <a:spcPts val="900"/>
              </a:spcAft>
              <a:buFont typeface="Arial" panose="020B0604020202020204" pitchFamily="34" charset="0"/>
              <a:buNone/>
              <a:defRPr/>
            </a:pPr>
            <a:r>
              <a:rPr lang="en-US" altLang="en-US" i="1" dirty="0">
                <a:solidFill>
                  <a:prstClr val="black"/>
                </a:solidFill>
                <a:latin typeface="Arial" panose="020B0604020202020204" pitchFamily="34" charset="0"/>
                <a:cs typeface="Arial" panose="020B0604020202020204" pitchFamily="34" charset="0"/>
              </a:rPr>
              <a:t>My total time on this date and for this encounter was *** minutes which included the following activities {ATTTIME Activities:27420}. This time is independent, non-overlapping and does not include time for any services which are separately reported.</a:t>
            </a:r>
          </a:p>
          <a:p>
            <a:pPr marL="257175" defTabSz="685800">
              <a:spcAft>
                <a:spcPts val="900"/>
              </a:spcAft>
              <a:buSzPct val="75000"/>
              <a:buFont typeface="Wingdings" panose="05000000000000000000" pitchFamily="2" charset="2"/>
              <a:buChar char="t"/>
              <a:defRPr/>
            </a:pPr>
            <a:r>
              <a:rPr lang="en-US" altLang="en-US" sz="2400" dirty="0">
                <a:solidFill>
                  <a:srgbClr val="000000"/>
                </a:solidFill>
                <a:latin typeface="Arial" panose="020B0604020202020204" pitchFamily="34" charset="0"/>
                <a:cs typeface="Arial" panose="020B0604020202020204" pitchFamily="34" charset="0"/>
              </a:rPr>
              <a:t>For Split-shared visits with NP/PA count time by the physician and NP/PA on the date of the encounter </a:t>
            </a:r>
          </a:p>
          <a:p>
            <a:pPr marL="471488" lvl="2" indent="-257175" defTabSz="685800">
              <a:spcAft>
                <a:spcPts val="900"/>
              </a:spcAft>
              <a:defRPr/>
            </a:pPr>
            <a:endParaRPr lang="en-US" altLang="en-US" sz="1350" b="1" dirty="0">
              <a:solidFill>
                <a:srgbClr val="000000"/>
              </a:solidFill>
              <a:latin typeface="Arial" panose="020B0604020202020204" pitchFamily="34" charset="0"/>
              <a:cs typeface="Arial" panose="020B0604020202020204" pitchFamily="34" charset="0"/>
            </a:endParaRPr>
          </a:p>
          <a:p>
            <a:pPr marL="214313" lvl="2" indent="0" defTabSz="685800">
              <a:spcBef>
                <a:spcPct val="0"/>
              </a:spcBef>
              <a:spcAft>
                <a:spcPts val="900"/>
              </a:spcAft>
              <a:buClr>
                <a:srgbClr val="000066"/>
              </a:buClr>
              <a:buFont typeface="Arial" panose="020B0604020202020204" pitchFamily="34" charset="0"/>
              <a:buNone/>
              <a:defRPr/>
            </a:pPr>
            <a:endParaRPr lang="en-US" altLang="en-US" sz="1500" dirty="0">
              <a:solidFill>
                <a:srgbClr val="000000"/>
              </a:solidFill>
              <a:latin typeface="Arial" panose="020B0604020202020204" pitchFamily="34" charset="0"/>
              <a:cs typeface="Arial" panose="020B0604020202020204" pitchFamily="34" charset="0"/>
            </a:endParaRPr>
          </a:p>
          <a:p>
            <a:pPr marL="214313" lvl="2" indent="0" defTabSz="685800">
              <a:spcAft>
                <a:spcPts val="900"/>
              </a:spcAft>
              <a:buFont typeface="Arial" panose="020B0604020202020204" pitchFamily="34" charset="0"/>
              <a:buNone/>
              <a:defRPr/>
            </a:pPr>
            <a:r>
              <a:rPr lang="en-US" altLang="en-US" sz="1500" b="1"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91285335"/>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lleted List One Colum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mage Smal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mage Small Placehol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Image Small Placehol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19944</TotalTime>
  <Words>1140</Words>
  <Application>Microsoft Office PowerPoint</Application>
  <PresentationFormat>Widescreen</PresentationFormat>
  <Paragraphs>171</Paragraphs>
  <Slides>19</Slides>
  <Notes>19</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19</vt:i4>
      </vt:variant>
    </vt:vector>
  </HeadingPairs>
  <TitlesOfParts>
    <vt:vector size="32" baseType="lpstr">
      <vt:lpstr>Arial</vt:lpstr>
      <vt:lpstr>Calibri</vt:lpstr>
      <vt:lpstr>Calibri Light</vt:lpstr>
      <vt:lpstr>Franklin Gothic Medium Cond</vt:lpstr>
      <vt:lpstr>ITC Franklin Gothic Std Heavy</vt:lpstr>
      <vt:lpstr>Symbol</vt:lpstr>
      <vt:lpstr>Wingdings</vt:lpstr>
      <vt:lpstr>Blank</vt:lpstr>
      <vt:lpstr>Bulleted List One Column</vt:lpstr>
      <vt:lpstr>Image Small</vt:lpstr>
      <vt:lpstr>Image Small Placeholder</vt:lpstr>
      <vt:lpstr>1_Image Small Placeholder</vt:lpstr>
      <vt:lpstr>1_Blank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Wilbur, Tobias J. (tjw3j)</dc:creator>
  <cp:lastModifiedBy>Speight, Margaret *HS</cp:lastModifiedBy>
  <cp:revision>198</cp:revision>
  <cp:lastPrinted>2024-09-04T11:45:36Z</cp:lastPrinted>
  <dcterms:created xsi:type="dcterms:W3CDTF">2017-12-19T19:57:09Z</dcterms:created>
  <dcterms:modified xsi:type="dcterms:W3CDTF">2024-09-16T19:57:54Z</dcterms:modified>
</cp:coreProperties>
</file>