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4" r:id="rId2"/>
    <p:sldId id="285" r:id="rId3"/>
    <p:sldId id="293" r:id="rId4"/>
    <p:sldId id="298" r:id="rId5"/>
    <p:sldId id="287" r:id="rId6"/>
    <p:sldId id="256" r:id="rId7"/>
    <p:sldId id="291" r:id="rId8"/>
    <p:sldId id="288" r:id="rId9"/>
    <p:sldId id="292" r:id="rId10"/>
    <p:sldId id="299" r:id="rId11"/>
    <p:sldId id="289" r:id="rId12"/>
    <p:sldId id="290" r:id="rId13"/>
    <p:sldId id="300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a, Katie *HS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6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B64322-22FD-474D-B9BD-58825C374DA0}" type="doc">
      <dgm:prSet loTypeId="urn:microsoft.com/office/officeart/2005/8/layout/cycle6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40ABC3-2B9F-4A42-AC41-C986CCB4C9B9}">
      <dgm:prSet phldrT="[Text]"/>
      <dgm:spPr>
        <a:solidFill>
          <a:srgbClr val="232D4B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Clinical Research Unit</a:t>
          </a:r>
        </a:p>
      </dgm:t>
    </dgm:pt>
    <dgm:pt modelId="{E242271B-A965-4645-90F6-C00850B15410}" type="parTrans" cxnId="{0CDC2931-E69F-4D6A-806E-881C154EAAE7}">
      <dgm:prSet/>
      <dgm:spPr/>
      <dgm:t>
        <a:bodyPr/>
        <a:lstStyle/>
        <a:p>
          <a:endParaRPr lang="en-US"/>
        </a:p>
      </dgm:t>
    </dgm:pt>
    <dgm:pt modelId="{511BEE34-F7C7-442E-A360-2A7260CC74AB}" type="sibTrans" cxnId="{0CDC2931-E69F-4D6A-806E-881C154EAAE7}">
      <dgm:prSet/>
      <dgm:spPr>
        <a:ln w="19050">
          <a:solidFill>
            <a:srgbClr val="F84C1E"/>
          </a:solidFill>
        </a:ln>
      </dgm:spPr>
      <dgm:t>
        <a:bodyPr/>
        <a:lstStyle/>
        <a:p>
          <a:endParaRPr lang="en-US"/>
        </a:p>
      </dgm:t>
    </dgm:pt>
    <dgm:pt modelId="{C13D10CE-B150-441B-838B-DFAFE27D1801}">
      <dgm:prSet phldrT="[Text]"/>
      <dgm:spPr>
        <a:solidFill>
          <a:srgbClr val="232D4B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Clinical Research Education &amp; Mentoring</a:t>
          </a:r>
        </a:p>
      </dgm:t>
    </dgm:pt>
    <dgm:pt modelId="{165CD1D2-FA00-4F2E-8924-EFA189CCDF21}" type="parTrans" cxnId="{E0916B40-94C8-47D5-86D2-1642D2B4FF26}">
      <dgm:prSet/>
      <dgm:spPr/>
      <dgm:t>
        <a:bodyPr/>
        <a:lstStyle/>
        <a:p>
          <a:endParaRPr lang="en-US"/>
        </a:p>
      </dgm:t>
    </dgm:pt>
    <dgm:pt modelId="{1A5E6515-285D-4A70-BF55-3D415AF30AAE}" type="sibTrans" cxnId="{E0916B40-94C8-47D5-86D2-1642D2B4FF26}">
      <dgm:prSet/>
      <dgm:spPr>
        <a:ln w="19050">
          <a:solidFill>
            <a:srgbClr val="F84C1E"/>
          </a:solidFill>
        </a:ln>
      </dgm:spPr>
      <dgm:t>
        <a:bodyPr/>
        <a:lstStyle/>
        <a:p>
          <a:endParaRPr lang="en-US"/>
        </a:p>
      </dgm:t>
    </dgm:pt>
    <dgm:pt modelId="{541E9272-0919-4465-9455-28C1723A86EE}">
      <dgm:prSet phldrT="[Text]"/>
      <dgm:spPr>
        <a:solidFill>
          <a:srgbClr val="232D4B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Clinical Research Regulatory Start-up  &amp; Management</a:t>
          </a:r>
        </a:p>
      </dgm:t>
    </dgm:pt>
    <dgm:pt modelId="{311D044D-75E4-443F-8A7C-B2BB1E90C6C8}" type="parTrans" cxnId="{70603A02-1226-459E-B537-9C0E71EB62E5}">
      <dgm:prSet/>
      <dgm:spPr/>
      <dgm:t>
        <a:bodyPr/>
        <a:lstStyle/>
        <a:p>
          <a:endParaRPr lang="en-US"/>
        </a:p>
      </dgm:t>
    </dgm:pt>
    <dgm:pt modelId="{E5A8C08C-4C19-4794-904A-03D175EFFC27}" type="sibTrans" cxnId="{70603A02-1226-459E-B537-9C0E71EB62E5}">
      <dgm:prSet/>
      <dgm:spPr>
        <a:ln w="19050">
          <a:solidFill>
            <a:srgbClr val="F84C1E"/>
          </a:solidFill>
        </a:ln>
      </dgm:spPr>
      <dgm:t>
        <a:bodyPr/>
        <a:lstStyle/>
        <a:p>
          <a:endParaRPr lang="en-US"/>
        </a:p>
      </dgm:t>
    </dgm:pt>
    <dgm:pt modelId="{F20AECBB-6FAC-40DC-84FD-B21A0682B1D4}">
      <dgm:prSet phldrT="[Text]"/>
      <dgm:spPr>
        <a:solidFill>
          <a:srgbClr val="232D4B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Clinical Research Financial Management</a:t>
          </a:r>
        </a:p>
      </dgm:t>
    </dgm:pt>
    <dgm:pt modelId="{B11DBE96-5123-4E91-B5DC-9685AF02E0D5}" type="parTrans" cxnId="{788B453B-FF5A-4803-8D5E-8C821160E88A}">
      <dgm:prSet/>
      <dgm:spPr/>
      <dgm:t>
        <a:bodyPr/>
        <a:lstStyle/>
        <a:p>
          <a:endParaRPr lang="en-US"/>
        </a:p>
      </dgm:t>
    </dgm:pt>
    <dgm:pt modelId="{8E67F2A6-3DE6-49EF-AF6F-35531020B03E}" type="sibTrans" cxnId="{788B453B-FF5A-4803-8D5E-8C821160E88A}">
      <dgm:prSet/>
      <dgm:spPr>
        <a:ln w="19050">
          <a:solidFill>
            <a:srgbClr val="F84C1E"/>
          </a:solidFill>
        </a:ln>
      </dgm:spPr>
      <dgm:t>
        <a:bodyPr/>
        <a:lstStyle/>
        <a:p>
          <a:endParaRPr lang="en-US"/>
        </a:p>
      </dgm:t>
    </dgm:pt>
    <dgm:pt modelId="{1839D786-321A-4F2C-9EFD-F8086E3C2D7F}">
      <dgm:prSet phldrT="[Text]"/>
      <dgm:spPr>
        <a:solidFill>
          <a:srgbClr val="232D4B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Clinical Research Multi-Site Project Management</a:t>
          </a:r>
        </a:p>
      </dgm:t>
    </dgm:pt>
    <dgm:pt modelId="{86A04212-2162-4B2A-B2B5-F3F27656E430}" type="parTrans" cxnId="{0EB9AF72-4D3D-40D6-9A3F-135754319466}">
      <dgm:prSet/>
      <dgm:spPr/>
      <dgm:t>
        <a:bodyPr/>
        <a:lstStyle/>
        <a:p>
          <a:endParaRPr lang="en-US"/>
        </a:p>
      </dgm:t>
    </dgm:pt>
    <dgm:pt modelId="{2F86C063-8B8B-4088-82FD-F53B03BEFD14}" type="sibTrans" cxnId="{0EB9AF72-4D3D-40D6-9A3F-135754319466}">
      <dgm:prSet/>
      <dgm:spPr>
        <a:ln w="19050">
          <a:solidFill>
            <a:srgbClr val="F84C1E"/>
          </a:solidFill>
        </a:ln>
      </dgm:spPr>
      <dgm:t>
        <a:bodyPr/>
        <a:lstStyle/>
        <a:p>
          <a:endParaRPr lang="en-US"/>
        </a:p>
      </dgm:t>
    </dgm:pt>
    <dgm:pt modelId="{18C97F5E-853E-41FD-81AE-8943A1BA4451}">
      <dgm:prSet/>
      <dgm:spPr>
        <a:solidFill>
          <a:srgbClr val="232D4B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CRConnect, Florence</a:t>
          </a:r>
          <a:r>
            <a:rPr lang="en-US">
              <a:solidFill>
                <a:schemeClr val="bg1"/>
              </a:solidFill>
            </a:rPr>
            <a:t>,  eBinders</a:t>
          </a:r>
          <a:r>
            <a:rPr lang="en-US" dirty="0">
              <a:solidFill>
                <a:schemeClr val="bg1"/>
              </a:solidFill>
            </a:rPr>
            <a:t>, &amp; OnCore</a:t>
          </a:r>
        </a:p>
      </dgm:t>
    </dgm:pt>
    <dgm:pt modelId="{E3A6099F-25FC-4108-91A1-55896DE6A936}" type="parTrans" cxnId="{FF3E34FC-D0C9-4AB6-B789-6316AC43D28D}">
      <dgm:prSet/>
      <dgm:spPr/>
      <dgm:t>
        <a:bodyPr/>
        <a:lstStyle/>
        <a:p>
          <a:endParaRPr lang="en-US"/>
        </a:p>
      </dgm:t>
    </dgm:pt>
    <dgm:pt modelId="{3F45B0AC-7859-46C1-9FE7-BB6ECEB4A72F}" type="sibTrans" cxnId="{FF3E34FC-D0C9-4AB6-B789-6316AC43D28D}">
      <dgm:prSet/>
      <dgm:spPr>
        <a:ln w="19050">
          <a:solidFill>
            <a:srgbClr val="F84C1E"/>
          </a:solidFill>
        </a:ln>
      </dgm:spPr>
      <dgm:t>
        <a:bodyPr/>
        <a:lstStyle/>
        <a:p>
          <a:endParaRPr lang="en-US"/>
        </a:p>
      </dgm:t>
    </dgm:pt>
    <dgm:pt modelId="{260F5106-CCB5-4680-9D12-D6B4CB09E287}">
      <dgm:prSet/>
      <dgm:spPr>
        <a:solidFill>
          <a:srgbClr val="232D4B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Clinicaltrials.gov at UVA</a:t>
          </a:r>
        </a:p>
      </dgm:t>
    </dgm:pt>
    <dgm:pt modelId="{E82B91A1-1076-4B2D-BD70-5B7E02849839}" type="parTrans" cxnId="{BDA00A92-5B00-49DA-90B4-9EB2B0536C50}">
      <dgm:prSet/>
      <dgm:spPr/>
      <dgm:t>
        <a:bodyPr/>
        <a:lstStyle/>
        <a:p>
          <a:endParaRPr lang="en-US"/>
        </a:p>
      </dgm:t>
    </dgm:pt>
    <dgm:pt modelId="{26413E1F-9F5C-4C83-AC67-1D728F5A8634}" type="sibTrans" cxnId="{BDA00A92-5B00-49DA-90B4-9EB2B0536C50}">
      <dgm:prSet/>
      <dgm:spPr>
        <a:ln w="19050">
          <a:solidFill>
            <a:srgbClr val="F84C1E"/>
          </a:solidFill>
        </a:ln>
      </dgm:spPr>
      <dgm:t>
        <a:bodyPr/>
        <a:lstStyle/>
        <a:p>
          <a:endParaRPr lang="en-US"/>
        </a:p>
      </dgm:t>
    </dgm:pt>
    <dgm:pt modelId="{9DD1D07C-2F4D-4ADC-8E81-1A7963DC9716}">
      <dgm:prSet/>
      <dgm:spPr>
        <a:solidFill>
          <a:srgbClr val="232D4B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IND/IDE submission to FDA</a:t>
          </a:r>
        </a:p>
      </dgm:t>
    </dgm:pt>
    <dgm:pt modelId="{5A4C1F26-F4C8-4E2F-8FB7-2EF956EFE127}" type="parTrans" cxnId="{05873F6E-2AB7-44E1-B312-F55F05825881}">
      <dgm:prSet/>
      <dgm:spPr/>
      <dgm:t>
        <a:bodyPr/>
        <a:lstStyle/>
        <a:p>
          <a:endParaRPr lang="en-US"/>
        </a:p>
      </dgm:t>
    </dgm:pt>
    <dgm:pt modelId="{7ED3552F-E7E7-4463-96C0-F3A7EF68E073}" type="sibTrans" cxnId="{05873F6E-2AB7-44E1-B312-F55F05825881}">
      <dgm:prSet/>
      <dgm:spPr>
        <a:ln w="19050">
          <a:solidFill>
            <a:srgbClr val="F84C1E"/>
          </a:solidFill>
        </a:ln>
      </dgm:spPr>
      <dgm:t>
        <a:bodyPr/>
        <a:lstStyle/>
        <a:p>
          <a:endParaRPr lang="en-US"/>
        </a:p>
      </dgm:t>
    </dgm:pt>
    <dgm:pt modelId="{4B34979A-1590-4CEB-8994-1378115256CE}">
      <dgm:prSet/>
      <dgm:spPr>
        <a:solidFill>
          <a:srgbClr val="232D4B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Clinical Research Coordinator(CRC) pool</a:t>
          </a:r>
        </a:p>
      </dgm:t>
    </dgm:pt>
    <dgm:pt modelId="{57340632-1C9C-4EE7-AF5F-9BFCF460F452}" type="parTrans" cxnId="{F127D76B-96A3-4D54-AB92-B38E2F1DC669}">
      <dgm:prSet/>
      <dgm:spPr/>
      <dgm:t>
        <a:bodyPr/>
        <a:lstStyle/>
        <a:p>
          <a:endParaRPr lang="en-US"/>
        </a:p>
      </dgm:t>
    </dgm:pt>
    <dgm:pt modelId="{C91F9377-D2AF-47FB-8571-7BD2245A089D}" type="sibTrans" cxnId="{F127D76B-96A3-4D54-AB92-B38E2F1DC669}">
      <dgm:prSet/>
      <dgm:spPr>
        <a:ln w="19050">
          <a:solidFill>
            <a:srgbClr val="F84C1E"/>
          </a:solidFill>
        </a:ln>
      </dgm:spPr>
      <dgm:t>
        <a:bodyPr/>
        <a:lstStyle/>
        <a:p>
          <a:endParaRPr lang="en-US"/>
        </a:p>
      </dgm:t>
    </dgm:pt>
    <dgm:pt modelId="{DAB9BD57-A83D-4CD6-ADAA-C0972E09ADDB}">
      <dgm:prSet/>
      <dgm:spPr>
        <a:solidFill>
          <a:srgbClr val="232D4B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Protocol writing and development</a:t>
          </a:r>
        </a:p>
      </dgm:t>
    </dgm:pt>
    <dgm:pt modelId="{63E077E0-B008-41E7-8A9A-4697891D0C4A}" type="parTrans" cxnId="{1473FAA0-9609-4FCD-9163-F632C13D85DF}">
      <dgm:prSet/>
      <dgm:spPr/>
      <dgm:t>
        <a:bodyPr/>
        <a:lstStyle/>
        <a:p>
          <a:endParaRPr lang="en-US"/>
        </a:p>
      </dgm:t>
    </dgm:pt>
    <dgm:pt modelId="{41A7DDC5-9B03-48F5-9F0B-67E529C5E413}" type="sibTrans" cxnId="{1473FAA0-9609-4FCD-9163-F632C13D85DF}">
      <dgm:prSet/>
      <dgm:spPr>
        <a:ln w="19050">
          <a:solidFill>
            <a:srgbClr val="F84C1E"/>
          </a:solidFill>
        </a:ln>
      </dgm:spPr>
      <dgm:t>
        <a:bodyPr/>
        <a:lstStyle/>
        <a:p>
          <a:endParaRPr lang="en-US"/>
        </a:p>
      </dgm:t>
    </dgm:pt>
    <dgm:pt modelId="{7E7E4DC5-0EC0-41BA-88E8-11706BFA13B8}" type="pres">
      <dgm:prSet presAssocID="{1CB64322-22FD-474D-B9BD-58825C374DA0}" presName="cycle" presStyleCnt="0">
        <dgm:presLayoutVars>
          <dgm:dir/>
          <dgm:resizeHandles val="exact"/>
        </dgm:presLayoutVars>
      </dgm:prSet>
      <dgm:spPr/>
    </dgm:pt>
    <dgm:pt modelId="{032D6B27-E7F0-4C50-9835-7A0E4ACCB80B}" type="pres">
      <dgm:prSet presAssocID="{6140ABC3-2B9F-4A42-AC41-C986CCB4C9B9}" presName="node" presStyleLbl="node1" presStyleIdx="0" presStyleCnt="10" custScaleX="153600" custScaleY="141785" custRadScaleRad="99663" custRadScaleInc="-5703">
        <dgm:presLayoutVars>
          <dgm:bulletEnabled val="1"/>
        </dgm:presLayoutVars>
      </dgm:prSet>
      <dgm:spPr/>
    </dgm:pt>
    <dgm:pt modelId="{511B71A1-05DC-4530-A1C3-AF450397B3E9}" type="pres">
      <dgm:prSet presAssocID="{6140ABC3-2B9F-4A42-AC41-C986CCB4C9B9}" presName="spNode" presStyleCnt="0"/>
      <dgm:spPr/>
    </dgm:pt>
    <dgm:pt modelId="{F5A1AEA4-DD7A-4967-8F77-F35D6CE264AB}" type="pres">
      <dgm:prSet presAssocID="{511BEE34-F7C7-442E-A360-2A7260CC74AB}" presName="sibTrans" presStyleLbl="sibTrans1D1" presStyleIdx="0" presStyleCnt="10"/>
      <dgm:spPr/>
    </dgm:pt>
    <dgm:pt modelId="{9A19F092-F91B-4816-8108-76930E5DC762}" type="pres">
      <dgm:prSet presAssocID="{DAB9BD57-A83D-4CD6-ADAA-C0972E09ADDB}" presName="node" presStyleLbl="node1" presStyleIdx="1" presStyleCnt="10" custScaleX="153600" custScaleY="141785" custRadScaleRad="99031" custRadScaleInc="11339">
        <dgm:presLayoutVars>
          <dgm:bulletEnabled val="1"/>
        </dgm:presLayoutVars>
      </dgm:prSet>
      <dgm:spPr/>
    </dgm:pt>
    <dgm:pt modelId="{A3147406-A79C-4441-9DE7-AB7920EE2E08}" type="pres">
      <dgm:prSet presAssocID="{DAB9BD57-A83D-4CD6-ADAA-C0972E09ADDB}" presName="spNode" presStyleCnt="0"/>
      <dgm:spPr/>
    </dgm:pt>
    <dgm:pt modelId="{ED1ED78E-FC44-4497-89A1-0425806B5BC4}" type="pres">
      <dgm:prSet presAssocID="{41A7DDC5-9B03-48F5-9F0B-67E529C5E413}" presName="sibTrans" presStyleLbl="sibTrans1D1" presStyleIdx="1" presStyleCnt="10"/>
      <dgm:spPr/>
    </dgm:pt>
    <dgm:pt modelId="{08B915C7-79E2-44CC-A022-A96EF078A676}" type="pres">
      <dgm:prSet presAssocID="{260F5106-CCB5-4680-9D12-D6B4CB09E287}" presName="node" presStyleLbl="node1" presStyleIdx="2" presStyleCnt="10" custScaleX="137070" custScaleY="141785" custRadScaleRad="99648" custRadScaleInc="5276">
        <dgm:presLayoutVars>
          <dgm:bulletEnabled val="1"/>
        </dgm:presLayoutVars>
      </dgm:prSet>
      <dgm:spPr/>
    </dgm:pt>
    <dgm:pt modelId="{3F202F8A-888F-48BF-A5C0-CE5C477EBDEC}" type="pres">
      <dgm:prSet presAssocID="{260F5106-CCB5-4680-9D12-D6B4CB09E287}" presName="spNode" presStyleCnt="0"/>
      <dgm:spPr/>
    </dgm:pt>
    <dgm:pt modelId="{9F42B03D-E070-4C39-B571-273D9C47F40F}" type="pres">
      <dgm:prSet presAssocID="{26413E1F-9F5C-4C83-AC67-1D728F5A8634}" presName="sibTrans" presStyleLbl="sibTrans1D1" presStyleIdx="2" presStyleCnt="10"/>
      <dgm:spPr/>
    </dgm:pt>
    <dgm:pt modelId="{29A93D47-6FD6-4BDA-816A-F0664D26092E}" type="pres">
      <dgm:prSet presAssocID="{C13D10CE-B150-441B-838B-DFAFE27D1801}" presName="node" presStyleLbl="node1" presStyleIdx="3" presStyleCnt="10" custScaleX="153600" custScaleY="141785">
        <dgm:presLayoutVars>
          <dgm:bulletEnabled val="1"/>
        </dgm:presLayoutVars>
      </dgm:prSet>
      <dgm:spPr/>
    </dgm:pt>
    <dgm:pt modelId="{B3CFA73C-6F22-44C4-9A2D-62CBE9C42188}" type="pres">
      <dgm:prSet presAssocID="{C13D10CE-B150-441B-838B-DFAFE27D1801}" presName="spNode" presStyleCnt="0"/>
      <dgm:spPr/>
    </dgm:pt>
    <dgm:pt modelId="{1EE326BB-72C1-4401-A829-CD39DF04B487}" type="pres">
      <dgm:prSet presAssocID="{1A5E6515-285D-4A70-BF55-3D415AF30AAE}" presName="sibTrans" presStyleLbl="sibTrans1D1" presStyleIdx="3" presStyleCnt="10"/>
      <dgm:spPr/>
    </dgm:pt>
    <dgm:pt modelId="{16347CEF-DDDA-466B-B2C3-4B2EBFB96333}" type="pres">
      <dgm:prSet presAssocID="{4B34979A-1590-4CEB-8994-1378115256CE}" presName="node" presStyleLbl="node1" presStyleIdx="4" presStyleCnt="10" custScaleX="153600" custScaleY="141785" custRadScaleRad="100055" custRadScaleInc="-24622">
        <dgm:presLayoutVars>
          <dgm:bulletEnabled val="1"/>
        </dgm:presLayoutVars>
      </dgm:prSet>
      <dgm:spPr/>
    </dgm:pt>
    <dgm:pt modelId="{6E333C49-EE11-4E8C-8601-9EFC2F794F64}" type="pres">
      <dgm:prSet presAssocID="{4B34979A-1590-4CEB-8994-1378115256CE}" presName="spNode" presStyleCnt="0"/>
      <dgm:spPr/>
    </dgm:pt>
    <dgm:pt modelId="{EE3CC6BE-9461-43CC-AECD-46F170FD3F4B}" type="pres">
      <dgm:prSet presAssocID="{C91F9377-D2AF-47FB-8571-7BD2245A089D}" presName="sibTrans" presStyleLbl="sibTrans1D1" presStyleIdx="4" presStyleCnt="10"/>
      <dgm:spPr/>
    </dgm:pt>
    <dgm:pt modelId="{54ED413D-1AF9-4B51-A800-78A9835B73B0}" type="pres">
      <dgm:prSet presAssocID="{9DD1D07C-2F4D-4ADC-8E81-1A7963DC9716}" presName="node" presStyleLbl="node1" presStyleIdx="5" presStyleCnt="10" custScaleX="153372" custScaleY="141785" custRadScaleRad="100023" custRadScaleInc="10133">
        <dgm:presLayoutVars>
          <dgm:bulletEnabled val="1"/>
        </dgm:presLayoutVars>
      </dgm:prSet>
      <dgm:spPr/>
    </dgm:pt>
    <dgm:pt modelId="{D1D524C1-DFFA-498E-8C6D-24FF2A64E4FD}" type="pres">
      <dgm:prSet presAssocID="{9DD1D07C-2F4D-4ADC-8E81-1A7963DC9716}" presName="spNode" presStyleCnt="0"/>
      <dgm:spPr/>
    </dgm:pt>
    <dgm:pt modelId="{553F291D-19A3-43B4-9AE6-4255A384367C}" type="pres">
      <dgm:prSet presAssocID="{7ED3552F-E7E7-4463-96C0-F3A7EF68E073}" presName="sibTrans" presStyleLbl="sibTrans1D1" presStyleIdx="5" presStyleCnt="10"/>
      <dgm:spPr/>
    </dgm:pt>
    <dgm:pt modelId="{FF1DDDAF-9DC6-4D88-B483-5164E6E8DDA1}" type="pres">
      <dgm:prSet presAssocID="{18C97F5E-853E-41FD-81AE-8943A1BA4451}" presName="node" presStyleLbl="node1" presStyleIdx="6" presStyleCnt="10" custScaleX="153600" custScaleY="141785" custRadScaleRad="98304" custRadScaleInc="42894">
        <dgm:presLayoutVars>
          <dgm:bulletEnabled val="1"/>
        </dgm:presLayoutVars>
      </dgm:prSet>
      <dgm:spPr/>
    </dgm:pt>
    <dgm:pt modelId="{790B7091-B4FA-44AD-AEC4-823CFEAA2B34}" type="pres">
      <dgm:prSet presAssocID="{18C97F5E-853E-41FD-81AE-8943A1BA4451}" presName="spNode" presStyleCnt="0"/>
      <dgm:spPr/>
    </dgm:pt>
    <dgm:pt modelId="{9F9E89DD-222F-427F-8E90-C5956AACDB77}" type="pres">
      <dgm:prSet presAssocID="{3F45B0AC-7859-46C1-9FE7-BB6ECEB4A72F}" presName="sibTrans" presStyleLbl="sibTrans1D1" presStyleIdx="6" presStyleCnt="10"/>
      <dgm:spPr/>
    </dgm:pt>
    <dgm:pt modelId="{0789123F-B878-44DE-8673-58A9F0F9C74D}" type="pres">
      <dgm:prSet presAssocID="{541E9272-0919-4465-9455-28C1723A86EE}" presName="node" presStyleLbl="node1" presStyleIdx="7" presStyleCnt="10" custScaleX="166491" custScaleY="141785" custRadScaleRad="101171" custRadScaleInc="42197">
        <dgm:presLayoutVars>
          <dgm:bulletEnabled val="1"/>
        </dgm:presLayoutVars>
      </dgm:prSet>
      <dgm:spPr/>
    </dgm:pt>
    <dgm:pt modelId="{DC256A44-C409-40D1-B247-ED4404B69AFE}" type="pres">
      <dgm:prSet presAssocID="{541E9272-0919-4465-9455-28C1723A86EE}" presName="spNode" presStyleCnt="0"/>
      <dgm:spPr/>
    </dgm:pt>
    <dgm:pt modelId="{65675565-179C-4529-810A-129323D9640C}" type="pres">
      <dgm:prSet presAssocID="{E5A8C08C-4C19-4794-904A-03D175EFFC27}" presName="sibTrans" presStyleLbl="sibTrans1D1" presStyleIdx="7" presStyleCnt="10"/>
      <dgm:spPr/>
    </dgm:pt>
    <dgm:pt modelId="{221C67D8-08C1-4E37-BBC6-741162CA1411}" type="pres">
      <dgm:prSet presAssocID="{F20AECBB-6FAC-40DC-84FD-B21A0682B1D4}" presName="node" presStyleLbl="node1" presStyleIdx="8" presStyleCnt="10" custScaleX="153600" custScaleY="141785" custRadScaleRad="101713" custRadScaleInc="-7685">
        <dgm:presLayoutVars>
          <dgm:bulletEnabled val="1"/>
        </dgm:presLayoutVars>
      </dgm:prSet>
      <dgm:spPr/>
    </dgm:pt>
    <dgm:pt modelId="{6BC6855E-4579-41F4-85E2-93DB656833A1}" type="pres">
      <dgm:prSet presAssocID="{F20AECBB-6FAC-40DC-84FD-B21A0682B1D4}" presName="spNode" presStyleCnt="0"/>
      <dgm:spPr/>
    </dgm:pt>
    <dgm:pt modelId="{B36DA079-CAA8-411B-84B1-59FBBFE23170}" type="pres">
      <dgm:prSet presAssocID="{8E67F2A6-3DE6-49EF-AF6F-35531020B03E}" presName="sibTrans" presStyleLbl="sibTrans1D1" presStyleIdx="8" presStyleCnt="10"/>
      <dgm:spPr/>
    </dgm:pt>
    <dgm:pt modelId="{8CF514B5-C678-4EC9-83A0-A991C5A55C2B}" type="pres">
      <dgm:prSet presAssocID="{1839D786-321A-4F2C-9EFD-F8086E3C2D7F}" presName="node" presStyleLbl="node1" presStyleIdx="9" presStyleCnt="10" custScaleX="153600" custScaleY="141785" custRadScaleRad="99523" custRadScaleInc="-14415">
        <dgm:presLayoutVars>
          <dgm:bulletEnabled val="1"/>
        </dgm:presLayoutVars>
      </dgm:prSet>
      <dgm:spPr/>
    </dgm:pt>
    <dgm:pt modelId="{DE8AA470-7DDE-4544-90E3-8032503C7CD0}" type="pres">
      <dgm:prSet presAssocID="{1839D786-321A-4F2C-9EFD-F8086E3C2D7F}" presName="spNode" presStyleCnt="0"/>
      <dgm:spPr/>
    </dgm:pt>
    <dgm:pt modelId="{F5DEF9DC-BDF7-4BA4-8BFA-78C80A3C29CF}" type="pres">
      <dgm:prSet presAssocID="{2F86C063-8B8B-4088-82FD-F53B03BEFD14}" presName="sibTrans" presStyleLbl="sibTrans1D1" presStyleIdx="9" presStyleCnt="10"/>
      <dgm:spPr/>
    </dgm:pt>
  </dgm:ptLst>
  <dgm:cxnLst>
    <dgm:cxn modelId="{70603A02-1226-459E-B537-9C0E71EB62E5}" srcId="{1CB64322-22FD-474D-B9BD-58825C374DA0}" destId="{541E9272-0919-4465-9455-28C1723A86EE}" srcOrd="7" destOrd="0" parTransId="{311D044D-75E4-443F-8A7C-B2BB1E90C6C8}" sibTransId="{E5A8C08C-4C19-4794-904A-03D175EFFC27}"/>
    <dgm:cxn modelId="{49DF2303-6351-4173-AA8B-1F6C92B5D3D8}" type="presOf" srcId="{F20AECBB-6FAC-40DC-84FD-B21A0682B1D4}" destId="{221C67D8-08C1-4E37-BBC6-741162CA1411}" srcOrd="0" destOrd="0" presId="urn:microsoft.com/office/officeart/2005/8/layout/cycle6"/>
    <dgm:cxn modelId="{5F03AD0B-DAA1-4C02-9F2E-EE06AB340A96}" type="presOf" srcId="{9DD1D07C-2F4D-4ADC-8E81-1A7963DC9716}" destId="{54ED413D-1AF9-4B51-A800-78A9835B73B0}" srcOrd="0" destOrd="0" presId="urn:microsoft.com/office/officeart/2005/8/layout/cycle6"/>
    <dgm:cxn modelId="{0CDC2931-E69F-4D6A-806E-881C154EAAE7}" srcId="{1CB64322-22FD-474D-B9BD-58825C374DA0}" destId="{6140ABC3-2B9F-4A42-AC41-C986CCB4C9B9}" srcOrd="0" destOrd="0" parTransId="{E242271B-A965-4645-90F6-C00850B15410}" sibTransId="{511BEE34-F7C7-442E-A360-2A7260CC74AB}"/>
    <dgm:cxn modelId="{F74E7033-4674-4691-94F4-DD364194F224}" type="presOf" srcId="{2F86C063-8B8B-4088-82FD-F53B03BEFD14}" destId="{F5DEF9DC-BDF7-4BA4-8BFA-78C80A3C29CF}" srcOrd="0" destOrd="0" presId="urn:microsoft.com/office/officeart/2005/8/layout/cycle6"/>
    <dgm:cxn modelId="{788B453B-FF5A-4803-8D5E-8C821160E88A}" srcId="{1CB64322-22FD-474D-B9BD-58825C374DA0}" destId="{F20AECBB-6FAC-40DC-84FD-B21A0682B1D4}" srcOrd="8" destOrd="0" parTransId="{B11DBE96-5123-4E91-B5DC-9685AF02E0D5}" sibTransId="{8E67F2A6-3DE6-49EF-AF6F-35531020B03E}"/>
    <dgm:cxn modelId="{C421233D-A58A-4513-8E45-47EBA31CB200}" type="presOf" srcId="{8E67F2A6-3DE6-49EF-AF6F-35531020B03E}" destId="{B36DA079-CAA8-411B-84B1-59FBBFE23170}" srcOrd="0" destOrd="0" presId="urn:microsoft.com/office/officeart/2005/8/layout/cycle6"/>
    <dgm:cxn modelId="{E0916B40-94C8-47D5-86D2-1642D2B4FF26}" srcId="{1CB64322-22FD-474D-B9BD-58825C374DA0}" destId="{C13D10CE-B150-441B-838B-DFAFE27D1801}" srcOrd="3" destOrd="0" parTransId="{165CD1D2-FA00-4F2E-8924-EFA189CCDF21}" sibTransId="{1A5E6515-285D-4A70-BF55-3D415AF30AAE}"/>
    <dgm:cxn modelId="{4E9FDE42-7C23-431C-9A9D-8709FF69D744}" type="presOf" srcId="{511BEE34-F7C7-442E-A360-2A7260CC74AB}" destId="{F5A1AEA4-DD7A-4967-8F77-F35D6CE264AB}" srcOrd="0" destOrd="0" presId="urn:microsoft.com/office/officeart/2005/8/layout/cycle6"/>
    <dgm:cxn modelId="{F127D76B-96A3-4D54-AB92-B38E2F1DC669}" srcId="{1CB64322-22FD-474D-B9BD-58825C374DA0}" destId="{4B34979A-1590-4CEB-8994-1378115256CE}" srcOrd="4" destOrd="0" parTransId="{57340632-1C9C-4EE7-AF5F-9BFCF460F452}" sibTransId="{C91F9377-D2AF-47FB-8571-7BD2245A089D}"/>
    <dgm:cxn modelId="{05873F6E-2AB7-44E1-B312-F55F05825881}" srcId="{1CB64322-22FD-474D-B9BD-58825C374DA0}" destId="{9DD1D07C-2F4D-4ADC-8E81-1A7963DC9716}" srcOrd="5" destOrd="0" parTransId="{5A4C1F26-F4C8-4E2F-8FB7-2EF956EFE127}" sibTransId="{7ED3552F-E7E7-4463-96C0-F3A7EF68E073}"/>
    <dgm:cxn modelId="{43DF7F52-83BE-4CBB-A610-B766B9757B99}" type="presOf" srcId="{541E9272-0919-4465-9455-28C1723A86EE}" destId="{0789123F-B878-44DE-8673-58A9F0F9C74D}" srcOrd="0" destOrd="0" presId="urn:microsoft.com/office/officeart/2005/8/layout/cycle6"/>
    <dgm:cxn modelId="{0EB9AF72-4D3D-40D6-9A3F-135754319466}" srcId="{1CB64322-22FD-474D-B9BD-58825C374DA0}" destId="{1839D786-321A-4F2C-9EFD-F8086E3C2D7F}" srcOrd="9" destOrd="0" parTransId="{86A04212-2162-4B2A-B2B5-F3F27656E430}" sibTransId="{2F86C063-8B8B-4088-82FD-F53B03BEFD14}"/>
    <dgm:cxn modelId="{B61D8E73-58EC-4E96-B1C8-E4881BBB7260}" type="presOf" srcId="{C91F9377-D2AF-47FB-8571-7BD2245A089D}" destId="{EE3CC6BE-9461-43CC-AECD-46F170FD3F4B}" srcOrd="0" destOrd="0" presId="urn:microsoft.com/office/officeart/2005/8/layout/cycle6"/>
    <dgm:cxn modelId="{82C39F57-1C1B-451B-A629-AF1C70FB555A}" type="presOf" srcId="{4B34979A-1590-4CEB-8994-1378115256CE}" destId="{16347CEF-DDDA-466B-B2C3-4B2EBFB96333}" srcOrd="0" destOrd="0" presId="urn:microsoft.com/office/officeart/2005/8/layout/cycle6"/>
    <dgm:cxn modelId="{57215C7A-90AC-4A56-9F79-3B5681F34232}" type="presOf" srcId="{1CB64322-22FD-474D-B9BD-58825C374DA0}" destId="{7E7E4DC5-0EC0-41BA-88E8-11706BFA13B8}" srcOrd="0" destOrd="0" presId="urn:microsoft.com/office/officeart/2005/8/layout/cycle6"/>
    <dgm:cxn modelId="{13B49683-A98E-49A7-965D-516534BEE275}" type="presOf" srcId="{3F45B0AC-7859-46C1-9FE7-BB6ECEB4A72F}" destId="{9F9E89DD-222F-427F-8E90-C5956AACDB77}" srcOrd="0" destOrd="0" presId="urn:microsoft.com/office/officeart/2005/8/layout/cycle6"/>
    <dgm:cxn modelId="{FFD3CF86-ABD2-49CB-BF4E-A67B62AD768F}" type="presOf" srcId="{1839D786-321A-4F2C-9EFD-F8086E3C2D7F}" destId="{8CF514B5-C678-4EC9-83A0-A991C5A55C2B}" srcOrd="0" destOrd="0" presId="urn:microsoft.com/office/officeart/2005/8/layout/cycle6"/>
    <dgm:cxn modelId="{BDA00A92-5B00-49DA-90B4-9EB2B0536C50}" srcId="{1CB64322-22FD-474D-B9BD-58825C374DA0}" destId="{260F5106-CCB5-4680-9D12-D6B4CB09E287}" srcOrd="2" destOrd="0" parTransId="{E82B91A1-1076-4B2D-BD70-5B7E02849839}" sibTransId="{26413E1F-9F5C-4C83-AC67-1D728F5A8634}"/>
    <dgm:cxn modelId="{A2F98C96-8528-4578-930F-719D857615B4}" type="presOf" srcId="{1A5E6515-285D-4A70-BF55-3D415AF30AAE}" destId="{1EE326BB-72C1-4401-A829-CD39DF04B487}" srcOrd="0" destOrd="0" presId="urn:microsoft.com/office/officeart/2005/8/layout/cycle6"/>
    <dgm:cxn modelId="{1473FAA0-9609-4FCD-9163-F632C13D85DF}" srcId="{1CB64322-22FD-474D-B9BD-58825C374DA0}" destId="{DAB9BD57-A83D-4CD6-ADAA-C0972E09ADDB}" srcOrd="1" destOrd="0" parTransId="{63E077E0-B008-41E7-8A9A-4697891D0C4A}" sibTransId="{41A7DDC5-9B03-48F5-9F0B-67E529C5E413}"/>
    <dgm:cxn modelId="{4B01E9AF-D96F-4D88-A4B8-868F8E307FDE}" type="presOf" srcId="{DAB9BD57-A83D-4CD6-ADAA-C0972E09ADDB}" destId="{9A19F092-F91B-4816-8108-76930E5DC762}" srcOrd="0" destOrd="0" presId="urn:microsoft.com/office/officeart/2005/8/layout/cycle6"/>
    <dgm:cxn modelId="{4A69CAB3-742D-48CE-BD85-836CF497E9A3}" type="presOf" srcId="{E5A8C08C-4C19-4794-904A-03D175EFFC27}" destId="{65675565-179C-4529-810A-129323D9640C}" srcOrd="0" destOrd="0" presId="urn:microsoft.com/office/officeart/2005/8/layout/cycle6"/>
    <dgm:cxn modelId="{08594EC3-147C-49E5-8433-56BE646F9E29}" type="presOf" srcId="{26413E1F-9F5C-4C83-AC67-1D728F5A8634}" destId="{9F42B03D-E070-4C39-B571-273D9C47F40F}" srcOrd="0" destOrd="0" presId="urn:microsoft.com/office/officeart/2005/8/layout/cycle6"/>
    <dgm:cxn modelId="{B5356CCF-7A8A-40AB-B52A-909EEFDD8E8C}" type="presOf" srcId="{C13D10CE-B150-441B-838B-DFAFE27D1801}" destId="{29A93D47-6FD6-4BDA-816A-F0664D26092E}" srcOrd="0" destOrd="0" presId="urn:microsoft.com/office/officeart/2005/8/layout/cycle6"/>
    <dgm:cxn modelId="{84184DDD-7874-467D-A303-934B73F68250}" type="presOf" srcId="{7ED3552F-E7E7-4463-96C0-F3A7EF68E073}" destId="{553F291D-19A3-43B4-9AE6-4255A384367C}" srcOrd="0" destOrd="0" presId="urn:microsoft.com/office/officeart/2005/8/layout/cycle6"/>
    <dgm:cxn modelId="{B899C7DD-A959-49A5-B78D-AB696B308564}" type="presOf" srcId="{260F5106-CCB5-4680-9D12-D6B4CB09E287}" destId="{08B915C7-79E2-44CC-A022-A96EF078A676}" srcOrd="0" destOrd="0" presId="urn:microsoft.com/office/officeart/2005/8/layout/cycle6"/>
    <dgm:cxn modelId="{A5D577EA-72DE-4DD8-B64C-7F2FAF4CF1DB}" type="presOf" srcId="{41A7DDC5-9B03-48F5-9F0B-67E529C5E413}" destId="{ED1ED78E-FC44-4497-89A1-0425806B5BC4}" srcOrd="0" destOrd="0" presId="urn:microsoft.com/office/officeart/2005/8/layout/cycle6"/>
    <dgm:cxn modelId="{5DBD15F4-2660-49B4-9A0D-7D9814910816}" type="presOf" srcId="{6140ABC3-2B9F-4A42-AC41-C986CCB4C9B9}" destId="{032D6B27-E7F0-4C50-9835-7A0E4ACCB80B}" srcOrd="0" destOrd="0" presId="urn:microsoft.com/office/officeart/2005/8/layout/cycle6"/>
    <dgm:cxn modelId="{68C62BF8-AA87-4A7F-8291-D53961DCD508}" type="presOf" srcId="{18C97F5E-853E-41FD-81AE-8943A1BA4451}" destId="{FF1DDDAF-9DC6-4D88-B483-5164E6E8DDA1}" srcOrd="0" destOrd="0" presId="urn:microsoft.com/office/officeart/2005/8/layout/cycle6"/>
    <dgm:cxn modelId="{FF3E34FC-D0C9-4AB6-B789-6316AC43D28D}" srcId="{1CB64322-22FD-474D-B9BD-58825C374DA0}" destId="{18C97F5E-853E-41FD-81AE-8943A1BA4451}" srcOrd="6" destOrd="0" parTransId="{E3A6099F-25FC-4108-91A1-55896DE6A936}" sibTransId="{3F45B0AC-7859-46C1-9FE7-BB6ECEB4A72F}"/>
    <dgm:cxn modelId="{555E560B-7BD2-4CD2-87AD-5CFA61D0A45F}" type="presParOf" srcId="{7E7E4DC5-0EC0-41BA-88E8-11706BFA13B8}" destId="{032D6B27-E7F0-4C50-9835-7A0E4ACCB80B}" srcOrd="0" destOrd="0" presId="urn:microsoft.com/office/officeart/2005/8/layout/cycle6"/>
    <dgm:cxn modelId="{8ED2B896-7605-423B-A3F4-1A15EEB5E4A4}" type="presParOf" srcId="{7E7E4DC5-0EC0-41BA-88E8-11706BFA13B8}" destId="{511B71A1-05DC-4530-A1C3-AF450397B3E9}" srcOrd="1" destOrd="0" presId="urn:microsoft.com/office/officeart/2005/8/layout/cycle6"/>
    <dgm:cxn modelId="{27D22FFC-E9AF-4731-BC7D-F1870E9CB8FF}" type="presParOf" srcId="{7E7E4DC5-0EC0-41BA-88E8-11706BFA13B8}" destId="{F5A1AEA4-DD7A-4967-8F77-F35D6CE264AB}" srcOrd="2" destOrd="0" presId="urn:microsoft.com/office/officeart/2005/8/layout/cycle6"/>
    <dgm:cxn modelId="{8BC09742-A86F-4F0E-95D3-B39A8DA27124}" type="presParOf" srcId="{7E7E4DC5-0EC0-41BA-88E8-11706BFA13B8}" destId="{9A19F092-F91B-4816-8108-76930E5DC762}" srcOrd="3" destOrd="0" presId="urn:microsoft.com/office/officeart/2005/8/layout/cycle6"/>
    <dgm:cxn modelId="{45F1E147-07D5-4492-83F0-B5B51F085923}" type="presParOf" srcId="{7E7E4DC5-0EC0-41BA-88E8-11706BFA13B8}" destId="{A3147406-A79C-4441-9DE7-AB7920EE2E08}" srcOrd="4" destOrd="0" presId="urn:microsoft.com/office/officeart/2005/8/layout/cycle6"/>
    <dgm:cxn modelId="{1E2B43C0-C9E0-4D15-A4D7-4D45863C0926}" type="presParOf" srcId="{7E7E4DC5-0EC0-41BA-88E8-11706BFA13B8}" destId="{ED1ED78E-FC44-4497-89A1-0425806B5BC4}" srcOrd="5" destOrd="0" presId="urn:microsoft.com/office/officeart/2005/8/layout/cycle6"/>
    <dgm:cxn modelId="{AE3D63B1-B866-4811-886B-1B62E38CD155}" type="presParOf" srcId="{7E7E4DC5-0EC0-41BA-88E8-11706BFA13B8}" destId="{08B915C7-79E2-44CC-A022-A96EF078A676}" srcOrd="6" destOrd="0" presId="urn:microsoft.com/office/officeart/2005/8/layout/cycle6"/>
    <dgm:cxn modelId="{3C932FCD-8574-4A05-BDD6-47A504FFA899}" type="presParOf" srcId="{7E7E4DC5-0EC0-41BA-88E8-11706BFA13B8}" destId="{3F202F8A-888F-48BF-A5C0-CE5C477EBDEC}" srcOrd="7" destOrd="0" presId="urn:microsoft.com/office/officeart/2005/8/layout/cycle6"/>
    <dgm:cxn modelId="{596409A7-ECB4-4959-B85A-FA45B5845D21}" type="presParOf" srcId="{7E7E4DC5-0EC0-41BA-88E8-11706BFA13B8}" destId="{9F42B03D-E070-4C39-B571-273D9C47F40F}" srcOrd="8" destOrd="0" presId="urn:microsoft.com/office/officeart/2005/8/layout/cycle6"/>
    <dgm:cxn modelId="{8889ED6C-7CD6-476C-9F30-9D2C37C5A2C6}" type="presParOf" srcId="{7E7E4DC5-0EC0-41BA-88E8-11706BFA13B8}" destId="{29A93D47-6FD6-4BDA-816A-F0664D26092E}" srcOrd="9" destOrd="0" presId="urn:microsoft.com/office/officeart/2005/8/layout/cycle6"/>
    <dgm:cxn modelId="{43154A5E-D021-4AD2-B6F4-1E5CD1E09840}" type="presParOf" srcId="{7E7E4DC5-0EC0-41BA-88E8-11706BFA13B8}" destId="{B3CFA73C-6F22-44C4-9A2D-62CBE9C42188}" srcOrd="10" destOrd="0" presId="urn:microsoft.com/office/officeart/2005/8/layout/cycle6"/>
    <dgm:cxn modelId="{4A387B94-6530-41A6-808E-CC802E344DB9}" type="presParOf" srcId="{7E7E4DC5-0EC0-41BA-88E8-11706BFA13B8}" destId="{1EE326BB-72C1-4401-A829-CD39DF04B487}" srcOrd="11" destOrd="0" presId="urn:microsoft.com/office/officeart/2005/8/layout/cycle6"/>
    <dgm:cxn modelId="{FD775F09-51B5-4F74-95F6-AB25A249D2E6}" type="presParOf" srcId="{7E7E4DC5-0EC0-41BA-88E8-11706BFA13B8}" destId="{16347CEF-DDDA-466B-B2C3-4B2EBFB96333}" srcOrd="12" destOrd="0" presId="urn:microsoft.com/office/officeart/2005/8/layout/cycle6"/>
    <dgm:cxn modelId="{D9290CAC-268A-4F25-A906-68CBE6D34F8B}" type="presParOf" srcId="{7E7E4DC5-0EC0-41BA-88E8-11706BFA13B8}" destId="{6E333C49-EE11-4E8C-8601-9EFC2F794F64}" srcOrd="13" destOrd="0" presId="urn:microsoft.com/office/officeart/2005/8/layout/cycle6"/>
    <dgm:cxn modelId="{13CF3510-F093-4C5E-A48A-3D78B59BC4BC}" type="presParOf" srcId="{7E7E4DC5-0EC0-41BA-88E8-11706BFA13B8}" destId="{EE3CC6BE-9461-43CC-AECD-46F170FD3F4B}" srcOrd="14" destOrd="0" presId="urn:microsoft.com/office/officeart/2005/8/layout/cycle6"/>
    <dgm:cxn modelId="{697A257F-E5BC-4867-A067-4C23C7DAFCA9}" type="presParOf" srcId="{7E7E4DC5-0EC0-41BA-88E8-11706BFA13B8}" destId="{54ED413D-1AF9-4B51-A800-78A9835B73B0}" srcOrd="15" destOrd="0" presId="urn:microsoft.com/office/officeart/2005/8/layout/cycle6"/>
    <dgm:cxn modelId="{3DF9485D-9D5C-4B26-BB9A-0A1E3D8FD50D}" type="presParOf" srcId="{7E7E4DC5-0EC0-41BA-88E8-11706BFA13B8}" destId="{D1D524C1-DFFA-498E-8C6D-24FF2A64E4FD}" srcOrd="16" destOrd="0" presId="urn:microsoft.com/office/officeart/2005/8/layout/cycle6"/>
    <dgm:cxn modelId="{3A599522-74CA-4073-B36C-9DB75E6A8A5D}" type="presParOf" srcId="{7E7E4DC5-0EC0-41BA-88E8-11706BFA13B8}" destId="{553F291D-19A3-43B4-9AE6-4255A384367C}" srcOrd="17" destOrd="0" presId="urn:microsoft.com/office/officeart/2005/8/layout/cycle6"/>
    <dgm:cxn modelId="{36A877D0-23A5-400A-A30F-EC6456E0065A}" type="presParOf" srcId="{7E7E4DC5-0EC0-41BA-88E8-11706BFA13B8}" destId="{FF1DDDAF-9DC6-4D88-B483-5164E6E8DDA1}" srcOrd="18" destOrd="0" presId="urn:microsoft.com/office/officeart/2005/8/layout/cycle6"/>
    <dgm:cxn modelId="{E5CB253E-9361-4314-AC06-8B21B069F37A}" type="presParOf" srcId="{7E7E4DC5-0EC0-41BA-88E8-11706BFA13B8}" destId="{790B7091-B4FA-44AD-AEC4-823CFEAA2B34}" srcOrd="19" destOrd="0" presId="urn:microsoft.com/office/officeart/2005/8/layout/cycle6"/>
    <dgm:cxn modelId="{6AA8A1D8-DEF6-45F2-BD5D-A6905D972CB3}" type="presParOf" srcId="{7E7E4DC5-0EC0-41BA-88E8-11706BFA13B8}" destId="{9F9E89DD-222F-427F-8E90-C5956AACDB77}" srcOrd="20" destOrd="0" presId="urn:microsoft.com/office/officeart/2005/8/layout/cycle6"/>
    <dgm:cxn modelId="{BC29DF6B-834A-4793-9565-537390F30A65}" type="presParOf" srcId="{7E7E4DC5-0EC0-41BA-88E8-11706BFA13B8}" destId="{0789123F-B878-44DE-8673-58A9F0F9C74D}" srcOrd="21" destOrd="0" presId="urn:microsoft.com/office/officeart/2005/8/layout/cycle6"/>
    <dgm:cxn modelId="{84B16612-A0AB-4000-8D4C-D5186D86230A}" type="presParOf" srcId="{7E7E4DC5-0EC0-41BA-88E8-11706BFA13B8}" destId="{DC256A44-C409-40D1-B247-ED4404B69AFE}" srcOrd="22" destOrd="0" presId="urn:microsoft.com/office/officeart/2005/8/layout/cycle6"/>
    <dgm:cxn modelId="{BF3E89BB-1A4B-426F-88BB-D23E0A5AC220}" type="presParOf" srcId="{7E7E4DC5-0EC0-41BA-88E8-11706BFA13B8}" destId="{65675565-179C-4529-810A-129323D9640C}" srcOrd="23" destOrd="0" presId="urn:microsoft.com/office/officeart/2005/8/layout/cycle6"/>
    <dgm:cxn modelId="{BC36182C-2E1A-4AA4-8864-AD1B896618FF}" type="presParOf" srcId="{7E7E4DC5-0EC0-41BA-88E8-11706BFA13B8}" destId="{221C67D8-08C1-4E37-BBC6-741162CA1411}" srcOrd="24" destOrd="0" presId="urn:microsoft.com/office/officeart/2005/8/layout/cycle6"/>
    <dgm:cxn modelId="{BC19DD68-7DC3-4246-A901-9351ACFA19CF}" type="presParOf" srcId="{7E7E4DC5-0EC0-41BA-88E8-11706BFA13B8}" destId="{6BC6855E-4579-41F4-85E2-93DB656833A1}" srcOrd="25" destOrd="0" presId="urn:microsoft.com/office/officeart/2005/8/layout/cycle6"/>
    <dgm:cxn modelId="{64169AC9-3FE6-4AC8-B23E-9BBCADDEC73A}" type="presParOf" srcId="{7E7E4DC5-0EC0-41BA-88E8-11706BFA13B8}" destId="{B36DA079-CAA8-411B-84B1-59FBBFE23170}" srcOrd="26" destOrd="0" presId="urn:microsoft.com/office/officeart/2005/8/layout/cycle6"/>
    <dgm:cxn modelId="{42832D46-F8A0-4777-A2D5-19CC1F172149}" type="presParOf" srcId="{7E7E4DC5-0EC0-41BA-88E8-11706BFA13B8}" destId="{8CF514B5-C678-4EC9-83A0-A991C5A55C2B}" srcOrd="27" destOrd="0" presId="urn:microsoft.com/office/officeart/2005/8/layout/cycle6"/>
    <dgm:cxn modelId="{F8CF49AA-58C5-46A4-A7A2-DABECBA0B886}" type="presParOf" srcId="{7E7E4DC5-0EC0-41BA-88E8-11706BFA13B8}" destId="{DE8AA470-7DDE-4544-90E3-8032503C7CD0}" srcOrd="28" destOrd="0" presId="urn:microsoft.com/office/officeart/2005/8/layout/cycle6"/>
    <dgm:cxn modelId="{E8DDCB3F-2E95-4F57-BFB6-D6D2FA0C5C32}" type="presParOf" srcId="{7E7E4DC5-0EC0-41BA-88E8-11706BFA13B8}" destId="{F5DEF9DC-BDF7-4BA4-8BFA-78C80A3C29CF}" srcOrd="29" destOrd="0" presId="urn:microsoft.com/office/officeart/2005/8/layout/cycle6"/>
  </dgm:cxnLst>
  <dgm:bg>
    <a:effectLst>
      <a:outerShdw blurRad="50800" dist="38100" dir="5400000" algn="t" rotWithShape="0">
        <a:srgbClr val="232D4B">
          <a:alpha val="40000"/>
        </a:srgbClr>
      </a:outerShdw>
    </a:effectLst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D6B27-E7F0-4C50-9835-7A0E4ACCB80B}">
      <dsp:nvSpPr>
        <dsp:cNvPr id="0" name=""/>
        <dsp:cNvSpPr/>
      </dsp:nvSpPr>
      <dsp:spPr>
        <a:xfrm>
          <a:off x="3378200" y="-111319"/>
          <a:ext cx="1371600" cy="822962"/>
        </a:xfrm>
        <a:prstGeom prst="roundRect">
          <a:avLst/>
        </a:prstGeom>
        <a:solidFill>
          <a:srgbClr val="232D4B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</a:rPr>
            <a:t>Clinical Research Unit</a:t>
          </a:r>
        </a:p>
      </dsp:txBody>
      <dsp:txXfrm>
        <a:off x="3418374" y="-71145"/>
        <a:ext cx="1291252" cy="742614"/>
      </dsp:txXfrm>
    </dsp:sp>
    <dsp:sp modelId="{F5A1AEA4-DD7A-4967-8F77-F35D6CE264AB}">
      <dsp:nvSpPr>
        <dsp:cNvPr id="0" name=""/>
        <dsp:cNvSpPr/>
      </dsp:nvSpPr>
      <dsp:spPr>
        <a:xfrm>
          <a:off x="1384512" y="197761"/>
          <a:ext cx="4834981" cy="4834981"/>
        </a:xfrm>
        <a:custGeom>
          <a:avLst/>
          <a:gdLst/>
          <a:ahLst/>
          <a:cxnLst/>
          <a:rect l="0" t="0" r="0" b="0"/>
          <a:pathLst>
            <a:path>
              <a:moveTo>
                <a:pt x="3366400" y="194017"/>
              </a:moveTo>
              <a:arcTo wR="2417490" hR="2417490" stAng="17586677" swAng="168454"/>
            </a:path>
          </a:pathLst>
        </a:custGeom>
        <a:noFill/>
        <a:ln w="19050" cap="flat" cmpd="sng" algn="ctr">
          <a:solidFill>
            <a:srgbClr val="F84C1E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19F092-F91B-4816-8108-76930E5DC762}">
      <dsp:nvSpPr>
        <dsp:cNvPr id="0" name=""/>
        <dsp:cNvSpPr/>
      </dsp:nvSpPr>
      <dsp:spPr>
        <a:xfrm>
          <a:off x="4859769" y="394974"/>
          <a:ext cx="1371600" cy="822962"/>
        </a:xfrm>
        <a:prstGeom prst="roundRect">
          <a:avLst/>
        </a:prstGeom>
        <a:solidFill>
          <a:srgbClr val="232D4B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</a:rPr>
            <a:t>Protocol writing and development</a:t>
          </a:r>
        </a:p>
      </dsp:txBody>
      <dsp:txXfrm>
        <a:off x="4899943" y="435148"/>
        <a:ext cx="1291252" cy="742614"/>
      </dsp:txXfrm>
    </dsp:sp>
    <dsp:sp modelId="{ED1ED78E-FC44-4497-89A1-0425806B5BC4}">
      <dsp:nvSpPr>
        <dsp:cNvPr id="0" name=""/>
        <dsp:cNvSpPr/>
      </dsp:nvSpPr>
      <dsp:spPr>
        <a:xfrm>
          <a:off x="1707817" y="368170"/>
          <a:ext cx="4834981" cy="4834981"/>
        </a:xfrm>
        <a:custGeom>
          <a:avLst/>
          <a:gdLst/>
          <a:ahLst/>
          <a:cxnLst/>
          <a:rect l="0" t="0" r="0" b="0"/>
          <a:pathLst>
            <a:path>
              <a:moveTo>
                <a:pt x="4260595" y="853129"/>
              </a:moveTo>
              <a:arcTo wR="2417490" hR="2417490" stAng="19180596" swAng="616213"/>
            </a:path>
          </a:pathLst>
        </a:custGeom>
        <a:noFill/>
        <a:ln w="19050" cap="flat" cmpd="sng" algn="ctr">
          <a:solidFill>
            <a:srgbClr val="F84C1E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B915C7-79E2-44CC-A022-A96EF078A676}">
      <dsp:nvSpPr>
        <dsp:cNvPr id="0" name=""/>
        <dsp:cNvSpPr/>
      </dsp:nvSpPr>
      <dsp:spPr>
        <a:xfrm>
          <a:off x="5779944" y="1578797"/>
          <a:ext cx="1223992" cy="822962"/>
        </a:xfrm>
        <a:prstGeom prst="roundRect">
          <a:avLst/>
        </a:prstGeom>
        <a:solidFill>
          <a:srgbClr val="232D4B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</a:rPr>
            <a:t>Clinicaltrials.gov at UVA</a:t>
          </a:r>
        </a:p>
      </dsp:txBody>
      <dsp:txXfrm>
        <a:off x="5820118" y="1618971"/>
        <a:ext cx="1143644" cy="742614"/>
      </dsp:txXfrm>
    </dsp:sp>
    <dsp:sp modelId="{9F42B03D-E070-4C39-B571-273D9C47F40F}">
      <dsp:nvSpPr>
        <dsp:cNvPr id="0" name=""/>
        <dsp:cNvSpPr/>
      </dsp:nvSpPr>
      <dsp:spPr>
        <a:xfrm>
          <a:off x="1671024" y="323805"/>
          <a:ext cx="4834981" cy="4834981"/>
        </a:xfrm>
        <a:custGeom>
          <a:avLst/>
          <a:gdLst/>
          <a:ahLst/>
          <a:cxnLst/>
          <a:rect l="0" t="0" r="0" b="0"/>
          <a:pathLst>
            <a:path>
              <a:moveTo>
                <a:pt x="4811913" y="2084323"/>
              </a:moveTo>
              <a:arcTo wR="2417490" hR="2417490" stAng="21124714" swAng="899015"/>
            </a:path>
          </a:pathLst>
        </a:custGeom>
        <a:noFill/>
        <a:ln w="19050" cap="flat" cmpd="sng" algn="ctr">
          <a:solidFill>
            <a:srgbClr val="F84C1E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A93D47-6FD6-4BDA-816A-F0664D26092E}">
      <dsp:nvSpPr>
        <dsp:cNvPr id="0" name=""/>
        <dsp:cNvSpPr/>
      </dsp:nvSpPr>
      <dsp:spPr>
        <a:xfrm>
          <a:off x="5706148" y="3044898"/>
          <a:ext cx="1371600" cy="822962"/>
        </a:xfrm>
        <a:prstGeom prst="roundRect">
          <a:avLst/>
        </a:prstGeom>
        <a:solidFill>
          <a:srgbClr val="232D4B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</a:rPr>
            <a:t>Clinical Research Education &amp; Mentoring</a:t>
          </a:r>
        </a:p>
      </dsp:txBody>
      <dsp:txXfrm>
        <a:off x="5746322" y="3085072"/>
        <a:ext cx="1291252" cy="742614"/>
      </dsp:txXfrm>
    </dsp:sp>
    <dsp:sp modelId="{1EE326BB-72C1-4401-A829-CD39DF04B487}">
      <dsp:nvSpPr>
        <dsp:cNvPr id="0" name=""/>
        <dsp:cNvSpPr/>
      </dsp:nvSpPr>
      <dsp:spPr>
        <a:xfrm>
          <a:off x="1671125" y="299498"/>
          <a:ext cx="4834981" cy="4834981"/>
        </a:xfrm>
        <a:custGeom>
          <a:avLst/>
          <a:gdLst/>
          <a:ahLst/>
          <a:cxnLst/>
          <a:rect l="0" t="0" r="0" b="0"/>
          <a:pathLst>
            <a:path>
              <a:moveTo>
                <a:pt x="4541698" y="3571614"/>
              </a:moveTo>
              <a:arcTo wR="2417490" hR="2417490" stAng="1710967" swAng="516185"/>
            </a:path>
          </a:pathLst>
        </a:custGeom>
        <a:noFill/>
        <a:ln w="19050" cap="flat" cmpd="sng" algn="ctr">
          <a:solidFill>
            <a:srgbClr val="F84C1E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347CEF-DDDA-466B-B2C3-4B2EBFB96333}">
      <dsp:nvSpPr>
        <dsp:cNvPr id="0" name=""/>
        <dsp:cNvSpPr/>
      </dsp:nvSpPr>
      <dsp:spPr>
        <a:xfrm>
          <a:off x="4927702" y="4178833"/>
          <a:ext cx="1371600" cy="822962"/>
        </a:xfrm>
        <a:prstGeom prst="roundRect">
          <a:avLst/>
        </a:prstGeom>
        <a:solidFill>
          <a:srgbClr val="232D4B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</a:rPr>
            <a:t>Clinical Research Coordinator(CRC) pool</a:t>
          </a:r>
        </a:p>
      </dsp:txBody>
      <dsp:txXfrm>
        <a:off x="4967876" y="4219007"/>
        <a:ext cx="1291252" cy="742614"/>
      </dsp:txXfrm>
    </dsp:sp>
    <dsp:sp modelId="{EE3CC6BE-9461-43CC-AECD-46F170FD3F4B}">
      <dsp:nvSpPr>
        <dsp:cNvPr id="0" name=""/>
        <dsp:cNvSpPr/>
      </dsp:nvSpPr>
      <dsp:spPr>
        <a:xfrm>
          <a:off x="1684139" y="290021"/>
          <a:ext cx="4834981" cy="4834981"/>
        </a:xfrm>
        <a:custGeom>
          <a:avLst/>
          <a:gdLst/>
          <a:ahLst/>
          <a:cxnLst/>
          <a:rect l="0" t="0" r="0" b="0"/>
          <a:pathLst>
            <a:path>
              <a:moveTo>
                <a:pt x="3241577" y="4690185"/>
              </a:moveTo>
              <a:arcTo wR="2417490" hR="2417490" stAng="4204150" swAng="294429"/>
            </a:path>
          </a:pathLst>
        </a:custGeom>
        <a:noFill/>
        <a:ln w="19050" cap="flat" cmpd="sng" algn="ctr">
          <a:solidFill>
            <a:srgbClr val="F84C1E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ED413D-1AF9-4B51-A800-78A9835B73B0}">
      <dsp:nvSpPr>
        <dsp:cNvPr id="0" name=""/>
        <dsp:cNvSpPr/>
      </dsp:nvSpPr>
      <dsp:spPr>
        <a:xfrm>
          <a:off x="3356682" y="4715342"/>
          <a:ext cx="1369564" cy="822962"/>
        </a:xfrm>
        <a:prstGeom prst="roundRect">
          <a:avLst/>
        </a:prstGeom>
        <a:solidFill>
          <a:srgbClr val="232D4B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</a:rPr>
            <a:t>IND/IDE submission to FDA</a:t>
          </a:r>
        </a:p>
      </dsp:txBody>
      <dsp:txXfrm>
        <a:off x="3396856" y="4755516"/>
        <a:ext cx="1289216" cy="742614"/>
      </dsp:txXfrm>
    </dsp:sp>
    <dsp:sp modelId="{553F291D-19A3-43B4-9AE6-4255A384367C}">
      <dsp:nvSpPr>
        <dsp:cNvPr id="0" name=""/>
        <dsp:cNvSpPr/>
      </dsp:nvSpPr>
      <dsp:spPr>
        <a:xfrm>
          <a:off x="2159244" y="508074"/>
          <a:ext cx="4834981" cy="4834981"/>
        </a:xfrm>
        <a:custGeom>
          <a:avLst/>
          <a:gdLst/>
          <a:ahLst/>
          <a:cxnLst/>
          <a:rect l="0" t="0" r="0" b="0"/>
          <a:pathLst>
            <a:path>
              <a:moveTo>
                <a:pt x="1195799" y="4503570"/>
              </a:moveTo>
              <a:arcTo wR="2417490" hR="2417490" stAng="7221296" swAng="264812"/>
            </a:path>
          </a:pathLst>
        </a:custGeom>
        <a:noFill/>
        <a:ln w="19050" cap="flat" cmpd="sng" algn="ctr">
          <a:solidFill>
            <a:srgbClr val="F84C1E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1DDDAF-9DC6-4D88-B483-5164E6E8DDA1}">
      <dsp:nvSpPr>
        <dsp:cNvPr id="0" name=""/>
        <dsp:cNvSpPr/>
      </dsp:nvSpPr>
      <dsp:spPr>
        <a:xfrm>
          <a:off x="1843255" y="4087398"/>
          <a:ext cx="1371600" cy="822962"/>
        </a:xfrm>
        <a:prstGeom prst="roundRect">
          <a:avLst/>
        </a:prstGeom>
        <a:solidFill>
          <a:srgbClr val="232D4B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</a:rPr>
            <a:t>CRConnect, Florence</a:t>
          </a:r>
          <a:r>
            <a:rPr lang="en-US" sz="1100" kern="1200">
              <a:solidFill>
                <a:schemeClr val="bg1"/>
              </a:solidFill>
            </a:rPr>
            <a:t>,  eBinders</a:t>
          </a:r>
          <a:r>
            <a:rPr lang="en-US" sz="1100" kern="1200" dirty="0">
              <a:solidFill>
                <a:schemeClr val="bg1"/>
              </a:solidFill>
            </a:rPr>
            <a:t>, &amp; OnCore</a:t>
          </a:r>
        </a:p>
      </dsp:txBody>
      <dsp:txXfrm>
        <a:off x="1883429" y="4127572"/>
        <a:ext cx="1291252" cy="742614"/>
      </dsp:txXfrm>
    </dsp:sp>
    <dsp:sp modelId="{9F9E89DD-222F-427F-8E90-C5956AACDB77}">
      <dsp:nvSpPr>
        <dsp:cNvPr id="0" name=""/>
        <dsp:cNvSpPr/>
      </dsp:nvSpPr>
      <dsp:spPr>
        <a:xfrm>
          <a:off x="1505945" y="19852"/>
          <a:ext cx="4834981" cy="4834981"/>
        </a:xfrm>
        <a:custGeom>
          <a:avLst/>
          <a:gdLst/>
          <a:ahLst/>
          <a:cxnLst/>
          <a:rect l="0" t="0" r="0" b="0"/>
          <a:pathLst>
            <a:path>
              <a:moveTo>
                <a:pt x="647122" y="4063715"/>
              </a:moveTo>
              <a:arcTo wR="2417490" hR="2417490" stAng="8224857" swAng="731028"/>
            </a:path>
          </a:pathLst>
        </a:custGeom>
        <a:noFill/>
        <a:ln w="19050" cap="flat" cmpd="sng" algn="ctr">
          <a:solidFill>
            <a:srgbClr val="F84C1E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89123F-B878-44DE-8673-58A9F0F9C74D}">
      <dsp:nvSpPr>
        <dsp:cNvPr id="0" name=""/>
        <dsp:cNvSpPr/>
      </dsp:nvSpPr>
      <dsp:spPr>
        <a:xfrm>
          <a:off x="965698" y="2845390"/>
          <a:ext cx="1486712" cy="822962"/>
        </a:xfrm>
        <a:prstGeom prst="roundRect">
          <a:avLst/>
        </a:prstGeom>
        <a:solidFill>
          <a:srgbClr val="232D4B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</a:rPr>
            <a:t>Clinical Research Regulatory Start-up  &amp; Management</a:t>
          </a:r>
        </a:p>
      </dsp:txBody>
      <dsp:txXfrm>
        <a:off x="1005872" y="2885564"/>
        <a:ext cx="1406364" cy="742614"/>
      </dsp:txXfrm>
    </dsp:sp>
    <dsp:sp modelId="{65675565-179C-4529-810A-129323D9640C}">
      <dsp:nvSpPr>
        <dsp:cNvPr id="0" name=""/>
        <dsp:cNvSpPr/>
      </dsp:nvSpPr>
      <dsp:spPr>
        <a:xfrm>
          <a:off x="1641783" y="219695"/>
          <a:ext cx="4834981" cy="4834981"/>
        </a:xfrm>
        <a:custGeom>
          <a:avLst/>
          <a:gdLst/>
          <a:ahLst/>
          <a:cxnLst/>
          <a:rect l="0" t="0" r="0" b="0"/>
          <a:pathLst>
            <a:path>
              <a:moveTo>
                <a:pt x="8601" y="2621243"/>
              </a:moveTo>
              <a:arcTo wR="2417490" hR="2417490" stAng="10509913" swAng="623410"/>
            </a:path>
          </a:pathLst>
        </a:custGeom>
        <a:noFill/>
        <a:ln w="19050" cap="flat" cmpd="sng" algn="ctr">
          <a:solidFill>
            <a:srgbClr val="F84C1E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C67D8-08C1-4E37-BBC6-741162CA1411}">
      <dsp:nvSpPr>
        <dsp:cNvPr id="0" name=""/>
        <dsp:cNvSpPr/>
      </dsp:nvSpPr>
      <dsp:spPr>
        <a:xfrm>
          <a:off x="1056496" y="1575746"/>
          <a:ext cx="1371600" cy="822962"/>
        </a:xfrm>
        <a:prstGeom prst="roundRect">
          <a:avLst/>
        </a:prstGeom>
        <a:solidFill>
          <a:srgbClr val="232D4B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</a:rPr>
            <a:t>Clinical Research Financial Management</a:t>
          </a:r>
        </a:p>
      </dsp:txBody>
      <dsp:txXfrm>
        <a:off x="1096670" y="1615920"/>
        <a:ext cx="1291252" cy="742614"/>
      </dsp:txXfrm>
    </dsp:sp>
    <dsp:sp modelId="{B36DA079-CAA8-411B-84B1-59FBBFE23170}">
      <dsp:nvSpPr>
        <dsp:cNvPr id="0" name=""/>
        <dsp:cNvSpPr/>
      </dsp:nvSpPr>
      <dsp:spPr>
        <a:xfrm>
          <a:off x="1499412" y="507208"/>
          <a:ext cx="4834981" cy="4834981"/>
        </a:xfrm>
        <a:custGeom>
          <a:avLst/>
          <a:gdLst/>
          <a:ahLst/>
          <a:cxnLst/>
          <a:rect l="0" t="0" r="0" b="0"/>
          <a:pathLst>
            <a:path>
              <a:moveTo>
                <a:pt x="413940" y="1064697"/>
              </a:moveTo>
              <a:arcTo wR="2417490" hR="2417490" stAng="12841629" swAng="646452"/>
            </a:path>
          </a:pathLst>
        </a:custGeom>
        <a:noFill/>
        <a:ln w="19050" cap="flat" cmpd="sng" algn="ctr">
          <a:solidFill>
            <a:srgbClr val="F84C1E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F514B5-C678-4EC9-83A0-A991C5A55C2B}">
      <dsp:nvSpPr>
        <dsp:cNvPr id="0" name=""/>
        <dsp:cNvSpPr/>
      </dsp:nvSpPr>
      <dsp:spPr>
        <a:xfrm>
          <a:off x="1934679" y="394966"/>
          <a:ext cx="1371600" cy="822962"/>
        </a:xfrm>
        <a:prstGeom prst="roundRect">
          <a:avLst/>
        </a:prstGeom>
        <a:solidFill>
          <a:srgbClr val="232D4B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</a:rPr>
            <a:t>Clinical Research Multi-Site Project Management</a:t>
          </a:r>
        </a:p>
      </dsp:txBody>
      <dsp:txXfrm>
        <a:off x="1974853" y="435140"/>
        <a:ext cx="1291252" cy="742614"/>
      </dsp:txXfrm>
    </dsp:sp>
    <dsp:sp modelId="{F5DEF9DC-BDF7-4BA4-8BFA-78C80A3C29CF}">
      <dsp:nvSpPr>
        <dsp:cNvPr id="0" name=""/>
        <dsp:cNvSpPr/>
      </dsp:nvSpPr>
      <dsp:spPr>
        <a:xfrm>
          <a:off x="1778745" y="265784"/>
          <a:ext cx="4834981" cy="4834981"/>
        </a:xfrm>
        <a:custGeom>
          <a:avLst/>
          <a:gdLst/>
          <a:ahLst/>
          <a:cxnLst/>
          <a:rect l="0" t="0" r="0" b="0"/>
          <a:pathLst>
            <a:path>
              <a:moveTo>
                <a:pt x="1528248" y="169489"/>
              </a:moveTo>
              <a:arcTo wR="2417490" hR="2417490" stAng="14905063" swAng="107143"/>
            </a:path>
          </a:pathLst>
        </a:custGeom>
        <a:noFill/>
        <a:ln w="19050" cap="flat" cmpd="sng" algn="ctr">
          <a:solidFill>
            <a:srgbClr val="F84C1E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F57C6E-080D-4B8D-8A38-940342EC31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313DAA-4111-4DAE-978E-4A7520C4A30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1CB6790-FEE5-404B-9A45-6DA51B38DE02}" type="datetimeFigureOut">
              <a:rPr lang="en-US"/>
              <a:pPr>
                <a:defRPr/>
              </a:pPr>
              <a:t>1/14/2025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19F4899-B7C2-4850-9BA6-05D8BA12FDB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77E60F1-C218-48D4-B233-D9FAAF7FB4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0E89CF-93AA-4DD2-A5F9-EEDEDEAA0A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5AF2E1-3872-4691-81B0-06FA79F34B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5534CD-EE2E-4FEB-BEDA-FED198604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3"/>
          </p:nvPr>
        </p:nvSpPr>
        <p:spPr>
          <a:xfrm>
            <a:off x="6095337" y="2258705"/>
            <a:ext cx="5709313" cy="911225"/>
          </a:xfrm>
        </p:spPr>
        <p:txBody>
          <a:bodyPr lIns="457200" rIns="457200"/>
          <a:lstStyle>
            <a:lvl1pPr marL="0" indent="0">
              <a:buNone/>
              <a:defRPr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resentation title"/>
          <p:cNvSpPr>
            <a:spLocks noGrp="1"/>
          </p:cNvSpPr>
          <p:nvPr>
            <p:ph type="body" sz="quarter" idx="11"/>
          </p:nvPr>
        </p:nvSpPr>
        <p:spPr>
          <a:xfrm>
            <a:off x="6096000" y="368940"/>
            <a:ext cx="5709313" cy="1541747"/>
          </a:xfrm>
        </p:spPr>
        <p:txBody>
          <a:bodyPr lIns="457200" tIns="457200">
            <a:normAutofit/>
          </a:bodyPr>
          <a:lstStyle>
            <a:lvl1pPr marL="0" indent="0">
              <a:buNone/>
              <a:defRPr sz="4000" b="1">
                <a:solidFill>
                  <a:srgbClr val="0070C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54661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45A91-C7CF-487E-8A10-5FF61DF45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E71A08-37B0-4B99-B708-B906792B0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8D4C5-21A7-4033-AFC7-49033B0C3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611F-2512-42C9-B1E7-1FF1AA2A1CFD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0B776-64F3-4F63-9080-3889FA6A3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A2E29-CA24-47D3-B2BD-C2B5697CA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16DD-6556-4F4C-ADFC-0DBAB7F10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4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 hidden="1">
            <a:extLst>
              <a:ext uri="{FF2B5EF4-FFF2-40B4-BE49-F238E27FC236}">
                <a16:creationId xmlns:a16="http://schemas.microsoft.com/office/drawing/2014/main" id="{BF89B52B-EB15-4F55-BEDF-DA9D3C9E0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425" y="2024063"/>
            <a:ext cx="6986588" cy="40497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defRPr/>
            </a:pPr>
            <a:r>
              <a:rPr lang="en-US" altLang="en-US" sz="22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 One						1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en-US" altLang="en-US" sz="22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 Two						2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en-US" altLang="en-US" sz="22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 Three						3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en-US" altLang="en-US" sz="22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 Four						4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en-US" altLang="en-US" sz="22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 Five						5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en-US" altLang="en-US" sz="22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 Six						6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66C27F-3175-4A5C-8E04-7AB1DE3D95B7}"/>
              </a:ext>
            </a:extLst>
          </p:cNvPr>
          <p:cNvCxnSpPr/>
          <p:nvPr/>
        </p:nvCxnSpPr>
        <p:spPr>
          <a:xfrm>
            <a:off x="457200" y="6400800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937D20-624B-40B0-8DE9-C4CF85D4923D}"/>
              </a:ext>
            </a:extLst>
          </p:cNvPr>
          <p:cNvCxnSpPr/>
          <p:nvPr/>
        </p:nvCxnSpPr>
        <p:spPr>
          <a:xfrm>
            <a:off x="457200" y="2795588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DAEB4C4-B1E3-4F35-A75A-A6DBC198535A}"/>
              </a:ext>
            </a:extLst>
          </p:cNvPr>
          <p:cNvCxnSpPr/>
          <p:nvPr/>
        </p:nvCxnSpPr>
        <p:spPr>
          <a:xfrm>
            <a:off x="457200" y="3516313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E8169C0-92F0-4B2F-B2F0-29BCA72AFCA7}"/>
              </a:ext>
            </a:extLst>
          </p:cNvPr>
          <p:cNvCxnSpPr/>
          <p:nvPr/>
        </p:nvCxnSpPr>
        <p:spPr>
          <a:xfrm>
            <a:off x="457200" y="4237038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7F2CCDA-D23D-4FF9-B62A-6192E0DA20B5}"/>
              </a:ext>
            </a:extLst>
          </p:cNvPr>
          <p:cNvCxnSpPr/>
          <p:nvPr/>
        </p:nvCxnSpPr>
        <p:spPr>
          <a:xfrm>
            <a:off x="457200" y="4959350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FF1815-07F2-4253-A7FD-448A968BD1B7}"/>
              </a:ext>
            </a:extLst>
          </p:cNvPr>
          <p:cNvCxnSpPr/>
          <p:nvPr/>
        </p:nvCxnSpPr>
        <p:spPr>
          <a:xfrm>
            <a:off x="457200" y="5680075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3">
            <a:extLst>
              <a:ext uri="{FF2B5EF4-FFF2-40B4-BE49-F238E27FC236}">
                <a16:creationId xmlns:a16="http://schemas.microsoft.com/office/drawing/2014/main" id="{A1B906E4-6981-46DC-8A37-67F55B38A7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7900" y="6200775"/>
            <a:ext cx="32004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Picture Placeholder 2"/>
          <p:cNvSpPr>
            <a:spLocks noGrp="1"/>
          </p:cNvSpPr>
          <p:nvPr>
            <p:ph type="pic" idx="1"/>
          </p:nvPr>
        </p:nvSpPr>
        <p:spPr>
          <a:xfrm>
            <a:off x="8049802" y="368300"/>
            <a:ext cx="4142197" cy="64897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57200" y="1371600"/>
            <a:ext cx="4022725" cy="881063"/>
          </a:xfrm>
        </p:spPr>
        <p:txBody>
          <a:bodyPr>
            <a:noAutofit/>
          </a:bodyPr>
          <a:lstStyle>
            <a:lvl1pPr marL="0" indent="0">
              <a:buNone/>
              <a:defRPr sz="4000" b="1">
                <a:solidFill>
                  <a:srgbClr val="0070C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457199" y="2100250"/>
            <a:ext cx="7008125" cy="4491605"/>
          </a:xfrm>
        </p:spPr>
        <p:txBody>
          <a:bodyPr>
            <a:normAutofit/>
          </a:bodyPr>
          <a:lstStyle>
            <a:lvl1pPr marL="0" indent="0" defTabSz="822960">
              <a:lnSpc>
                <a:spcPct val="200000"/>
              </a:lnSpc>
              <a:spcBef>
                <a:spcPts val="0"/>
              </a:spcBef>
              <a:buFontTx/>
              <a:buNone/>
              <a:tabLst>
                <a:tab pos="6858000" algn="r"/>
              </a:tabLst>
              <a:defRPr sz="2400" b="1">
                <a:solidFill>
                  <a:srgbClr val="232D4B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49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948AD0E-A4F2-40C3-A2CE-B10D3FF3A2E1}"/>
              </a:ext>
            </a:extLst>
          </p:cNvPr>
          <p:cNvCxnSpPr>
            <a:cxnSpLocks/>
          </p:cNvCxnSpPr>
          <p:nvPr/>
        </p:nvCxnSpPr>
        <p:spPr>
          <a:xfrm>
            <a:off x="457200" y="3657600"/>
            <a:ext cx="11337925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of Slide"/>
          <p:cNvSpPr>
            <a:spLocks noGrp="1"/>
          </p:cNvSpPr>
          <p:nvPr>
            <p:ph type="body" sz="quarter" idx="12"/>
          </p:nvPr>
        </p:nvSpPr>
        <p:spPr>
          <a:xfrm>
            <a:off x="457200" y="1371600"/>
            <a:ext cx="11307763" cy="1146313"/>
          </a:xfrm>
        </p:spPr>
        <p:txBody>
          <a:bodyPr>
            <a:noAutofit/>
          </a:bodyPr>
          <a:lstStyle>
            <a:lvl1pPr marL="0" indent="0">
              <a:buNone/>
              <a:defRPr sz="7200" b="1">
                <a:solidFill>
                  <a:srgbClr val="0070C0"/>
                </a:solidFill>
              </a:defRPr>
            </a:lvl1pPr>
            <a:lvl2pPr>
              <a:defRPr sz="4400" b="1"/>
            </a:lvl2pPr>
            <a:lvl3pPr>
              <a:defRPr sz="4400" b="1"/>
            </a:lvl3pPr>
            <a:lvl4pPr>
              <a:defRPr sz="4400" b="1"/>
            </a:lvl4pPr>
            <a:lvl5pPr>
              <a:defRPr sz="44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ubtitle"/>
          <p:cNvSpPr>
            <a:spLocks noGrp="1"/>
          </p:cNvSpPr>
          <p:nvPr>
            <p:ph type="body" sz="quarter" idx="13"/>
          </p:nvPr>
        </p:nvSpPr>
        <p:spPr>
          <a:xfrm>
            <a:off x="457200" y="2517775"/>
            <a:ext cx="11307763" cy="911225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2-column text"/>
          <p:cNvSpPr>
            <a:spLocks noGrp="1"/>
          </p:cNvSpPr>
          <p:nvPr>
            <p:ph type="body" sz="quarter" idx="14"/>
          </p:nvPr>
        </p:nvSpPr>
        <p:spPr>
          <a:xfrm>
            <a:off x="457200" y="4114800"/>
            <a:ext cx="11307763" cy="2031325"/>
          </a:xfrm>
        </p:spPr>
        <p:txBody>
          <a:bodyPr numCol="2" spcCol="18288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41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0B6296-9FB1-48C6-8914-3DCAE46AA352}"/>
              </a:ext>
            </a:extLst>
          </p:cNvPr>
          <p:cNvSpPr/>
          <p:nvPr/>
        </p:nvSpPr>
        <p:spPr>
          <a:xfrm>
            <a:off x="0" y="365125"/>
            <a:ext cx="12192000" cy="6492875"/>
          </a:xfrm>
          <a:prstGeom prst="rect">
            <a:avLst/>
          </a:prstGeom>
          <a:solidFill>
            <a:srgbClr val="232D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DC693D-9C56-4AB1-A769-8AF3F7B831A3}"/>
              </a:ext>
            </a:extLst>
          </p:cNvPr>
          <p:cNvCxnSpPr>
            <a:cxnSpLocks/>
          </p:cNvCxnSpPr>
          <p:nvPr/>
        </p:nvCxnSpPr>
        <p:spPr>
          <a:xfrm>
            <a:off x="457200" y="3756025"/>
            <a:ext cx="11337925" cy="0"/>
          </a:xfrm>
          <a:prstGeom prst="line">
            <a:avLst/>
          </a:prstGeom>
          <a:ln>
            <a:solidFill>
              <a:srgbClr val="E57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8">
            <a:extLst>
              <a:ext uri="{FF2B5EF4-FFF2-40B4-BE49-F238E27FC236}">
                <a16:creationId xmlns:a16="http://schemas.microsoft.com/office/drawing/2014/main" id="{0675F0CF-90BD-4B14-AE32-D05AEE89B8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7900" y="6200775"/>
            <a:ext cx="32004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A group of people in a circle&#10;&#10;Description automatically generated">
            <a:extLst>
              <a:ext uri="{FF2B5EF4-FFF2-40B4-BE49-F238E27FC236}">
                <a16:creationId xmlns:a16="http://schemas.microsoft.com/office/drawing/2014/main" id="{A052F477-6619-47C5-B49A-051E0FA42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1775" y="1333500"/>
            <a:ext cx="1373188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of Slide"/>
          <p:cNvSpPr>
            <a:spLocks noGrp="1"/>
          </p:cNvSpPr>
          <p:nvPr>
            <p:ph type="body" sz="quarter" idx="12"/>
          </p:nvPr>
        </p:nvSpPr>
        <p:spPr>
          <a:xfrm>
            <a:off x="457200" y="1371600"/>
            <a:ext cx="11307763" cy="1146313"/>
          </a:xfrm>
        </p:spPr>
        <p:txBody>
          <a:bodyPr>
            <a:noAutofit/>
          </a:bodyPr>
          <a:lstStyle>
            <a:lvl1pPr marL="0" indent="0">
              <a:buNone/>
              <a:defRPr sz="7200" b="1">
                <a:solidFill>
                  <a:schemeClr val="bg1"/>
                </a:solidFill>
              </a:defRPr>
            </a:lvl1pPr>
            <a:lvl2pPr>
              <a:defRPr sz="4400" b="1"/>
            </a:lvl2pPr>
            <a:lvl3pPr>
              <a:defRPr sz="4400" b="1"/>
            </a:lvl3pPr>
            <a:lvl4pPr>
              <a:defRPr sz="4400" b="1"/>
            </a:lvl4pPr>
            <a:lvl5pPr>
              <a:defRPr sz="44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subtitle"/>
          <p:cNvSpPr>
            <a:spLocks noGrp="1"/>
          </p:cNvSpPr>
          <p:nvPr>
            <p:ph type="body" sz="quarter" idx="13"/>
          </p:nvPr>
        </p:nvSpPr>
        <p:spPr>
          <a:xfrm>
            <a:off x="457200" y="2517775"/>
            <a:ext cx="11307763" cy="91122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2-column text"/>
          <p:cNvSpPr>
            <a:spLocks noGrp="1"/>
          </p:cNvSpPr>
          <p:nvPr>
            <p:ph type="body" sz="quarter" idx="14"/>
          </p:nvPr>
        </p:nvSpPr>
        <p:spPr>
          <a:xfrm>
            <a:off x="457200" y="4114800"/>
            <a:ext cx="11307763" cy="2031325"/>
          </a:xfrm>
        </p:spPr>
        <p:txBody>
          <a:bodyPr numCol="2" spcCol="18288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375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11381450" cy="43434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89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989303-26C9-4393-B943-90DE2771B675}"/>
              </a:ext>
            </a:extLst>
          </p:cNvPr>
          <p:cNvCxnSpPr>
            <a:cxnSpLocks/>
          </p:cNvCxnSpPr>
          <p:nvPr/>
        </p:nvCxnSpPr>
        <p:spPr>
          <a:xfrm>
            <a:off x="457200" y="3657600"/>
            <a:ext cx="11337925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bulleted list"/>
          <p:cNvSpPr>
            <a:spLocks noGrp="1"/>
          </p:cNvSpPr>
          <p:nvPr>
            <p:ph type="body" sz="quarter" idx="14"/>
          </p:nvPr>
        </p:nvSpPr>
        <p:spPr>
          <a:xfrm>
            <a:off x="457200" y="3889375"/>
            <a:ext cx="11307763" cy="2286000"/>
          </a:xfrm>
        </p:spPr>
        <p:txBody>
          <a:bodyPr>
            <a:normAutofit/>
          </a:bodyPr>
          <a:lstStyle>
            <a:lvl1pPr marL="342900" indent="-342900">
              <a:buClr>
                <a:srgbClr val="E57200"/>
              </a:buClr>
              <a:buSzPct val="150000"/>
              <a:buFont typeface="Arial" panose="020B0604020202020204" pitchFamily="34" charset="0"/>
              <a:buChar char="•"/>
              <a:defRPr sz="1900">
                <a:solidFill>
                  <a:srgbClr val="232D4B"/>
                </a:solidFill>
              </a:defRPr>
            </a:lvl1pPr>
            <a:lvl2pPr marL="800100" indent="-342900">
              <a:buClr>
                <a:srgbClr val="E57200"/>
              </a:buClr>
              <a:buSzPct val="150000"/>
              <a:buFont typeface="Arial" panose="020B0604020202020204" pitchFamily="34" charset="0"/>
              <a:buChar char="•"/>
              <a:defRPr sz="1900">
                <a:solidFill>
                  <a:srgbClr val="232D4B"/>
                </a:solidFill>
              </a:defRPr>
            </a:lvl2pPr>
            <a:lvl3pPr marL="1257300" indent="-342900">
              <a:buClr>
                <a:srgbClr val="E57200"/>
              </a:buClr>
              <a:buSzPct val="150000"/>
              <a:buFont typeface="Arial" panose="020B0604020202020204" pitchFamily="34" charset="0"/>
              <a:buChar char="•"/>
              <a:defRPr sz="1900">
                <a:solidFill>
                  <a:srgbClr val="232D4B"/>
                </a:solidFill>
              </a:defRPr>
            </a:lvl3pPr>
            <a:lvl4pPr marL="1714500" indent="-342900">
              <a:buClr>
                <a:srgbClr val="E57200"/>
              </a:buClr>
              <a:buSzPct val="150000"/>
              <a:buFont typeface="Arial" panose="020B0604020202020204" pitchFamily="34" charset="0"/>
              <a:buChar char="•"/>
              <a:defRPr sz="1900">
                <a:solidFill>
                  <a:srgbClr val="232D4B"/>
                </a:solidFill>
              </a:defRPr>
            </a:lvl4pPr>
            <a:lvl5pPr marL="2171700" indent="-342900">
              <a:buClr>
                <a:srgbClr val="E57200"/>
              </a:buClr>
              <a:buSzPct val="150000"/>
              <a:buFont typeface="Arial" panose="020B0604020202020204" pitchFamily="34" charset="0"/>
              <a:buChar char="•"/>
              <a:defRPr sz="1900">
                <a:solidFill>
                  <a:srgbClr val="232D4B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ubtitle"/>
          <p:cNvSpPr>
            <a:spLocks noGrp="1"/>
          </p:cNvSpPr>
          <p:nvPr>
            <p:ph type="body" sz="quarter" idx="13"/>
          </p:nvPr>
        </p:nvSpPr>
        <p:spPr>
          <a:xfrm>
            <a:off x="457200" y="2517775"/>
            <a:ext cx="11307763" cy="911225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of List"/>
          <p:cNvSpPr>
            <a:spLocks noGrp="1"/>
          </p:cNvSpPr>
          <p:nvPr>
            <p:ph type="body" sz="quarter" idx="12"/>
          </p:nvPr>
        </p:nvSpPr>
        <p:spPr>
          <a:xfrm>
            <a:off x="457200" y="1371600"/>
            <a:ext cx="11307763" cy="1146313"/>
          </a:xfrm>
        </p:spPr>
        <p:txBody>
          <a:bodyPr>
            <a:noAutofit/>
          </a:bodyPr>
          <a:lstStyle>
            <a:lvl1pPr marL="0" indent="0">
              <a:buNone/>
              <a:defRPr sz="7200" b="1">
                <a:solidFill>
                  <a:srgbClr val="0070C0"/>
                </a:solidFill>
              </a:defRPr>
            </a:lvl1pPr>
            <a:lvl2pPr>
              <a:defRPr sz="4400" b="1"/>
            </a:lvl2pPr>
            <a:lvl3pPr>
              <a:defRPr sz="4400" b="1"/>
            </a:lvl3pPr>
            <a:lvl4pPr>
              <a:defRPr sz="4400" b="1"/>
            </a:lvl4pPr>
            <a:lvl5pPr>
              <a:defRPr sz="44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4138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17D70D8-3ADE-4459-803E-A667463E945C}"/>
              </a:ext>
            </a:extLst>
          </p:cNvPr>
          <p:cNvSpPr/>
          <p:nvPr/>
        </p:nvSpPr>
        <p:spPr>
          <a:xfrm>
            <a:off x="0" y="365125"/>
            <a:ext cx="12192000" cy="6492875"/>
          </a:xfrm>
          <a:prstGeom prst="rect">
            <a:avLst/>
          </a:prstGeom>
          <a:solidFill>
            <a:srgbClr val="232D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1BE815B4-5542-4AA0-89D3-6774B8E15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7900" y="6200775"/>
            <a:ext cx="32004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A group of people in a circle&#10;&#10;Description automatically generated">
            <a:extLst>
              <a:ext uri="{FF2B5EF4-FFF2-40B4-BE49-F238E27FC236}">
                <a16:creationId xmlns:a16="http://schemas.microsoft.com/office/drawing/2014/main" id="{C5160722-760A-41DC-9560-B179093A9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6388" y="525463"/>
            <a:ext cx="13716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17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760"/>
            <a:ext cx="6019800" cy="1689100"/>
          </a:xfrm>
          <a:solidFill>
            <a:srgbClr val="232D4B"/>
          </a:solidFill>
        </p:spPr>
        <p:txBody>
          <a:bodyPr lIns="457200"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19800" y="368300"/>
            <a:ext cx="6172200" cy="64897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2057400"/>
            <a:ext cx="6019800" cy="4432300"/>
          </a:xfrm>
        </p:spPr>
        <p:txBody>
          <a:bodyPr lIns="457200" tIns="22860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311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533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00AD480-2B5A-4B6F-BF5E-17B205D4C3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1138078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4FD08FF-9FD8-47A0-8A4A-E0482556F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11380788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6">
            <a:extLst>
              <a:ext uri="{FF2B5EF4-FFF2-40B4-BE49-F238E27FC236}">
                <a16:creationId xmlns:a16="http://schemas.microsoft.com/office/drawing/2014/main" id="{E87D182A-6521-4767-B340-65D967F33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7588" y="6200775"/>
            <a:ext cx="32004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E8A0CD9-ED12-4B42-AAD5-2634B35F3209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E572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30" name="Picture 4" descr="A group of people with blue and orange lines&#10;&#10;Description automatically generated">
            <a:extLst>
              <a:ext uri="{FF2B5EF4-FFF2-40B4-BE49-F238E27FC236}">
                <a16:creationId xmlns:a16="http://schemas.microsoft.com/office/drawing/2014/main" id="{B7E76B8B-6C9E-4CC4-8FB1-F8C58CD96A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6388" y="457200"/>
            <a:ext cx="1371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7" r:id="rId2"/>
    <p:sldLayoutId id="2147483738" r:id="rId3"/>
    <p:sldLayoutId id="2147483739" r:id="rId4"/>
    <p:sldLayoutId id="2147483733" r:id="rId5"/>
    <p:sldLayoutId id="2147483740" r:id="rId6"/>
    <p:sldLayoutId id="2147483741" r:id="rId7"/>
    <p:sldLayoutId id="2147483734" r:id="rId8"/>
    <p:sldLayoutId id="2147483735" r:id="rId9"/>
    <p:sldLayoutId id="2147483742" r:id="rId10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rgbClr val="0070C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232D4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232D4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232D4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32D4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32D4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oncoresupport@uvahealth.org" TargetMode="External"/><Relationship Id="rId2" Type="http://schemas.openxmlformats.org/officeDocument/2006/relationships/hyperlink" Target="mailto:CRConnectSupport@uvahealth.org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mailto:Oncoresupport@uvahealth.org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hs3s@uvahealth.org" TargetMode="Externa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shs3s@uvahealth.org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shs3s@uvahealth.org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hs3s@uvahealth.org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shs3s@uvahealth.org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>
            <a:extLst>
              <a:ext uri="{FF2B5EF4-FFF2-40B4-BE49-F238E27FC236}">
                <a16:creationId xmlns:a16="http://schemas.microsoft.com/office/drawing/2014/main" id="{17F44604-ED5C-4517-B94E-99F55DC0F7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6926" y="187889"/>
            <a:ext cx="10426874" cy="6463431"/>
          </a:xfrm>
        </p:spPr>
        <p:txBody>
          <a:bodyPr/>
          <a:lstStyle/>
          <a:p>
            <a:pPr algn="ctr" eaLnBrk="1" hangingPunct="1">
              <a:defRPr/>
            </a:pPr>
            <a:b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altLang="en-US" dirty="0">
                <a:solidFill>
                  <a:srgbClr val="F56E1B"/>
                </a:solidFill>
              </a:rPr>
              <a:t>CLINICAL TRIALS UNIT</a:t>
            </a:r>
            <a:br>
              <a:rPr lang="en-US" altLang="en-US" dirty="0">
                <a:solidFill>
                  <a:srgbClr val="F56E1B"/>
                </a:solidFill>
              </a:rPr>
            </a:br>
            <a:r>
              <a:rPr lang="en-US" altLang="en-US" dirty="0">
                <a:solidFill>
                  <a:srgbClr val="F56E1B"/>
                </a:solidFill>
              </a:rPr>
              <a:t>UVA SCHOOL OF MEDICINE</a:t>
            </a:r>
            <a:br>
              <a:rPr lang="en-US" altLang="en-US" dirty="0">
                <a:solidFill>
                  <a:schemeClr val="accent2"/>
                </a:solidFill>
              </a:rPr>
            </a:br>
            <a:br>
              <a:rPr lang="en-US" altLang="en-US" dirty="0">
                <a:solidFill>
                  <a:schemeClr val="accent2"/>
                </a:solidFill>
              </a:rPr>
            </a:br>
            <a:r>
              <a:rPr lang="en-US" altLang="en-US" sz="3200" dirty="0">
                <a:solidFill>
                  <a:schemeClr val="accent5">
                    <a:lumMod val="50000"/>
                  </a:schemeClr>
                </a:solidFill>
              </a:rPr>
              <a:t>Linda Duska, MD</a:t>
            </a:r>
            <a:br>
              <a:rPr lang="en-US" altLang="en-US" sz="32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altLang="en-US" sz="3200" dirty="0">
                <a:solidFill>
                  <a:schemeClr val="accent5">
                    <a:lumMod val="50000"/>
                  </a:schemeClr>
                </a:solidFill>
              </a:rPr>
              <a:t>Associate Dean for Clinical Research</a:t>
            </a:r>
            <a:br>
              <a:rPr lang="en-US" altLang="en-US" sz="3200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altLang="en-US" sz="32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altLang="en-US" sz="3200" dirty="0">
                <a:solidFill>
                  <a:schemeClr val="accent5">
                    <a:lumMod val="50000"/>
                  </a:schemeClr>
                </a:solidFill>
              </a:rPr>
              <a:t>Lori Elder</a:t>
            </a:r>
            <a:br>
              <a:rPr lang="en-US" altLang="en-US" sz="32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altLang="en-US" sz="3200" dirty="0">
                <a:solidFill>
                  <a:schemeClr val="accent5">
                    <a:lumMod val="50000"/>
                  </a:schemeClr>
                </a:solidFill>
              </a:rPr>
              <a:t>Director, Clinical Trials Unit</a:t>
            </a:r>
            <a:b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endParaRPr lang="en-US" altLang="en-US" sz="2400" dirty="0">
              <a:solidFill>
                <a:srgbClr val="F56E1B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03F29-E1F0-4C50-AC48-47BF98371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2"/>
                </a:solidFill>
              </a:rPr>
              <a:t>CRConnect</a:t>
            </a:r>
            <a:r>
              <a:rPr lang="en-US" dirty="0">
                <a:solidFill>
                  <a:schemeClr val="accent2"/>
                </a:solidFill>
              </a:rPr>
              <a:t>, Florence </a:t>
            </a:r>
            <a:r>
              <a:rPr lang="en-US" dirty="0" err="1">
                <a:solidFill>
                  <a:schemeClr val="accent2"/>
                </a:solidFill>
              </a:rPr>
              <a:t>eBinders</a:t>
            </a:r>
            <a:r>
              <a:rPr lang="en-US" dirty="0">
                <a:solidFill>
                  <a:schemeClr val="accent2"/>
                </a:solidFill>
              </a:rPr>
              <a:t> &amp; OnCore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2F4AE-C966-4B2B-B840-358BA8DD4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53436"/>
            <a:ext cx="11380788" cy="4526702"/>
          </a:xfrm>
        </p:spPr>
        <p:txBody>
          <a:bodyPr/>
          <a:lstStyle/>
          <a:p>
            <a:r>
              <a:rPr lang="en-US" u="sng" dirty="0" err="1"/>
              <a:t>CRConnect</a:t>
            </a:r>
            <a:r>
              <a:rPr lang="en-US" u="sng" dirty="0"/>
              <a:t>:</a:t>
            </a:r>
            <a:r>
              <a:rPr lang="en-US" dirty="0"/>
              <a:t> </a:t>
            </a:r>
            <a:r>
              <a:rPr lang="en-US" sz="2800" dirty="0">
                <a:solidFill>
                  <a:srgbClr val="002060"/>
                </a:solidFill>
              </a:rPr>
              <a:t>Workflow system that allows study teams to submit protocols to the IRB-HSR. </a:t>
            </a:r>
            <a:r>
              <a:rPr lang="en-US" b="0" i="0" dirty="0">
                <a:solidFill>
                  <a:srgbClr val="4A5363"/>
                </a:solidFill>
                <a:effectLst/>
                <a:latin typeface="Roboto" panose="02000000000000000000" pitchFamily="2" charset="0"/>
              </a:rPr>
              <a:t> </a:t>
            </a:r>
            <a:r>
              <a:rPr lang="en-US" b="0" i="0" u="sng" dirty="0">
                <a:solidFill>
                  <a:srgbClr val="D4421E"/>
                </a:solidFill>
                <a:effectLst/>
                <a:latin typeface="Roboto" panose="02000000000000000000" pitchFamily="2" charset="0"/>
                <a:hlinkClick r:id="rId2"/>
              </a:rPr>
              <a:t>CRConnectSupport@uvahealth.org</a:t>
            </a:r>
            <a:endParaRPr lang="en-US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002060"/>
              </a:solidFill>
            </a:endParaRPr>
          </a:p>
          <a:p>
            <a:r>
              <a:rPr lang="en-US" dirty="0"/>
              <a:t> </a:t>
            </a:r>
            <a:r>
              <a:rPr lang="en-US" u="sng" dirty="0"/>
              <a:t>Florence </a:t>
            </a:r>
            <a:r>
              <a:rPr lang="en-US" u="sng" dirty="0" err="1"/>
              <a:t>eBinders</a:t>
            </a:r>
            <a:r>
              <a:rPr lang="en-US" dirty="0"/>
              <a:t>: </a:t>
            </a:r>
            <a:r>
              <a:rPr lang="en-US" dirty="0">
                <a:solidFill>
                  <a:srgbClr val="002060"/>
                </a:solidFill>
              </a:rPr>
              <a:t>Electronic regulatory system used for all full board and expedited clinical research studies at UVA. </a:t>
            </a:r>
            <a:r>
              <a:rPr lang="en-US" b="0" i="0" dirty="0">
                <a:solidFill>
                  <a:srgbClr val="4A5363"/>
                </a:solidFill>
                <a:effectLst/>
                <a:latin typeface="Roboto" panose="02000000000000000000" pitchFamily="2" charset="0"/>
              </a:rPr>
              <a:t> </a:t>
            </a:r>
            <a:r>
              <a:rPr lang="en-US" b="0" i="0" u="sng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Florence</a:t>
            </a:r>
            <a:r>
              <a:rPr lang="en-US" b="0" i="0" u="sng" dirty="0">
                <a:solidFill>
                  <a:srgbClr val="D4421E"/>
                </a:solidFill>
                <a:effectLst/>
                <a:latin typeface="Roboto" panose="02000000000000000000" pitchFamily="2" charset="0"/>
                <a:hlinkClick r:id="rId3"/>
              </a:rPr>
              <a:t>support@uvahealth.org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u="sng" dirty="0">
                <a:solidFill>
                  <a:srgbClr val="002060"/>
                </a:solidFill>
              </a:rPr>
              <a:t>OnCore: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altLang="en-US" dirty="0"/>
              <a:t>Comprehensive clinical research management system that manages all protocols and subjects in one place. </a:t>
            </a:r>
            <a:r>
              <a:rPr lang="en-US" b="0" i="0" dirty="0">
                <a:solidFill>
                  <a:srgbClr val="4A5363"/>
                </a:solidFill>
                <a:effectLst/>
                <a:latin typeface="Roboto" panose="02000000000000000000" pitchFamily="2" charset="0"/>
              </a:rPr>
              <a:t> </a:t>
            </a:r>
            <a:r>
              <a:rPr lang="en-US" b="0" i="0" u="sng" dirty="0">
                <a:solidFill>
                  <a:srgbClr val="D4421E"/>
                </a:solidFill>
                <a:effectLst/>
                <a:latin typeface="Roboto" panose="02000000000000000000" pitchFamily="2" charset="0"/>
                <a:hlinkClick r:id="rId4"/>
              </a:rPr>
              <a:t>Oncoresupport@uvahealth.org</a:t>
            </a:r>
            <a:endParaRPr lang="en-US" altLang="en-US" dirty="0"/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01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1CCBF-3801-483A-A241-BA624F647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Clinical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en-US" dirty="0">
                <a:solidFill>
                  <a:schemeClr val="accent2"/>
                </a:solidFill>
              </a:rPr>
              <a:t>Research Billing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A98C3-AAFA-422D-A883-0CF738228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Generate and maintain Billing Coverage Analysis based upon study documents.</a:t>
            </a:r>
          </a:p>
          <a:p>
            <a:pPr eaLnBrk="1" hangingPunct="1"/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Provide research pricing for services, agents, and devices administered as part of a qualifying clinical trial.</a:t>
            </a:r>
          </a:p>
          <a:p>
            <a:pPr eaLnBrk="1" hangingPunct="1"/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Activate research studies in Epic for associating patients, linking encounters/orders, and performing research billing review.</a:t>
            </a:r>
          </a:p>
          <a:p>
            <a:pPr eaLnBrk="1" hangingPunct="1"/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Complete 2</a:t>
            </a:r>
            <a:r>
              <a:rPr lang="en-US" altLang="en-US" sz="2400" baseline="30000" dirty="0">
                <a:solidFill>
                  <a:schemeClr val="accent5">
                    <a:lumMod val="50000"/>
                  </a:schemeClr>
                </a:solidFill>
              </a:rPr>
              <a:t>nd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 tier review of research accounts &amp; collaborate with billing teams to audit billed research services.</a:t>
            </a:r>
          </a:p>
          <a:p>
            <a:pPr marL="0" indent="0" eaLnBrk="1" hangingPunct="1">
              <a:buNone/>
            </a:pPr>
            <a:endParaRPr lang="en-US" alt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lvl="1" indent="0" algn="ctr">
              <a:buNone/>
            </a:pPr>
            <a:r>
              <a:rPr lang="en-US" altLang="en-US" sz="2000" dirty="0">
                <a:solidFill>
                  <a:schemeClr val="accent5">
                    <a:lumMod val="50000"/>
                  </a:schemeClr>
                </a:solidFill>
              </a:rPr>
              <a:t>Contact: </a:t>
            </a:r>
            <a:r>
              <a:rPr lang="en-US" altLang="en-US" sz="2000" u="sng" dirty="0">
                <a:solidFill>
                  <a:schemeClr val="accent5">
                    <a:lumMod val="50000"/>
                  </a:schemeClr>
                </a:solidFill>
              </a:rPr>
              <a:t>jlm6uw</a:t>
            </a:r>
            <a:r>
              <a:rPr lang="en-US" altLang="en-US" sz="2000" dirty="0">
                <a:solidFill>
                  <a:schemeClr val="accent5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@uvahealth.org</a:t>
            </a:r>
            <a:endParaRPr lang="en-US" altLang="en-US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lvl="1" indent="0" algn="ctr">
              <a:buNone/>
            </a:pPr>
            <a:r>
              <a:rPr lang="en-US" altLang="en-US" sz="2000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09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DFFC9C3-5E97-46DC-88F0-2F3674206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6834" y="2180066"/>
            <a:ext cx="11630025" cy="4027422"/>
          </a:xfrm>
        </p:spPr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One-on-one planning and support for ClinicalTrials.gov submissions.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Ongoing monitoring and problem resolution available through the life of the study. </a:t>
            </a:r>
          </a:p>
          <a:p>
            <a:pPr eaLnBrk="1" hangingPunct="1"/>
            <a:endParaRPr lang="en-US" alt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Education and training for Principal Investigators and study teams regarding the ClinicalTrials.gov submission process and requirements.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altLang="en-US" sz="2000" dirty="0">
                <a:solidFill>
                  <a:schemeClr val="accent5">
                    <a:lumMod val="50000"/>
                  </a:schemeClr>
                </a:solidFill>
              </a:rPr>
              <a:t>Contact: </a:t>
            </a:r>
            <a:r>
              <a:rPr lang="en-US" altLang="en-US" sz="2000" u="sng" dirty="0">
                <a:solidFill>
                  <a:schemeClr val="accent5">
                    <a:lumMod val="50000"/>
                  </a:schemeClr>
                </a:solidFill>
              </a:rPr>
              <a:t>jgd7s</a:t>
            </a:r>
            <a:r>
              <a:rPr lang="en-US" altLang="en-US" sz="2000" u="sng" dirty="0">
                <a:solidFill>
                  <a:schemeClr val="accent5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@uvahealth.org</a:t>
            </a:r>
            <a:endParaRPr lang="en-US" altLang="en-US" sz="2000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243" name="Title 2">
            <a:extLst>
              <a:ext uri="{FF2B5EF4-FFF2-40B4-BE49-F238E27FC236}">
                <a16:creationId xmlns:a16="http://schemas.microsoft.com/office/drawing/2014/main" id="{742D4DDE-0327-4A0E-8CCC-9B624DE6AE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0891" y="391886"/>
            <a:ext cx="11380788" cy="1325563"/>
          </a:xfrm>
        </p:spPr>
        <p:txBody>
          <a:bodyPr/>
          <a:lstStyle/>
          <a:p>
            <a:r>
              <a:rPr lang="en-US" altLang="en-US" dirty="0">
                <a:solidFill>
                  <a:schemeClr val="accent2"/>
                </a:solidFill>
              </a:rPr>
              <a:t>ClinicalTrials.gov at UVA</a:t>
            </a:r>
          </a:p>
        </p:txBody>
      </p:sp>
    </p:spTree>
    <p:extLst>
      <p:ext uri="{BB962C8B-B14F-4D97-AF65-F5344CB8AC3E}">
        <p14:creationId xmlns:p14="http://schemas.microsoft.com/office/powerpoint/2010/main" val="1594693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DFFC9C3-5E97-46DC-88F0-2F3674206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6834" y="3582444"/>
            <a:ext cx="11630025" cy="2625044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2000" dirty="0">
                <a:solidFill>
                  <a:schemeClr val="accent5">
                    <a:lumMod val="50000"/>
                  </a:schemeClr>
                </a:solidFill>
              </a:rPr>
              <a:t>Contact: RUVAClinicalTrials</a:t>
            </a:r>
            <a:r>
              <a:rPr lang="en-US" altLang="en-US" sz="2000" dirty="0">
                <a:solidFill>
                  <a:schemeClr val="accent5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@uvahealth.org</a:t>
            </a:r>
            <a:endParaRPr lang="en-US" altLang="en-US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243" name="Title 2">
            <a:extLst>
              <a:ext uri="{FF2B5EF4-FFF2-40B4-BE49-F238E27FC236}">
                <a16:creationId xmlns:a16="http://schemas.microsoft.com/office/drawing/2014/main" id="{742D4DDE-0327-4A0E-8CCC-9B624DE6AE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0891" y="1315233"/>
            <a:ext cx="11380788" cy="1853852"/>
          </a:xfrm>
        </p:spPr>
        <p:txBody>
          <a:bodyPr/>
          <a:lstStyle/>
          <a:p>
            <a:pPr algn="ctr"/>
            <a:br>
              <a:rPr lang="en-US" altLang="en-US" dirty="0">
                <a:solidFill>
                  <a:schemeClr val="accent2"/>
                </a:solidFill>
              </a:rPr>
            </a:br>
            <a:r>
              <a:rPr lang="en-US" altLang="en-US" sz="5400" dirty="0">
                <a:solidFill>
                  <a:schemeClr val="accent2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39425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>
            <a:extLst>
              <a:ext uri="{FF2B5EF4-FFF2-40B4-BE49-F238E27FC236}">
                <a16:creationId xmlns:a16="http://schemas.microsoft.com/office/drawing/2014/main" id="{17F44604-ED5C-4517-B94E-99F55DC0F7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6926" y="187889"/>
            <a:ext cx="10426874" cy="6463431"/>
          </a:xfrm>
        </p:spPr>
        <p:txBody>
          <a:bodyPr/>
          <a:lstStyle/>
          <a:p>
            <a:pPr algn="ctr" eaLnBrk="1" hangingPunct="1">
              <a:defRPr/>
            </a:pPr>
            <a:b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altLang="en-US" u="sng" dirty="0">
                <a:solidFill>
                  <a:srgbClr val="F56E1B"/>
                </a:solidFill>
              </a:rPr>
              <a:t>NEW SERVICES IN 2024</a:t>
            </a:r>
            <a:br>
              <a:rPr lang="en-US" altLang="en-US" u="sng" dirty="0">
                <a:solidFill>
                  <a:srgbClr val="F56E1B"/>
                </a:solidFill>
              </a:rPr>
            </a:br>
            <a:br>
              <a:rPr lang="en-US" altLang="en-US" u="sng" dirty="0">
                <a:solidFill>
                  <a:srgbClr val="F56E1B"/>
                </a:solidFill>
              </a:rPr>
            </a:br>
            <a:r>
              <a:rPr lang="en-US" altLang="en-US" sz="3200" dirty="0">
                <a:solidFill>
                  <a:schemeClr val="accent5">
                    <a:lumMod val="50000"/>
                  </a:schemeClr>
                </a:solidFill>
              </a:rPr>
              <a:t>Regulatory Start-Up &amp; Management</a:t>
            </a:r>
            <a:br>
              <a:rPr lang="en-US" altLang="en-US" sz="3200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altLang="en-US" sz="32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altLang="en-US" sz="3200" dirty="0">
                <a:solidFill>
                  <a:schemeClr val="accent5">
                    <a:lumMod val="50000"/>
                  </a:schemeClr>
                </a:solidFill>
              </a:rPr>
              <a:t>Clinical Research Financial Management</a:t>
            </a:r>
            <a:br>
              <a:rPr lang="en-US" altLang="en-US" sz="3200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altLang="en-US" sz="32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altLang="en-US" sz="3200" dirty="0">
                <a:solidFill>
                  <a:schemeClr val="accent5">
                    <a:lumMod val="50000"/>
                  </a:schemeClr>
                </a:solidFill>
              </a:rPr>
              <a:t>Clinical Research Coordinator (CRC) Pool</a:t>
            </a:r>
            <a:br>
              <a:rPr lang="en-US" altLang="en-US" sz="3200" u="sng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altLang="en-US" sz="3200" u="sng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altLang="en-US" sz="3200" u="sng" dirty="0">
                <a:solidFill>
                  <a:srgbClr val="F56E1B"/>
                </a:solidFill>
              </a:rPr>
              <a:t>All new services billed at an hourly rate. </a:t>
            </a:r>
            <a:b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endParaRPr lang="en-US" altLang="en-US" sz="2400" dirty="0">
              <a:solidFill>
                <a:srgbClr val="F56E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98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71B6C0-A258-4F80-9821-D1DEF1C408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2060"/>
                </a:solidFill>
              </a:rPr>
              <a:t>Work with PIs and study teams to write a complete protocol and informed consent ready for IRB submission. Create IND/IDE application, if applicable, for FDA submission.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chemeClr val="accent5">
                    <a:lumMod val="50000"/>
                  </a:schemeClr>
                </a:solidFill>
              </a:rPr>
              <a:t>Prepare, submit and file all required trial regulatory documents, including submission to the IRB-HSR and central IRBs.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chemeClr val="accent5">
                    <a:lumMod val="50000"/>
                  </a:schemeClr>
                </a:solidFill>
              </a:rPr>
              <a:t>Maintain regulatory binder (including electronic master file in Florence </a:t>
            </a:r>
            <a:r>
              <a:rPr lang="en-US" altLang="en-US" sz="2200" dirty="0" err="1">
                <a:solidFill>
                  <a:schemeClr val="accent5">
                    <a:lumMod val="50000"/>
                  </a:schemeClr>
                </a:solidFill>
              </a:rPr>
              <a:t>eBinders</a:t>
            </a:r>
            <a:r>
              <a:rPr lang="en-US" altLang="en-US" sz="2200" dirty="0">
                <a:solidFill>
                  <a:schemeClr val="accent5">
                    <a:lumMod val="50000"/>
                  </a:schemeClr>
                </a:solidFill>
              </a:rPr>
              <a:t>) throughout study.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chemeClr val="accent5">
                    <a:lumMod val="50000"/>
                  </a:schemeClr>
                </a:solidFill>
              </a:rPr>
              <a:t>Participate in monitor and/or regulatory visits/inspections as necessary.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chemeClr val="accent5">
                    <a:lumMod val="50000"/>
                  </a:schemeClr>
                </a:solidFill>
              </a:rPr>
              <a:t>ClinicalTrials.gov registration for investigator-initiated trials.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chemeClr val="accent5">
                    <a:lumMod val="50000"/>
                  </a:schemeClr>
                </a:solidFill>
              </a:rPr>
              <a:t>Responsible for IRB communication throughout the study (i.e., modifications, continuations, close-out).</a:t>
            </a:r>
          </a:p>
          <a:p>
            <a:pPr>
              <a:spcBef>
                <a:spcPts val="0"/>
              </a:spcBef>
              <a:tabLst>
                <a:tab pos="342900" algn="l"/>
              </a:tabLst>
            </a:pPr>
            <a:endParaRPr lang="en-US" sz="2200" dirty="0">
              <a:ea typeface="Verdana" panose="020B0604030504040204" pitchFamily="34" charset="0"/>
            </a:endParaRPr>
          </a:p>
          <a:p>
            <a:pPr algn="ctr">
              <a:spcBef>
                <a:spcPts val="0"/>
              </a:spcBef>
              <a:tabLst>
                <a:tab pos="342900" algn="l"/>
              </a:tabLst>
            </a:pPr>
            <a:r>
              <a:rPr lang="en-US" sz="2200" dirty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</a:rPr>
              <a:t>Contact:  CTOregsupport@uvahealth.org</a:t>
            </a:r>
          </a:p>
          <a:p>
            <a:pPr>
              <a:spcBef>
                <a:spcPts val="0"/>
              </a:spcBef>
              <a:tabLst>
                <a:tab pos="342900" algn="l"/>
              </a:tabLst>
            </a:pPr>
            <a:endParaRPr lang="en-US" sz="2400" dirty="0">
              <a:solidFill>
                <a:schemeClr val="accent5">
                  <a:lumMod val="50000"/>
                </a:schemeClr>
              </a:solidFill>
              <a:ea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370E40-C60B-4751-99D7-BF53B585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56E1B"/>
                </a:solidFill>
              </a:rPr>
              <a:t>NEW: Regulatory Start-Up &amp;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81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1CCBF-3801-483A-A241-BA624F647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2"/>
                </a:solidFill>
              </a:rPr>
              <a:t>NEW: Clinical Research Financial Management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A98C3-AAFA-422D-A883-0CF738228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Develop study budgets (including internal budgets with break-even costs for use in red-lining the sponsor budget) and assist in negotiations.</a:t>
            </a:r>
          </a:p>
          <a:p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Invoice sponsors for services, including tracking ACH/auto payments generated by EDC or other sponsor system.</a:t>
            </a:r>
          </a:p>
          <a:p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Reconciliation, including receipt tracking of invoiced sponsor payments.</a:t>
            </a:r>
          </a:p>
          <a:p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Can work in collaboration with your departmental financial administrator or independently.</a:t>
            </a:r>
          </a:p>
          <a:p>
            <a:pPr marL="0" indent="0" eaLnBrk="1" hangingPunct="1">
              <a:buNone/>
            </a:pPr>
            <a:endParaRPr lang="en-US" alt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lvl="1" indent="0" algn="ctr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</a:rPr>
              <a:t>Contact:  CTOfinsupport@uvahealth.org</a:t>
            </a:r>
          </a:p>
          <a:p>
            <a:pPr marL="457200" lvl="1" indent="0" algn="ctr">
              <a:buNone/>
            </a:pPr>
            <a:r>
              <a:rPr lang="en-US" altLang="en-US" sz="2000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482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915C5-9D0C-4AB8-9855-6BE3F25AC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2"/>
                </a:solidFill>
              </a:rPr>
              <a:t>NEW: </a:t>
            </a:r>
            <a:r>
              <a:rPr lang="en-US" altLang="en-US" sz="3400" dirty="0">
                <a:solidFill>
                  <a:schemeClr val="accent2"/>
                </a:solidFill>
              </a:rPr>
              <a:t>Clinical Research Coordinator (CRC) Pool</a:t>
            </a:r>
            <a:endParaRPr lang="en-US" sz="34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41476-D0DC-4224-BA76-7E03D4F68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2762"/>
            <a:ext cx="11380788" cy="4397375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CRC services are available for:</a:t>
            </a:r>
          </a:p>
          <a:p>
            <a:pPr lvl="1" eaLnBrk="1" hangingPunct="1"/>
            <a: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  <a:t>New PIs or PIs who do not have funding for a full-time CRC.</a:t>
            </a:r>
          </a:p>
          <a:p>
            <a:pPr lvl="1" eaLnBrk="1" hangingPunct="1"/>
            <a: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  <a:t>Temporary coverage for CRCs out on medical/paternity/maternity leave.</a:t>
            </a:r>
          </a:p>
          <a:p>
            <a:pPr lvl="1" eaLnBrk="1" hangingPunct="1"/>
            <a: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  <a:t>Supplementation of existing CRC staff for:</a:t>
            </a:r>
          </a:p>
          <a:p>
            <a:pPr lvl="2" eaLnBrk="1" hangingPunct="1"/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studies experiencing accelerated timelines/enrollment</a:t>
            </a:r>
          </a:p>
          <a:p>
            <a:pPr lvl="2" eaLnBrk="1" hangingPunct="1"/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data backlogs/query resolution</a:t>
            </a:r>
          </a:p>
          <a:p>
            <a:pPr lvl="2" eaLnBrk="1" hangingPunct="1"/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audit preparation</a:t>
            </a:r>
          </a:p>
          <a:p>
            <a:pPr lvl="1" eaLnBrk="1" hangingPunct="1"/>
            <a: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  <a:t>Currently 3 full-time CRCs.</a:t>
            </a:r>
          </a:p>
          <a:p>
            <a:pPr marL="0" indent="0" algn="ctr">
              <a:buNone/>
            </a:pPr>
            <a:endParaRPr lang="en-US" altLang="en-US" sz="2000" dirty="0"/>
          </a:p>
          <a:p>
            <a:pPr marL="0" indent="0" algn="ctr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</a:rPr>
              <a:t>Contact:  CTOcrcsupport@uvahealth.org</a:t>
            </a:r>
          </a:p>
          <a:p>
            <a:pPr marL="0" indent="0" algn="ctr">
              <a:buNone/>
            </a:pPr>
            <a:r>
              <a:rPr lang="en-US" altLang="en-US" sz="2000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671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D1C6333-A05F-453A-932D-694DD3B2E630}"/>
              </a:ext>
            </a:extLst>
          </p:cNvPr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0226CB16-D786-44FF-A6BA-51C78A64342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229" y="2144449"/>
            <a:ext cx="2477541" cy="213683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09753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DFFC9C3-5E97-46DC-88F0-2F3674206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1975" y="1782763"/>
            <a:ext cx="11630025" cy="4365625"/>
          </a:xfrm>
        </p:spPr>
        <p:txBody>
          <a:bodyPr/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300" dirty="0">
                <a:solidFill>
                  <a:schemeClr val="accent5">
                    <a:lumMod val="50000"/>
                  </a:schemeClr>
                </a:solidFill>
              </a:rPr>
              <a:t>Provide onboarding resources for new clinical research coordinators.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300" dirty="0">
                <a:solidFill>
                  <a:schemeClr val="accent5">
                    <a:lumMod val="50000"/>
                  </a:schemeClr>
                </a:solidFill>
              </a:rPr>
              <a:t>Offer in person education sessions applying real world experience to research ethics, roles and responsibilities, good documentation practices, and informed consent.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300" dirty="0">
                <a:solidFill>
                  <a:schemeClr val="accent5">
                    <a:lumMod val="50000"/>
                  </a:schemeClr>
                </a:solidFill>
              </a:rPr>
              <a:t>Courses offered monthly with in-person and virtual options available.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300" dirty="0">
                <a:solidFill>
                  <a:schemeClr val="accent5">
                    <a:lumMod val="50000"/>
                  </a:schemeClr>
                </a:solidFill>
              </a:rPr>
              <a:t>Instruct &amp; evaluate competency of clinical skills.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300" dirty="0">
                <a:solidFill>
                  <a:schemeClr val="accent5">
                    <a:lumMod val="50000"/>
                  </a:schemeClr>
                </a:solidFill>
              </a:rPr>
              <a:t>Promote career development by providing clinical research certification information and exam prep support.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300" dirty="0">
                <a:solidFill>
                  <a:schemeClr val="accent5">
                    <a:lumMod val="50000"/>
                  </a:schemeClr>
                </a:solidFill>
              </a:rPr>
              <a:t>Clinical Research Education Series accredited jointly by the UVA SOM &amp; UVA SON presented throughout the y</a:t>
            </a:r>
            <a: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  <a:t>e</a:t>
            </a:r>
            <a:r>
              <a:rPr lang="en-US" altLang="en-US" sz="2300" dirty="0">
                <a:solidFill>
                  <a:schemeClr val="accent5">
                    <a:lumMod val="50000"/>
                  </a:schemeClr>
                </a:solidFill>
              </a:rPr>
              <a:t>ar.</a:t>
            </a:r>
          </a:p>
          <a:p>
            <a:pPr eaLnBrk="1" hangingPunct="1"/>
            <a:endParaRPr lang="en-US" altLang="en-US" sz="2200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spcBef>
                <a:spcPts val="0"/>
              </a:spcBef>
              <a:tabLst>
                <a:tab pos="342900" algn="l"/>
              </a:tabLst>
            </a:pPr>
            <a:r>
              <a:rPr lang="en-US" sz="2300" dirty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</a:rPr>
              <a:t>Contact:  somctued@uvahealth.org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10243" name="Title 2">
            <a:extLst>
              <a:ext uri="{FF2B5EF4-FFF2-40B4-BE49-F238E27FC236}">
                <a16:creationId xmlns:a16="http://schemas.microsoft.com/office/drawing/2014/main" id="{742D4DDE-0327-4A0E-8CCC-9B624DE6AE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2"/>
                </a:solidFill>
              </a:rPr>
              <a:t>Clinical Research Education &amp; Mentoring </a:t>
            </a:r>
          </a:p>
        </p:txBody>
      </p:sp>
    </p:spTree>
    <p:extLst>
      <p:ext uri="{BB962C8B-B14F-4D97-AF65-F5344CB8AC3E}">
        <p14:creationId xmlns:p14="http://schemas.microsoft.com/office/powerpoint/2010/main" val="3333780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C13A3-AB80-4F90-A10D-E3A9A9C99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 dirty="0">
                <a:solidFill>
                  <a:schemeClr val="accent2"/>
                </a:solidFill>
              </a:rPr>
            </a:br>
            <a:r>
              <a:rPr lang="en-US" altLang="en-US" dirty="0">
                <a:solidFill>
                  <a:schemeClr val="accent2"/>
                </a:solidFill>
              </a:rPr>
              <a:t>Clinical Research Unit</a:t>
            </a:r>
            <a:b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</a:b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E00DA-D6FA-477E-8C08-6E993D6C0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300" dirty="0">
                <a:effectLst/>
                <a:ea typeface="Times New Roman" panose="02020603050405020304" pitchFamily="18" charset="0"/>
              </a:rPr>
              <a:t>Collins Wing location conveniently located near the main hospital, with dedicated participant parking.</a:t>
            </a:r>
            <a:endParaRPr lang="en-US" sz="2300" dirty="0">
              <a:ea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300" dirty="0">
                <a:effectLst/>
                <a:ea typeface="Times New Roman" panose="02020603050405020304" pitchFamily="18" charset="0"/>
              </a:rPr>
              <a:t>RN Staff available for research visit procedures (PK’s, IV Infusions).</a:t>
            </a:r>
            <a:endParaRPr lang="en-US" sz="2300" dirty="0">
              <a:ea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300" dirty="0">
                <a:effectLst/>
                <a:ea typeface="Times New Roman" panose="02020603050405020304" pitchFamily="18" charset="0"/>
              </a:rPr>
              <a:t>Seven exam rooms (three with hospital beds), office, lab space with freezers and centrifuges.</a:t>
            </a:r>
            <a:endParaRPr lang="en-US" sz="2300" dirty="0">
              <a:ea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300" dirty="0">
                <a:effectLst/>
                <a:ea typeface="Times New Roman" panose="02020603050405020304" pitchFamily="18" charset="0"/>
              </a:rPr>
              <a:t>University certified equipment includes scales, vital signs monitors, infusion pumps, ECG Machines </a:t>
            </a:r>
            <a:endParaRPr lang="en-US" sz="2300" dirty="0"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300" dirty="0">
                <a:ea typeface="Times New Roman" panose="02020603050405020304" pitchFamily="18" charset="0"/>
              </a:rPr>
              <a:t>Fontaine Research Park location (unstaffed) has three rooms with exam tables, two interview rooms, a phlebotomy room, a room with a bed, and a lab with centrifuge and freezers. 			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altLang="en-US" sz="2000" dirty="0">
                <a:solidFill>
                  <a:schemeClr val="accent5">
                    <a:lumMod val="50000"/>
                  </a:schemeClr>
                </a:solidFill>
              </a:rPr>
              <a:t>Contact: rsomcruschedule</a:t>
            </a:r>
            <a:r>
              <a:rPr lang="en-US" altLang="en-US" sz="2000" dirty="0">
                <a:solidFill>
                  <a:schemeClr val="accent5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@uvahealth.org</a:t>
            </a:r>
            <a:endParaRPr lang="en-US" altLang="en-US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59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71B6C0-A258-4F80-9821-D1DEF1C40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5275" y="1903956"/>
            <a:ext cx="11381450" cy="4343400"/>
          </a:xfrm>
        </p:spPr>
        <p:txBody>
          <a:bodyPr/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2300" dirty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</a:rPr>
              <a:t>Collaborate with PI on Protocol, CRF development and IRB submissions.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endParaRPr lang="en-US" sz="1200" dirty="0">
              <a:solidFill>
                <a:schemeClr val="accent5">
                  <a:lumMod val="50000"/>
                </a:schemeClr>
              </a:solidFill>
              <a:ea typeface="Verdana" panose="020B060403050404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2300" dirty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</a:rPr>
              <a:t>Assist in sub-contracting &amp; budget development with non-UVA sites.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endParaRPr lang="en-US" sz="1200" dirty="0">
              <a:solidFill>
                <a:schemeClr val="accent5">
                  <a:lumMod val="50000"/>
                </a:schemeClr>
              </a:solidFill>
              <a:ea typeface="Verdana" panose="020B060403050404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2300" dirty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</a:rPr>
              <a:t>Provide specifications for electronic case report forms in EDC system.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endParaRPr lang="en-US" sz="1200" dirty="0">
              <a:solidFill>
                <a:schemeClr val="accent5">
                  <a:lumMod val="50000"/>
                </a:schemeClr>
              </a:solidFill>
              <a:ea typeface="Verdana" panose="020B060403050404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2300" dirty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</a:rPr>
              <a:t>Development of study related manuals (e.g., lab manual, manual of operations).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endParaRPr lang="en-US" sz="1200" dirty="0">
              <a:solidFill>
                <a:schemeClr val="accent5">
                  <a:lumMod val="50000"/>
                </a:schemeClr>
              </a:solidFill>
              <a:ea typeface="Verdana" panose="020B060403050404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2300" dirty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</a:rPr>
              <a:t>Project management: study start-up (training of site staff, management of regulatory approvals or reliance agreements), management of regulatory files, interim-monitoring visits, regular data quality reviews, sponsor &amp; FDA reporting, coordination of invoicing, study closeouts.</a:t>
            </a:r>
          </a:p>
          <a:p>
            <a:pPr>
              <a:spcBef>
                <a:spcPts val="0"/>
              </a:spcBef>
              <a:tabLst>
                <a:tab pos="342900" algn="l"/>
              </a:tabLst>
            </a:pPr>
            <a:endParaRPr lang="en-US" sz="2400" dirty="0">
              <a:solidFill>
                <a:schemeClr val="accent5">
                  <a:lumMod val="50000"/>
                </a:schemeClr>
              </a:solidFill>
              <a:ea typeface="Verdana" panose="020B0604030504040204" pitchFamily="34" charset="0"/>
            </a:endParaRPr>
          </a:p>
          <a:p>
            <a:pPr algn="ctr">
              <a:spcBef>
                <a:spcPts val="0"/>
              </a:spcBef>
              <a:tabLst>
                <a:tab pos="342900" algn="l"/>
              </a:tabLst>
            </a:pPr>
            <a:endParaRPr lang="en-US" sz="1800" dirty="0">
              <a:solidFill>
                <a:schemeClr val="accent5">
                  <a:lumMod val="50000"/>
                </a:schemeClr>
              </a:solidFill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en-US" altLang="en-US" sz="2000" dirty="0">
                <a:solidFill>
                  <a:schemeClr val="accent5">
                    <a:lumMod val="50000"/>
                  </a:schemeClr>
                </a:solidFill>
              </a:rPr>
              <a:t>Contact: gms4x</a:t>
            </a:r>
            <a:r>
              <a:rPr lang="en-US" altLang="en-US" sz="2000" dirty="0">
                <a:solidFill>
                  <a:schemeClr val="accent5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@uvahealth.org</a:t>
            </a:r>
            <a:endParaRPr lang="en-US" altLang="en-US" sz="20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tabLst>
                <a:tab pos="342900" algn="l"/>
              </a:tabLst>
            </a:pPr>
            <a:endParaRPr lang="en-US" sz="2400" dirty="0">
              <a:solidFill>
                <a:schemeClr val="accent5">
                  <a:lumMod val="50000"/>
                </a:schemeClr>
              </a:solidFill>
              <a:ea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370E40-C60B-4751-99D7-BF53B585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dirty="0">
                <a:solidFill>
                  <a:schemeClr val="accent2"/>
                </a:solidFill>
              </a:rPr>
              <a:t>Clinical Research Multisite Project Management</a:t>
            </a:r>
            <a:endParaRPr lang="en-US" sz="3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9817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ystems PPT.final.pot [Compatibility Mode]" id="{5BCF59C4-C01E-41FF-A8D9-548AAC2C0512}" vid="{C753C4DD-C2C7-4239-BCB6-8043731010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Systems PPT.final</Template>
  <TotalTime>6149</TotalTime>
  <Words>931</Words>
  <Application>Microsoft Office PowerPoint</Application>
  <PresentationFormat>Widescreen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Roboto</vt:lpstr>
      <vt:lpstr>Office Theme</vt:lpstr>
      <vt:lpstr>  CLINICAL TRIALS UNIT UVA SCHOOL OF MEDICINE  Linda Duska, MD Associate Dean for Clinical Research  Lori Elder Director, Clinical Trials Unit   </vt:lpstr>
      <vt:lpstr>  NEW SERVICES IN 2024  Regulatory Start-Up &amp; Management  Clinical Research Financial Management  Clinical Research Coordinator (CRC) Pool  All new services billed at an hourly rate.    </vt:lpstr>
      <vt:lpstr>NEW: Regulatory Start-Up &amp; Management</vt:lpstr>
      <vt:lpstr>NEW: Clinical Research Financial Management</vt:lpstr>
      <vt:lpstr>NEW: Clinical Research Coordinator (CRC) Pool</vt:lpstr>
      <vt:lpstr>PowerPoint Presentation</vt:lpstr>
      <vt:lpstr>Clinical Research Education &amp; Mentoring </vt:lpstr>
      <vt:lpstr> Clinical Research Unit </vt:lpstr>
      <vt:lpstr>Clinical Research Multisite Project Management</vt:lpstr>
      <vt:lpstr>CRConnect, Florence eBinders &amp; OnCore</vt:lpstr>
      <vt:lpstr>Clinical Research Billing</vt:lpstr>
      <vt:lpstr>ClinicalTrials.gov at UVA</vt:lpstr>
      <vt:lpstr>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Systems at UVA  OnCore (Online Collaborative Research Environment)</dc:title>
  <dc:creator>Alicea, Justin O *HS</dc:creator>
  <cp:lastModifiedBy>Elder, Lori J *HS</cp:lastModifiedBy>
  <cp:revision>48</cp:revision>
  <dcterms:created xsi:type="dcterms:W3CDTF">2024-05-06T14:22:35Z</dcterms:created>
  <dcterms:modified xsi:type="dcterms:W3CDTF">2025-01-14T21:00:36Z</dcterms:modified>
</cp:coreProperties>
</file>