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6" r:id="rId4"/>
    <p:sldId id="257" r:id="rId5"/>
    <p:sldId id="259" r:id="rId6"/>
    <p:sldId id="258" r:id="rId7"/>
    <p:sldId id="260" r:id="rId8"/>
    <p:sldId id="261" r:id="rId9"/>
    <p:sldId id="262" r:id="rId10"/>
    <p:sldId id="263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3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A332F-A6F1-45FD-960F-5B58DFA69D2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6189F-9EE7-4EB7-926B-6ABBA9791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22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16189F-9EE7-4EB7-926B-6ABBA97917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4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7823-43B2-A606-968F-FB2A1203A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55298-A9B2-EC22-B0BA-A1833AD2A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D1F03-16FC-CD45-C686-9B226F1A7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574A3-C289-9901-04C0-C49FAA09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E9043-342D-94CF-7F31-E5AA35E7D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4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D6A62-C73A-49FC-16D6-77991D984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58C4B-5484-5A52-9A57-5B5325BB3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13A33-DD22-AD6A-1C0B-D9C650BF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91E65-039A-CF13-750F-BBBE2CEB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37FFA-5664-2D6F-F260-910079474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3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6BEC6C-7E5E-2716-9829-F5B2E352B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EBC28-A137-9169-BC3D-A7490D5EC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6CA22-8CF7-DDEB-FA10-E9939A012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DA2C5-1109-4818-4407-4B9B65F5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0E255-EA67-1EA3-E7FF-4E39DCE82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4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059B2-817C-EBEB-9731-B5A09904A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BFAEA-80AF-2FCE-E342-40B12C39D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A1A73-0FB6-D1C7-80AB-02337897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0C675-97EC-0AE6-BD89-F717F4AA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836D8-CCAF-72EC-4533-E483CE4B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1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5CB95-08BA-145E-4552-8F1B6B704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1B2FA-D387-79FA-6401-5378AC354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2858-6EAD-0543-E4AC-91BFD1691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4100D-30E6-91E7-AE44-4CA3F9F6A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5C01D-7044-D919-F6E3-40D48AFF8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7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87164-24A6-BBCB-6CDA-14A615151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4D403-CF89-497F-4F91-34C221B601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12C77-6905-EB0B-3A19-247302E9A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584DF-30F7-2403-3688-DC509683F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6504C4-244F-3546-52C8-A970BFD31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53BBE-CAD7-B533-BDD7-BAB6D59E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4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B3258-BD71-26C6-3866-E522DE350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A3E3D-B1CA-12FD-14B3-932B89BE8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F2236-A2C1-E13D-96D2-06E4D55B8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AC1FCF-6047-937C-BE24-AFD12F3316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B346EB-EE61-C2B9-700D-87A88D50F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1BE8F1-DCF2-876F-7D95-50356F240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F5833-D8BF-931D-64B9-DA224C7E4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A08BB8-415C-E3E1-FEAF-6723B695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3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E684-92C6-163F-E8DC-7B77B7360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B17458-8862-4218-5DAF-26735168B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53FB53-393A-CD4D-43A8-6B129F81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287E77-7949-6AB2-5E53-D74BD3CF3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8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F6C5B5-9E8D-255C-4F59-8CF2FFD35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3E8526-EC79-E360-9D0C-171BBF6A1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506FA-BC54-8F7E-3E6F-0A0707B56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7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C0AE5-37C8-47C2-0116-0ADA108F0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163C4-698E-15ED-45D1-99CA7A748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5D9B6B-3B20-D6F7-AC8B-C03BAACEF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69E79-740C-5662-C6C0-802C63411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3376B-9C02-E980-F249-15DBAB16E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894FE-BAAC-D0A5-900A-4BBBA888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2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4E3FC-3B08-F56E-CCB2-0A21B7A77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ABED93-6C8F-8F6C-1850-05FD82D8C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B79FF-1874-B550-C4DC-2058E4889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4201B-A7C5-928B-580C-B382C673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6E689-628C-A3A6-7A5B-CE8F12672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1B5CF-F3AB-926C-45B0-861A95CFC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6669D9-1E7F-A802-821F-AFF1F93A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E2686-8D68-A0C0-6031-7C7F339D7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2C1A4-8D8B-1CC2-AE8D-FD7DBD1895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9D2657-D05F-41EF-A4E4-0B9BEFD3D5B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CC3C4-BF86-53CB-33AB-41292EAA52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00A93-D616-74C8-692E-8A89A23D0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84F32D-6E3C-4A38-A695-8B091DBF5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8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233B7-87AC-C23C-BF05-B67F17BD4E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Resident Research </a:t>
            </a:r>
            <a:br>
              <a:rPr lang="en-US" dirty="0"/>
            </a:br>
            <a:r>
              <a:rPr lang="en-US" sz="4800" dirty="0"/>
              <a:t>Current Needs Survey &amp; Next Steps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2EE095-C06C-353D-CB25-B6CD14F927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Faculty Meeting </a:t>
            </a:r>
          </a:p>
          <a:p>
            <a:r>
              <a:rPr lang="en-US" dirty="0"/>
              <a:t>Jan 2025</a:t>
            </a:r>
          </a:p>
        </p:txBody>
      </p:sp>
    </p:spTree>
    <p:extLst>
      <p:ext uri="{BB962C8B-B14F-4D97-AF65-F5344CB8AC3E}">
        <p14:creationId xmlns:p14="http://schemas.microsoft.com/office/powerpoint/2010/main" val="628029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BCB2-9DFE-8F11-ECF2-F773BCD34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D3FE2-1152-0EA3-E9E7-A85D0FB4E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formalized research curriculum</a:t>
            </a:r>
          </a:p>
          <a:p>
            <a:pPr lvl="1"/>
            <a:r>
              <a:rPr lang="en-US" dirty="0"/>
              <a:t>Loss of AET + Erosion of didactics / conference time </a:t>
            </a:r>
          </a:p>
          <a:p>
            <a:r>
              <a:rPr lang="en-US" dirty="0"/>
              <a:t>No easy way to match interested trainees with faculty projects </a:t>
            </a:r>
          </a:p>
        </p:txBody>
      </p:sp>
    </p:spTree>
    <p:extLst>
      <p:ext uri="{BB962C8B-B14F-4D97-AF65-F5344CB8AC3E}">
        <p14:creationId xmlns:p14="http://schemas.microsoft.com/office/powerpoint/2010/main" val="843197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321AB-A6E8-CAF2-3618-1E4AE9F7D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2A8E0-1EEA-2D70-6D9B-40335E9AD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Statistics lectures upcoming this yr arranged by Dr. Tuong </a:t>
            </a:r>
          </a:p>
          <a:p>
            <a:r>
              <a:rPr lang="en-US" dirty="0"/>
              <a:t>Formalize a research track / curriculum with dedicated time?</a:t>
            </a:r>
          </a:p>
          <a:p>
            <a:r>
              <a:rPr lang="en-US" dirty="0"/>
              <a:t>Centralized list of active projects to help match trainees with projects?</a:t>
            </a:r>
          </a:p>
          <a:p>
            <a:r>
              <a:rPr lang="en-US" dirty="0"/>
              <a:t>Quality improvement </a:t>
            </a:r>
          </a:p>
          <a:p>
            <a:pPr lvl="1"/>
            <a:r>
              <a:rPr lang="en-US" dirty="0"/>
              <a:t>Win-win-win</a:t>
            </a:r>
          </a:p>
          <a:p>
            <a:pPr lvl="1"/>
            <a:r>
              <a:rPr lang="en-US" dirty="0"/>
              <a:t>Create formal curriculum starting intern year (a few other depts are doing this)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9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4BB9-8677-1A77-B782-CA8A66691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Student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91020-B74E-6A83-1D7C-02DB018CF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Issue with lack of oversight </a:t>
            </a:r>
          </a:p>
          <a:p>
            <a:r>
              <a:rPr lang="en-US" dirty="0"/>
              <a:t>Students toil without faculty face time, mentorship, or gain</a:t>
            </a:r>
          </a:p>
          <a:p>
            <a:r>
              <a:rPr lang="en-US" dirty="0"/>
              <a:t>Thoughts on formally prohibiting residents working with students without faculty onboarding / mentorship?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92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0ECE3-2A03-144A-03E0-EE4B81DC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9FCC1-6E11-E2E2-6328-712B3F67D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Resident research needs survey results</a:t>
            </a:r>
          </a:p>
          <a:p>
            <a:r>
              <a:rPr lang="en-US" dirty="0"/>
              <a:t>Resident research gaps &amp; opportunities discussion</a:t>
            </a:r>
          </a:p>
          <a:p>
            <a:r>
              <a:rPr lang="en-US" dirty="0"/>
              <a:t>Medical student research oversight</a:t>
            </a:r>
          </a:p>
        </p:txBody>
      </p:sp>
    </p:spTree>
    <p:extLst>
      <p:ext uri="{BB962C8B-B14F-4D97-AF65-F5344CB8AC3E}">
        <p14:creationId xmlns:p14="http://schemas.microsoft.com/office/powerpoint/2010/main" val="2526687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D8A55-4912-A527-D433-2703C01CA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BCD62-8901-A22C-C4E4-4632553E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learning objectives:</a:t>
            </a:r>
          </a:p>
          <a:p>
            <a:pPr lvl="1"/>
            <a:r>
              <a:rPr lang="en-US" dirty="0"/>
              <a:t>To critically appraise literature</a:t>
            </a:r>
          </a:p>
          <a:p>
            <a:pPr lvl="1"/>
            <a:r>
              <a:rPr lang="en-US" dirty="0"/>
              <a:t>To formulate a research question and basic study design to answer</a:t>
            </a:r>
          </a:p>
          <a:p>
            <a:pPr lvl="1"/>
            <a:r>
              <a:rPr lang="en-US" dirty="0"/>
              <a:t>To effectively communicate / present research findings</a:t>
            </a:r>
          </a:p>
          <a:p>
            <a:r>
              <a:rPr lang="en-US" dirty="0"/>
              <a:t>Aspirations:</a:t>
            </a:r>
          </a:p>
          <a:p>
            <a:pPr lvl="1"/>
            <a:r>
              <a:rPr lang="en-US" dirty="0"/>
              <a:t>Foster curiosity and scientific inquiry</a:t>
            </a:r>
          </a:p>
          <a:p>
            <a:pPr lvl="1"/>
            <a:r>
              <a:rPr lang="en-US" dirty="0"/>
              <a:t>Instill habit of evidence-based medicine (practice-based learning)</a:t>
            </a:r>
          </a:p>
          <a:p>
            <a:pPr lvl="1"/>
            <a:r>
              <a:rPr lang="en-US" dirty="0"/>
              <a:t>Instill quality improvement mindset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055BD-4058-58DE-1B01-A2A20706F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</a:t>
            </a:r>
          </a:p>
        </p:txBody>
      </p:sp>
      <p:pic>
        <p:nvPicPr>
          <p:cNvPr id="1026" name="Picture 2" descr="Forms response chart. Question title: Are you currently actively involved in any research?. Number of responses: 12 responses.">
            <a:extLst>
              <a:ext uri="{FF2B5EF4-FFF2-40B4-BE49-F238E27FC236}">
                <a16:creationId xmlns:a16="http://schemas.microsoft.com/office/drawing/2014/main" id="{C388B1B2-1F1C-439C-1922-62D05077BB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" t="-9823" r="28640" b="9823"/>
          <a:stretch/>
        </p:blipFill>
        <p:spPr bwMode="auto">
          <a:xfrm>
            <a:off x="1660124" y="1054100"/>
            <a:ext cx="8513685" cy="512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011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3ED64-C507-6270-FAEA-C55DA4400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Forms response chart. Question title: Are you planning on presenting any abstracts at meetings in the 2024-2025 academic year?. Number of responses: 12 responses.">
            <a:extLst>
              <a:ext uri="{FF2B5EF4-FFF2-40B4-BE49-F238E27FC236}">
                <a16:creationId xmlns:a16="http://schemas.microsoft.com/office/drawing/2014/main" id="{19D48242-AD72-3B4E-18DC-FC12573ED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775"/>
            <a:ext cx="12192000" cy="512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98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2EC92-9ABB-5FBD-053F-75226E0EC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Forms response chart. Question title: Which aspects of research would you like more instruction in?. Number of responses: 11 responses.">
            <a:extLst>
              <a:ext uri="{FF2B5EF4-FFF2-40B4-BE49-F238E27FC236}">
                <a16:creationId xmlns:a16="http://schemas.microsoft.com/office/drawing/2014/main" id="{B3E00846-2D6F-9703-8726-DE62F70E2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76" y="848981"/>
            <a:ext cx="10869197" cy="516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82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F18F0-0A48-17C3-06CD-871AA680E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F9BA-7E38-0459-BEE6-6FDF7AEB9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Forms response chart. Question title: What are barriers to your participation in research?. Number of responses: 12 responses.">
            <a:extLst>
              <a:ext uri="{FF2B5EF4-FFF2-40B4-BE49-F238E27FC236}">
                <a16:creationId xmlns:a16="http://schemas.microsoft.com/office/drawing/2014/main" id="{40FA85D9-F09E-35CB-64F5-E5791D882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4988"/>
            <a:ext cx="12192000" cy="578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08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3EFD3-FDB8-7924-FB72-E9C1B87C1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Forms response chart. Question title: What quality improvement initiative are you most interested in?. Number of responses: 12 responses.">
            <a:extLst>
              <a:ext uri="{FF2B5EF4-FFF2-40B4-BE49-F238E27FC236}">
                <a16:creationId xmlns:a16="http://schemas.microsoft.com/office/drawing/2014/main" id="{D31447E6-4AEC-CFD5-B88D-52D21F8F3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775"/>
            <a:ext cx="12192000" cy="512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633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05BFE-243F-BBC2-7E32-DA30F8B48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comments [paraphrased]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F4579-B373-29EB-07A0-2BE081A11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enough time and can fall bottom of priority lists with all other things need to do</a:t>
            </a:r>
          </a:p>
          <a:p>
            <a:r>
              <a:rPr lang="en-US" dirty="0"/>
              <a:t>No available projects that peak interest</a:t>
            </a:r>
          </a:p>
          <a:p>
            <a:r>
              <a:rPr lang="en-US" dirty="0"/>
              <a:t>No reliable data collection help</a:t>
            </a:r>
          </a:p>
          <a:p>
            <a:r>
              <a:rPr lang="en-US" dirty="0"/>
              <a:t>Would be helpful to know what faculty are working on and whether there are things just need help getting across finish line </a:t>
            </a:r>
          </a:p>
        </p:txBody>
      </p:sp>
    </p:spTree>
    <p:extLst>
      <p:ext uri="{BB962C8B-B14F-4D97-AF65-F5344CB8AC3E}">
        <p14:creationId xmlns:p14="http://schemas.microsoft.com/office/powerpoint/2010/main" val="4220888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2510</TotalTime>
  <Words>244</Words>
  <Application>Microsoft Office PowerPoint</Application>
  <PresentationFormat>Widescreen</PresentationFormat>
  <Paragraphs>38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Resident Research  Current Needs Survey &amp; Next Steps</vt:lpstr>
      <vt:lpstr>Agenda</vt:lpstr>
      <vt:lpstr>Resident Research</vt:lpstr>
      <vt:lpstr>Survey Results</vt:lpstr>
      <vt:lpstr>PowerPoint Presentation</vt:lpstr>
      <vt:lpstr>PowerPoint Presentation</vt:lpstr>
      <vt:lpstr>PowerPoint Presentation</vt:lpstr>
      <vt:lpstr>PowerPoint Presentation</vt:lpstr>
      <vt:lpstr>Other comments [paraphrased]</vt:lpstr>
      <vt:lpstr>Gaps </vt:lpstr>
      <vt:lpstr>Opportunities</vt:lpstr>
      <vt:lpstr>Medical Student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Jacqueline Zillioux</dc:creator>
  <cp:lastModifiedBy>Jacqueline Zillioux</cp:lastModifiedBy>
  <cp:revision>1</cp:revision>
  <dcterms:created xsi:type="dcterms:W3CDTF">2025-01-15T01:10:14Z</dcterms:created>
  <dcterms:modified xsi:type="dcterms:W3CDTF">2025-01-16T19:01:10Z</dcterms:modified>
</cp:coreProperties>
</file>