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0" r:id="rId4"/>
    <p:sldId id="272" r:id="rId5"/>
    <p:sldId id="269" r:id="rId6"/>
    <p:sldId id="271" r:id="rId7"/>
    <p:sldId id="259" r:id="rId8"/>
    <p:sldId id="260" r:id="rId9"/>
    <p:sldId id="268" r:id="rId10"/>
    <p:sldId id="262" r:id="rId11"/>
    <p:sldId id="263" r:id="rId12"/>
    <p:sldId id="265" r:id="rId13"/>
    <p:sldId id="264" r:id="rId14"/>
    <p:sldId id="266"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5" autoAdjust="0"/>
    <p:restoredTop sz="94660"/>
  </p:normalViewPr>
  <p:slideViewPr>
    <p:cSldViewPr snapToGrid="0">
      <p:cViewPr varScale="1">
        <p:scale>
          <a:sx n="65" d="100"/>
          <a:sy n="65" d="100"/>
        </p:scale>
        <p:origin x="652" y="44"/>
      </p:cViewPr>
      <p:guideLst/>
    </p:cSldViewPr>
  </p:slideViewPr>
  <p:notesTextViewPr>
    <p:cViewPr>
      <p:scale>
        <a:sx n="1" d="1"/>
        <a:sy n="1" d="1"/>
      </p:scale>
      <p:origin x="0" y="0"/>
    </p:cViewPr>
  </p:notesTextViewPr>
  <p:sorterViewPr>
    <p:cViewPr>
      <p:scale>
        <a:sx n="100" d="100"/>
        <a:sy n="100" d="100"/>
      </p:scale>
      <p:origin x="0" y="-27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D6DEB-0776-4DC6-B73A-E32B45F4D0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F56DB3-4EE4-4BF4-AA38-EAE15BAA7A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9BD0B44-43B7-4A94-A4A9-9712D220C0D1}"/>
              </a:ext>
            </a:extLst>
          </p:cNvPr>
          <p:cNvSpPr>
            <a:spLocks noGrp="1"/>
          </p:cNvSpPr>
          <p:nvPr>
            <p:ph type="dt" sz="half" idx="10"/>
          </p:nvPr>
        </p:nvSpPr>
        <p:spPr/>
        <p:txBody>
          <a:bodyPr/>
          <a:lstStyle/>
          <a:p>
            <a:fld id="{3CABE37D-C24F-4B4B-9F4F-9F3279C2611E}" type="datetimeFigureOut">
              <a:rPr lang="en-US" smtClean="0"/>
              <a:t>5/4/2025</a:t>
            </a:fld>
            <a:endParaRPr lang="en-US"/>
          </a:p>
        </p:txBody>
      </p:sp>
      <p:sp>
        <p:nvSpPr>
          <p:cNvPr id="5" name="Footer Placeholder 4">
            <a:extLst>
              <a:ext uri="{FF2B5EF4-FFF2-40B4-BE49-F238E27FC236}">
                <a16:creationId xmlns:a16="http://schemas.microsoft.com/office/drawing/2014/main" id="{D76D2F8E-C85E-421A-B474-7900FF7685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399B74-BC38-4859-8E89-0E5D80ABDED6}"/>
              </a:ext>
            </a:extLst>
          </p:cNvPr>
          <p:cNvSpPr>
            <a:spLocks noGrp="1"/>
          </p:cNvSpPr>
          <p:nvPr>
            <p:ph type="sldNum" sz="quarter" idx="12"/>
          </p:nvPr>
        </p:nvSpPr>
        <p:spPr/>
        <p:txBody>
          <a:bodyPr/>
          <a:lstStyle/>
          <a:p>
            <a:fld id="{9CA9C3FC-5A3A-4D12-AE88-71DA913D6256}" type="slidenum">
              <a:rPr lang="en-US" smtClean="0"/>
              <a:t>‹#›</a:t>
            </a:fld>
            <a:endParaRPr lang="en-US"/>
          </a:p>
        </p:txBody>
      </p:sp>
    </p:spTree>
    <p:extLst>
      <p:ext uri="{BB962C8B-B14F-4D97-AF65-F5344CB8AC3E}">
        <p14:creationId xmlns:p14="http://schemas.microsoft.com/office/powerpoint/2010/main" val="3503026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93BE5-C5F7-4A95-9A99-3442595E0B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597846-283C-4239-A8B6-421853E043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332E8A-6392-4DC9-A35B-7F6A9445CB85}"/>
              </a:ext>
            </a:extLst>
          </p:cNvPr>
          <p:cNvSpPr>
            <a:spLocks noGrp="1"/>
          </p:cNvSpPr>
          <p:nvPr>
            <p:ph type="dt" sz="half" idx="10"/>
          </p:nvPr>
        </p:nvSpPr>
        <p:spPr/>
        <p:txBody>
          <a:bodyPr/>
          <a:lstStyle/>
          <a:p>
            <a:fld id="{3CABE37D-C24F-4B4B-9F4F-9F3279C2611E}" type="datetimeFigureOut">
              <a:rPr lang="en-US" smtClean="0"/>
              <a:t>5/4/2025</a:t>
            </a:fld>
            <a:endParaRPr lang="en-US"/>
          </a:p>
        </p:txBody>
      </p:sp>
      <p:sp>
        <p:nvSpPr>
          <p:cNvPr id="5" name="Footer Placeholder 4">
            <a:extLst>
              <a:ext uri="{FF2B5EF4-FFF2-40B4-BE49-F238E27FC236}">
                <a16:creationId xmlns:a16="http://schemas.microsoft.com/office/drawing/2014/main" id="{2D5C9016-063F-4D10-8939-3EB282DBE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024A04-BA75-48C8-BA42-F4A9925FC8A8}"/>
              </a:ext>
            </a:extLst>
          </p:cNvPr>
          <p:cNvSpPr>
            <a:spLocks noGrp="1"/>
          </p:cNvSpPr>
          <p:nvPr>
            <p:ph type="sldNum" sz="quarter" idx="12"/>
          </p:nvPr>
        </p:nvSpPr>
        <p:spPr/>
        <p:txBody>
          <a:bodyPr/>
          <a:lstStyle/>
          <a:p>
            <a:fld id="{9CA9C3FC-5A3A-4D12-AE88-71DA913D6256}" type="slidenum">
              <a:rPr lang="en-US" smtClean="0"/>
              <a:t>‹#›</a:t>
            </a:fld>
            <a:endParaRPr lang="en-US"/>
          </a:p>
        </p:txBody>
      </p:sp>
    </p:spTree>
    <p:extLst>
      <p:ext uri="{BB962C8B-B14F-4D97-AF65-F5344CB8AC3E}">
        <p14:creationId xmlns:p14="http://schemas.microsoft.com/office/powerpoint/2010/main" val="196328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2538BD-0F8A-49A3-8DCA-E71F2A371D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797A7B-8847-4B50-8756-0A8365A5722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02CCD9-A00B-457C-A420-3BF533221C97}"/>
              </a:ext>
            </a:extLst>
          </p:cNvPr>
          <p:cNvSpPr>
            <a:spLocks noGrp="1"/>
          </p:cNvSpPr>
          <p:nvPr>
            <p:ph type="dt" sz="half" idx="10"/>
          </p:nvPr>
        </p:nvSpPr>
        <p:spPr/>
        <p:txBody>
          <a:bodyPr/>
          <a:lstStyle/>
          <a:p>
            <a:fld id="{3CABE37D-C24F-4B4B-9F4F-9F3279C2611E}" type="datetimeFigureOut">
              <a:rPr lang="en-US" smtClean="0"/>
              <a:t>5/4/2025</a:t>
            </a:fld>
            <a:endParaRPr lang="en-US"/>
          </a:p>
        </p:txBody>
      </p:sp>
      <p:sp>
        <p:nvSpPr>
          <p:cNvPr id="5" name="Footer Placeholder 4">
            <a:extLst>
              <a:ext uri="{FF2B5EF4-FFF2-40B4-BE49-F238E27FC236}">
                <a16:creationId xmlns:a16="http://schemas.microsoft.com/office/drawing/2014/main" id="{268DADAB-1F60-4CA9-9AA8-C91146EEEC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812E6B-A4F1-42F8-AB1D-7713A49579E1}"/>
              </a:ext>
            </a:extLst>
          </p:cNvPr>
          <p:cNvSpPr>
            <a:spLocks noGrp="1"/>
          </p:cNvSpPr>
          <p:nvPr>
            <p:ph type="sldNum" sz="quarter" idx="12"/>
          </p:nvPr>
        </p:nvSpPr>
        <p:spPr/>
        <p:txBody>
          <a:bodyPr/>
          <a:lstStyle/>
          <a:p>
            <a:fld id="{9CA9C3FC-5A3A-4D12-AE88-71DA913D6256}" type="slidenum">
              <a:rPr lang="en-US" smtClean="0"/>
              <a:t>‹#›</a:t>
            </a:fld>
            <a:endParaRPr lang="en-US"/>
          </a:p>
        </p:txBody>
      </p:sp>
    </p:spTree>
    <p:extLst>
      <p:ext uri="{BB962C8B-B14F-4D97-AF65-F5344CB8AC3E}">
        <p14:creationId xmlns:p14="http://schemas.microsoft.com/office/powerpoint/2010/main" val="2990937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32F13-AB0A-4B72-B7A4-F55F5680B9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129017-6E2B-440C-B199-B152FB701D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00165A-4490-4220-A63E-B8D5A1B54A24}"/>
              </a:ext>
            </a:extLst>
          </p:cNvPr>
          <p:cNvSpPr>
            <a:spLocks noGrp="1"/>
          </p:cNvSpPr>
          <p:nvPr>
            <p:ph type="dt" sz="half" idx="10"/>
          </p:nvPr>
        </p:nvSpPr>
        <p:spPr/>
        <p:txBody>
          <a:bodyPr/>
          <a:lstStyle/>
          <a:p>
            <a:fld id="{3CABE37D-C24F-4B4B-9F4F-9F3279C2611E}" type="datetimeFigureOut">
              <a:rPr lang="en-US" smtClean="0"/>
              <a:t>5/4/2025</a:t>
            </a:fld>
            <a:endParaRPr lang="en-US"/>
          </a:p>
        </p:txBody>
      </p:sp>
      <p:sp>
        <p:nvSpPr>
          <p:cNvPr id="5" name="Footer Placeholder 4">
            <a:extLst>
              <a:ext uri="{FF2B5EF4-FFF2-40B4-BE49-F238E27FC236}">
                <a16:creationId xmlns:a16="http://schemas.microsoft.com/office/drawing/2014/main" id="{65AA787E-8478-494D-B7E1-C88CD56062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F2D9B0-1A89-4961-AECC-A272F6A0FFF8}"/>
              </a:ext>
            </a:extLst>
          </p:cNvPr>
          <p:cNvSpPr>
            <a:spLocks noGrp="1"/>
          </p:cNvSpPr>
          <p:nvPr>
            <p:ph type="sldNum" sz="quarter" idx="12"/>
          </p:nvPr>
        </p:nvSpPr>
        <p:spPr/>
        <p:txBody>
          <a:bodyPr/>
          <a:lstStyle/>
          <a:p>
            <a:fld id="{9CA9C3FC-5A3A-4D12-AE88-71DA913D6256}" type="slidenum">
              <a:rPr lang="en-US" smtClean="0"/>
              <a:t>‹#›</a:t>
            </a:fld>
            <a:endParaRPr lang="en-US"/>
          </a:p>
        </p:txBody>
      </p:sp>
    </p:spTree>
    <p:extLst>
      <p:ext uri="{BB962C8B-B14F-4D97-AF65-F5344CB8AC3E}">
        <p14:creationId xmlns:p14="http://schemas.microsoft.com/office/powerpoint/2010/main" val="93394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1E09A-EB67-497A-9E0F-B7C99A397B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F7F83F-160A-480D-81B6-94D198E76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7A3DD7-9A72-4301-8197-DCA88EE28F82}"/>
              </a:ext>
            </a:extLst>
          </p:cNvPr>
          <p:cNvSpPr>
            <a:spLocks noGrp="1"/>
          </p:cNvSpPr>
          <p:nvPr>
            <p:ph type="dt" sz="half" idx="10"/>
          </p:nvPr>
        </p:nvSpPr>
        <p:spPr/>
        <p:txBody>
          <a:bodyPr/>
          <a:lstStyle/>
          <a:p>
            <a:fld id="{3CABE37D-C24F-4B4B-9F4F-9F3279C2611E}" type="datetimeFigureOut">
              <a:rPr lang="en-US" smtClean="0"/>
              <a:t>5/4/2025</a:t>
            </a:fld>
            <a:endParaRPr lang="en-US"/>
          </a:p>
        </p:txBody>
      </p:sp>
      <p:sp>
        <p:nvSpPr>
          <p:cNvPr id="5" name="Footer Placeholder 4">
            <a:extLst>
              <a:ext uri="{FF2B5EF4-FFF2-40B4-BE49-F238E27FC236}">
                <a16:creationId xmlns:a16="http://schemas.microsoft.com/office/drawing/2014/main" id="{D4FA2A47-3DED-4E8C-A2A0-7F5004DD8A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92D823-E2C2-4A9E-B3D4-CDEB585CB178}"/>
              </a:ext>
            </a:extLst>
          </p:cNvPr>
          <p:cNvSpPr>
            <a:spLocks noGrp="1"/>
          </p:cNvSpPr>
          <p:nvPr>
            <p:ph type="sldNum" sz="quarter" idx="12"/>
          </p:nvPr>
        </p:nvSpPr>
        <p:spPr/>
        <p:txBody>
          <a:bodyPr/>
          <a:lstStyle/>
          <a:p>
            <a:fld id="{9CA9C3FC-5A3A-4D12-AE88-71DA913D6256}" type="slidenum">
              <a:rPr lang="en-US" smtClean="0"/>
              <a:t>‹#›</a:t>
            </a:fld>
            <a:endParaRPr lang="en-US"/>
          </a:p>
        </p:txBody>
      </p:sp>
    </p:spTree>
    <p:extLst>
      <p:ext uri="{BB962C8B-B14F-4D97-AF65-F5344CB8AC3E}">
        <p14:creationId xmlns:p14="http://schemas.microsoft.com/office/powerpoint/2010/main" val="3353757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6CB04-20C2-431C-81B2-84E9C258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2B13A5-3D81-460F-BDC4-90165EF562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E4F9F1-4642-442F-BBD5-5585590BBA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71D391C-6100-405C-B884-093F8116C52E}"/>
              </a:ext>
            </a:extLst>
          </p:cNvPr>
          <p:cNvSpPr>
            <a:spLocks noGrp="1"/>
          </p:cNvSpPr>
          <p:nvPr>
            <p:ph type="dt" sz="half" idx="10"/>
          </p:nvPr>
        </p:nvSpPr>
        <p:spPr/>
        <p:txBody>
          <a:bodyPr/>
          <a:lstStyle/>
          <a:p>
            <a:fld id="{3CABE37D-C24F-4B4B-9F4F-9F3279C2611E}" type="datetimeFigureOut">
              <a:rPr lang="en-US" smtClean="0"/>
              <a:t>5/4/2025</a:t>
            </a:fld>
            <a:endParaRPr lang="en-US"/>
          </a:p>
        </p:txBody>
      </p:sp>
      <p:sp>
        <p:nvSpPr>
          <p:cNvPr id="6" name="Footer Placeholder 5">
            <a:extLst>
              <a:ext uri="{FF2B5EF4-FFF2-40B4-BE49-F238E27FC236}">
                <a16:creationId xmlns:a16="http://schemas.microsoft.com/office/drawing/2014/main" id="{26D0315F-2651-4F96-8674-7C195EFEBA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B82E67-9D2B-4D9C-8290-505B47968416}"/>
              </a:ext>
            </a:extLst>
          </p:cNvPr>
          <p:cNvSpPr>
            <a:spLocks noGrp="1"/>
          </p:cNvSpPr>
          <p:nvPr>
            <p:ph type="sldNum" sz="quarter" idx="12"/>
          </p:nvPr>
        </p:nvSpPr>
        <p:spPr/>
        <p:txBody>
          <a:bodyPr/>
          <a:lstStyle/>
          <a:p>
            <a:fld id="{9CA9C3FC-5A3A-4D12-AE88-71DA913D6256}" type="slidenum">
              <a:rPr lang="en-US" smtClean="0"/>
              <a:t>‹#›</a:t>
            </a:fld>
            <a:endParaRPr lang="en-US"/>
          </a:p>
        </p:txBody>
      </p:sp>
    </p:spTree>
    <p:extLst>
      <p:ext uri="{BB962C8B-B14F-4D97-AF65-F5344CB8AC3E}">
        <p14:creationId xmlns:p14="http://schemas.microsoft.com/office/powerpoint/2010/main" val="3952032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F9F95-9119-4476-B2C5-8AD19171C8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173865-F47F-4B69-AC60-698518C08B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CAD867-848F-4575-804D-655EDF70BCE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E9E52A9-AD9B-470B-86F5-27BD983FC6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0FACE6-8B21-40FC-9EC4-0E6F6A4CFE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E56A9D-8232-4BBE-A149-1919585B77F9}"/>
              </a:ext>
            </a:extLst>
          </p:cNvPr>
          <p:cNvSpPr>
            <a:spLocks noGrp="1"/>
          </p:cNvSpPr>
          <p:nvPr>
            <p:ph type="dt" sz="half" idx="10"/>
          </p:nvPr>
        </p:nvSpPr>
        <p:spPr/>
        <p:txBody>
          <a:bodyPr/>
          <a:lstStyle/>
          <a:p>
            <a:fld id="{3CABE37D-C24F-4B4B-9F4F-9F3279C2611E}" type="datetimeFigureOut">
              <a:rPr lang="en-US" smtClean="0"/>
              <a:t>5/4/2025</a:t>
            </a:fld>
            <a:endParaRPr lang="en-US"/>
          </a:p>
        </p:txBody>
      </p:sp>
      <p:sp>
        <p:nvSpPr>
          <p:cNvPr id="8" name="Footer Placeholder 7">
            <a:extLst>
              <a:ext uri="{FF2B5EF4-FFF2-40B4-BE49-F238E27FC236}">
                <a16:creationId xmlns:a16="http://schemas.microsoft.com/office/drawing/2014/main" id="{317E9D27-D39F-4303-BB07-66F756F93B9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C80A7B-4C10-411F-87F3-3F4BAA943E3D}"/>
              </a:ext>
            </a:extLst>
          </p:cNvPr>
          <p:cNvSpPr>
            <a:spLocks noGrp="1"/>
          </p:cNvSpPr>
          <p:nvPr>
            <p:ph type="sldNum" sz="quarter" idx="12"/>
          </p:nvPr>
        </p:nvSpPr>
        <p:spPr/>
        <p:txBody>
          <a:bodyPr/>
          <a:lstStyle/>
          <a:p>
            <a:fld id="{9CA9C3FC-5A3A-4D12-AE88-71DA913D6256}" type="slidenum">
              <a:rPr lang="en-US" smtClean="0"/>
              <a:t>‹#›</a:t>
            </a:fld>
            <a:endParaRPr lang="en-US"/>
          </a:p>
        </p:txBody>
      </p:sp>
    </p:spTree>
    <p:extLst>
      <p:ext uri="{BB962C8B-B14F-4D97-AF65-F5344CB8AC3E}">
        <p14:creationId xmlns:p14="http://schemas.microsoft.com/office/powerpoint/2010/main" val="65144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1DC71-A726-4976-9B46-3BDCD1514E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301A4F-63C7-44F7-BD67-1D437FCAD5EC}"/>
              </a:ext>
            </a:extLst>
          </p:cNvPr>
          <p:cNvSpPr>
            <a:spLocks noGrp="1"/>
          </p:cNvSpPr>
          <p:nvPr>
            <p:ph type="dt" sz="half" idx="10"/>
          </p:nvPr>
        </p:nvSpPr>
        <p:spPr/>
        <p:txBody>
          <a:bodyPr/>
          <a:lstStyle/>
          <a:p>
            <a:fld id="{3CABE37D-C24F-4B4B-9F4F-9F3279C2611E}" type="datetimeFigureOut">
              <a:rPr lang="en-US" smtClean="0"/>
              <a:t>5/4/2025</a:t>
            </a:fld>
            <a:endParaRPr lang="en-US"/>
          </a:p>
        </p:txBody>
      </p:sp>
      <p:sp>
        <p:nvSpPr>
          <p:cNvPr id="4" name="Footer Placeholder 3">
            <a:extLst>
              <a:ext uri="{FF2B5EF4-FFF2-40B4-BE49-F238E27FC236}">
                <a16:creationId xmlns:a16="http://schemas.microsoft.com/office/drawing/2014/main" id="{5A6A036F-F4AA-4705-BA9A-BEB589CA8D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C89652-D4F5-43DA-B76E-08923AC9130B}"/>
              </a:ext>
            </a:extLst>
          </p:cNvPr>
          <p:cNvSpPr>
            <a:spLocks noGrp="1"/>
          </p:cNvSpPr>
          <p:nvPr>
            <p:ph type="sldNum" sz="quarter" idx="12"/>
          </p:nvPr>
        </p:nvSpPr>
        <p:spPr/>
        <p:txBody>
          <a:bodyPr/>
          <a:lstStyle/>
          <a:p>
            <a:fld id="{9CA9C3FC-5A3A-4D12-AE88-71DA913D6256}" type="slidenum">
              <a:rPr lang="en-US" smtClean="0"/>
              <a:t>‹#›</a:t>
            </a:fld>
            <a:endParaRPr lang="en-US"/>
          </a:p>
        </p:txBody>
      </p:sp>
    </p:spTree>
    <p:extLst>
      <p:ext uri="{BB962C8B-B14F-4D97-AF65-F5344CB8AC3E}">
        <p14:creationId xmlns:p14="http://schemas.microsoft.com/office/powerpoint/2010/main" val="272231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8E380C-3494-4B32-ABF6-BC46AF181AF1}"/>
              </a:ext>
            </a:extLst>
          </p:cNvPr>
          <p:cNvSpPr>
            <a:spLocks noGrp="1"/>
          </p:cNvSpPr>
          <p:nvPr>
            <p:ph type="dt" sz="half" idx="10"/>
          </p:nvPr>
        </p:nvSpPr>
        <p:spPr/>
        <p:txBody>
          <a:bodyPr/>
          <a:lstStyle/>
          <a:p>
            <a:fld id="{3CABE37D-C24F-4B4B-9F4F-9F3279C2611E}" type="datetimeFigureOut">
              <a:rPr lang="en-US" smtClean="0"/>
              <a:t>5/4/2025</a:t>
            </a:fld>
            <a:endParaRPr lang="en-US"/>
          </a:p>
        </p:txBody>
      </p:sp>
      <p:sp>
        <p:nvSpPr>
          <p:cNvPr id="3" name="Footer Placeholder 2">
            <a:extLst>
              <a:ext uri="{FF2B5EF4-FFF2-40B4-BE49-F238E27FC236}">
                <a16:creationId xmlns:a16="http://schemas.microsoft.com/office/drawing/2014/main" id="{06018E85-B246-4C22-B403-B0E8B94F1B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E68451-5207-4282-BAE1-66C4E632AE1F}"/>
              </a:ext>
            </a:extLst>
          </p:cNvPr>
          <p:cNvSpPr>
            <a:spLocks noGrp="1"/>
          </p:cNvSpPr>
          <p:nvPr>
            <p:ph type="sldNum" sz="quarter" idx="12"/>
          </p:nvPr>
        </p:nvSpPr>
        <p:spPr/>
        <p:txBody>
          <a:bodyPr/>
          <a:lstStyle/>
          <a:p>
            <a:fld id="{9CA9C3FC-5A3A-4D12-AE88-71DA913D6256}" type="slidenum">
              <a:rPr lang="en-US" smtClean="0"/>
              <a:t>‹#›</a:t>
            </a:fld>
            <a:endParaRPr lang="en-US"/>
          </a:p>
        </p:txBody>
      </p:sp>
    </p:spTree>
    <p:extLst>
      <p:ext uri="{BB962C8B-B14F-4D97-AF65-F5344CB8AC3E}">
        <p14:creationId xmlns:p14="http://schemas.microsoft.com/office/powerpoint/2010/main" val="3153085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F68FE-AFD0-4335-AC78-FBD3B6AD2A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274C090-32A5-40E0-912E-242E155F3E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2E46B6D-4190-4C26-9230-15F4258EA7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13B4BD-A3FE-4D9C-B792-2B34337C91C2}"/>
              </a:ext>
            </a:extLst>
          </p:cNvPr>
          <p:cNvSpPr>
            <a:spLocks noGrp="1"/>
          </p:cNvSpPr>
          <p:nvPr>
            <p:ph type="dt" sz="half" idx="10"/>
          </p:nvPr>
        </p:nvSpPr>
        <p:spPr/>
        <p:txBody>
          <a:bodyPr/>
          <a:lstStyle/>
          <a:p>
            <a:fld id="{3CABE37D-C24F-4B4B-9F4F-9F3279C2611E}" type="datetimeFigureOut">
              <a:rPr lang="en-US" smtClean="0"/>
              <a:t>5/4/2025</a:t>
            </a:fld>
            <a:endParaRPr lang="en-US"/>
          </a:p>
        </p:txBody>
      </p:sp>
      <p:sp>
        <p:nvSpPr>
          <p:cNvPr id="6" name="Footer Placeholder 5">
            <a:extLst>
              <a:ext uri="{FF2B5EF4-FFF2-40B4-BE49-F238E27FC236}">
                <a16:creationId xmlns:a16="http://schemas.microsoft.com/office/drawing/2014/main" id="{FFC4A10C-FF23-4C2C-AF46-3735FFA389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CD3461-C77D-48C0-B46C-2C7F3AD13C45}"/>
              </a:ext>
            </a:extLst>
          </p:cNvPr>
          <p:cNvSpPr>
            <a:spLocks noGrp="1"/>
          </p:cNvSpPr>
          <p:nvPr>
            <p:ph type="sldNum" sz="quarter" idx="12"/>
          </p:nvPr>
        </p:nvSpPr>
        <p:spPr/>
        <p:txBody>
          <a:bodyPr/>
          <a:lstStyle/>
          <a:p>
            <a:fld id="{9CA9C3FC-5A3A-4D12-AE88-71DA913D6256}" type="slidenum">
              <a:rPr lang="en-US" smtClean="0"/>
              <a:t>‹#›</a:t>
            </a:fld>
            <a:endParaRPr lang="en-US"/>
          </a:p>
        </p:txBody>
      </p:sp>
    </p:spTree>
    <p:extLst>
      <p:ext uri="{BB962C8B-B14F-4D97-AF65-F5344CB8AC3E}">
        <p14:creationId xmlns:p14="http://schemas.microsoft.com/office/powerpoint/2010/main" val="1838170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13F4B-867A-4F36-B47D-317736C4CB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8C55016-C69C-4AFE-BD02-92E45759B7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59DFE7-C9A1-49E6-B9D7-67FA8C8DB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1853A2-C49A-465B-ADD1-097DA33E560D}"/>
              </a:ext>
            </a:extLst>
          </p:cNvPr>
          <p:cNvSpPr>
            <a:spLocks noGrp="1"/>
          </p:cNvSpPr>
          <p:nvPr>
            <p:ph type="dt" sz="half" idx="10"/>
          </p:nvPr>
        </p:nvSpPr>
        <p:spPr/>
        <p:txBody>
          <a:bodyPr/>
          <a:lstStyle/>
          <a:p>
            <a:fld id="{3CABE37D-C24F-4B4B-9F4F-9F3279C2611E}" type="datetimeFigureOut">
              <a:rPr lang="en-US" smtClean="0"/>
              <a:t>5/4/2025</a:t>
            </a:fld>
            <a:endParaRPr lang="en-US"/>
          </a:p>
        </p:txBody>
      </p:sp>
      <p:sp>
        <p:nvSpPr>
          <p:cNvPr id="6" name="Footer Placeholder 5">
            <a:extLst>
              <a:ext uri="{FF2B5EF4-FFF2-40B4-BE49-F238E27FC236}">
                <a16:creationId xmlns:a16="http://schemas.microsoft.com/office/drawing/2014/main" id="{7D02EB26-498C-4FBF-953E-E4C7C8BEF7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8B1757-6ACB-40EA-9C61-7A1844F3BE75}"/>
              </a:ext>
            </a:extLst>
          </p:cNvPr>
          <p:cNvSpPr>
            <a:spLocks noGrp="1"/>
          </p:cNvSpPr>
          <p:nvPr>
            <p:ph type="sldNum" sz="quarter" idx="12"/>
          </p:nvPr>
        </p:nvSpPr>
        <p:spPr/>
        <p:txBody>
          <a:bodyPr/>
          <a:lstStyle/>
          <a:p>
            <a:fld id="{9CA9C3FC-5A3A-4D12-AE88-71DA913D6256}" type="slidenum">
              <a:rPr lang="en-US" smtClean="0"/>
              <a:t>‹#›</a:t>
            </a:fld>
            <a:endParaRPr lang="en-US"/>
          </a:p>
        </p:txBody>
      </p:sp>
    </p:spTree>
    <p:extLst>
      <p:ext uri="{BB962C8B-B14F-4D97-AF65-F5344CB8AC3E}">
        <p14:creationId xmlns:p14="http://schemas.microsoft.com/office/powerpoint/2010/main" val="13528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088DF3-57E7-459D-8EB0-5FC437E68E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71908B-A52D-4FD6-9DA6-4DB2AC420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038BC8-C795-41CF-BB5B-B31192C1F8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ABE37D-C24F-4B4B-9F4F-9F3279C2611E}" type="datetimeFigureOut">
              <a:rPr lang="en-US" smtClean="0"/>
              <a:t>5/4/2025</a:t>
            </a:fld>
            <a:endParaRPr lang="en-US"/>
          </a:p>
        </p:txBody>
      </p:sp>
      <p:sp>
        <p:nvSpPr>
          <p:cNvPr id="5" name="Footer Placeholder 4">
            <a:extLst>
              <a:ext uri="{FF2B5EF4-FFF2-40B4-BE49-F238E27FC236}">
                <a16:creationId xmlns:a16="http://schemas.microsoft.com/office/drawing/2014/main" id="{738E8A7A-0E3F-402F-AFA1-1FBA92362E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479E8E-FDE1-4BD6-9D61-04D21ABC7B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A9C3FC-5A3A-4D12-AE88-71DA913D6256}" type="slidenum">
              <a:rPr lang="en-US" smtClean="0"/>
              <a:t>‹#›</a:t>
            </a:fld>
            <a:endParaRPr lang="en-US"/>
          </a:p>
        </p:txBody>
      </p:sp>
    </p:spTree>
    <p:extLst>
      <p:ext uri="{BB962C8B-B14F-4D97-AF65-F5344CB8AC3E}">
        <p14:creationId xmlns:p14="http://schemas.microsoft.com/office/powerpoint/2010/main" val="329956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E6E2-E5F0-49AB-A64D-D4CB20215495}"/>
              </a:ext>
            </a:extLst>
          </p:cNvPr>
          <p:cNvSpPr>
            <a:spLocks noGrp="1"/>
          </p:cNvSpPr>
          <p:nvPr>
            <p:ph type="ctrTitle"/>
          </p:nvPr>
        </p:nvSpPr>
        <p:spPr/>
        <p:txBody>
          <a:bodyPr/>
          <a:lstStyle/>
          <a:p>
            <a:r>
              <a:rPr lang="en-US" dirty="0"/>
              <a:t>2025 Research update</a:t>
            </a:r>
          </a:p>
        </p:txBody>
      </p:sp>
      <p:sp>
        <p:nvSpPr>
          <p:cNvPr id="3" name="Subtitle 2">
            <a:extLst>
              <a:ext uri="{FF2B5EF4-FFF2-40B4-BE49-F238E27FC236}">
                <a16:creationId xmlns:a16="http://schemas.microsoft.com/office/drawing/2014/main" id="{BD3AB2E7-776C-4138-91DE-4A2FCBD2394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865508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9FBE3-9099-4AC2-8221-88A61CE5F87D}"/>
              </a:ext>
            </a:extLst>
          </p:cNvPr>
          <p:cNvSpPr>
            <a:spLocks noGrp="1"/>
          </p:cNvSpPr>
          <p:nvPr>
            <p:ph type="title"/>
          </p:nvPr>
        </p:nvSpPr>
        <p:spPr>
          <a:xfrm>
            <a:off x="710379" y="-87158"/>
            <a:ext cx="10908891" cy="1325563"/>
          </a:xfrm>
        </p:spPr>
        <p:txBody>
          <a:bodyPr/>
          <a:lstStyle/>
          <a:p>
            <a:r>
              <a:rPr lang="en-US" dirty="0"/>
              <a:t>Publications 2024-25 (</a:t>
            </a:r>
            <a:r>
              <a:rPr lang="en-US" dirty="0" err="1"/>
              <a:t>mens</a:t>
            </a:r>
            <a:r>
              <a:rPr lang="en-US" dirty="0"/>
              <a:t> health/andrology)</a:t>
            </a:r>
          </a:p>
        </p:txBody>
      </p:sp>
      <p:sp>
        <p:nvSpPr>
          <p:cNvPr id="3" name="Content Placeholder 2">
            <a:extLst>
              <a:ext uri="{FF2B5EF4-FFF2-40B4-BE49-F238E27FC236}">
                <a16:creationId xmlns:a16="http://schemas.microsoft.com/office/drawing/2014/main" id="{F3058187-4EA1-4C03-8120-AF12693B5296}"/>
              </a:ext>
            </a:extLst>
          </p:cNvPr>
          <p:cNvSpPr>
            <a:spLocks noGrp="1"/>
          </p:cNvSpPr>
          <p:nvPr>
            <p:ph idx="1"/>
          </p:nvPr>
        </p:nvSpPr>
        <p:spPr>
          <a:xfrm>
            <a:off x="572729" y="821429"/>
            <a:ext cx="10515600" cy="4351338"/>
          </a:xfrm>
        </p:spPr>
        <p:txBody>
          <a:bodyPr>
            <a:noAutofit/>
          </a:bodyPr>
          <a:lstStyle/>
          <a:p>
            <a:r>
              <a:rPr lang="en-US" sz="1400" b="0" i="0" dirty="0" err="1">
                <a:solidFill>
                  <a:srgbClr val="212121"/>
                </a:solidFill>
                <a:effectLst/>
                <a:latin typeface="BlinkMacSystemFont"/>
              </a:rPr>
              <a:t>Çayan</a:t>
            </a:r>
            <a:r>
              <a:rPr lang="en-US" sz="1400" b="0" i="0" dirty="0">
                <a:solidFill>
                  <a:srgbClr val="212121"/>
                </a:solidFill>
                <a:effectLst/>
                <a:latin typeface="BlinkMacSystemFont"/>
              </a:rPr>
              <a:t> S, </a:t>
            </a:r>
            <a:r>
              <a:rPr lang="en-US" sz="1400" b="0" i="0" dirty="0" err="1">
                <a:solidFill>
                  <a:srgbClr val="212121"/>
                </a:solidFill>
                <a:effectLst/>
                <a:latin typeface="BlinkMacSystemFont"/>
              </a:rPr>
              <a:t>Pinggera</a:t>
            </a:r>
            <a:r>
              <a:rPr lang="en-US" sz="1400" b="0" i="0" dirty="0">
                <a:solidFill>
                  <a:srgbClr val="212121"/>
                </a:solidFill>
                <a:effectLst/>
                <a:latin typeface="BlinkMacSystemFont"/>
              </a:rPr>
              <a:t> GM, </a:t>
            </a:r>
            <a:r>
              <a:rPr lang="en-US" sz="1400" b="0" i="0" dirty="0" err="1">
                <a:solidFill>
                  <a:srgbClr val="212121"/>
                </a:solidFill>
                <a:effectLst/>
                <a:latin typeface="BlinkMacSystemFont"/>
              </a:rPr>
              <a:t>Atmoko</a:t>
            </a:r>
            <a:r>
              <a:rPr lang="en-US" sz="1400" b="0" i="0" dirty="0">
                <a:solidFill>
                  <a:srgbClr val="212121"/>
                </a:solidFill>
                <a:effectLst/>
                <a:latin typeface="BlinkMacSystemFont"/>
              </a:rPr>
              <a:t> W, </a:t>
            </a:r>
            <a:r>
              <a:rPr lang="en-US" sz="1400" b="0" i="0" dirty="0" err="1">
                <a:solidFill>
                  <a:srgbClr val="212121"/>
                </a:solidFill>
                <a:effectLst/>
                <a:latin typeface="BlinkMacSystemFont"/>
              </a:rPr>
              <a:t>Hamoda</a:t>
            </a:r>
            <a:r>
              <a:rPr lang="en-US" sz="1400" b="0" i="0" dirty="0">
                <a:solidFill>
                  <a:srgbClr val="212121"/>
                </a:solidFill>
                <a:effectLst/>
                <a:latin typeface="BlinkMacSystemFont"/>
              </a:rPr>
              <a:t> T, Shah R, </a:t>
            </a:r>
            <a:r>
              <a:rPr lang="en-US" sz="1400" b="0" i="0" dirty="0" err="1">
                <a:solidFill>
                  <a:srgbClr val="212121"/>
                </a:solidFill>
                <a:effectLst/>
                <a:latin typeface="BlinkMacSystemFont"/>
              </a:rPr>
              <a:t>Zini</a:t>
            </a:r>
            <a:r>
              <a:rPr lang="en-US" sz="1400" b="0" i="0" dirty="0">
                <a:solidFill>
                  <a:srgbClr val="212121"/>
                </a:solidFill>
                <a:effectLst/>
                <a:latin typeface="BlinkMacSystemFont"/>
              </a:rPr>
              <a:t> A, Chung E, </a:t>
            </a:r>
            <a:r>
              <a:rPr lang="en-US" sz="1400" b="0" i="0" dirty="0" err="1">
                <a:solidFill>
                  <a:srgbClr val="212121"/>
                </a:solidFill>
                <a:effectLst/>
                <a:latin typeface="BlinkMacSystemFont"/>
              </a:rPr>
              <a:t>Colpi</a:t>
            </a:r>
            <a:r>
              <a:rPr lang="en-US" sz="1400" b="0" i="0" dirty="0">
                <a:solidFill>
                  <a:srgbClr val="212121"/>
                </a:solidFill>
                <a:effectLst/>
                <a:latin typeface="BlinkMacSystemFont"/>
              </a:rPr>
              <a:t> GM, </a:t>
            </a:r>
            <a:r>
              <a:rPr lang="en-US" sz="1400" b="0" i="0" dirty="0" err="1">
                <a:solidFill>
                  <a:srgbClr val="212121"/>
                </a:solidFill>
                <a:effectLst/>
                <a:latin typeface="BlinkMacSystemFont"/>
              </a:rPr>
              <a:t>Rambhatla</a:t>
            </a:r>
            <a:r>
              <a:rPr lang="en-US" sz="1400" b="0" i="0" dirty="0">
                <a:solidFill>
                  <a:srgbClr val="212121"/>
                </a:solidFill>
                <a:effectLst/>
                <a:latin typeface="BlinkMacSystemFont"/>
              </a:rPr>
              <a:t> A, </a:t>
            </a:r>
            <a:r>
              <a:rPr lang="en-US" sz="1400" b="0" i="0" dirty="0" err="1">
                <a:solidFill>
                  <a:srgbClr val="212121"/>
                </a:solidFill>
                <a:effectLst/>
                <a:latin typeface="BlinkMacSystemFont"/>
              </a:rPr>
              <a:t>Alipour</a:t>
            </a:r>
            <a:r>
              <a:rPr lang="en-US" sz="1400" b="0" i="0" dirty="0">
                <a:solidFill>
                  <a:srgbClr val="212121"/>
                </a:solidFill>
                <a:effectLst/>
                <a:latin typeface="BlinkMacSystemFont"/>
              </a:rPr>
              <a:t> H, Ko EY, </a:t>
            </a:r>
            <a:r>
              <a:rPr lang="en-US" sz="1400" b="0" i="0" dirty="0" err="1">
                <a:solidFill>
                  <a:srgbClr val="212121"/>
                </a:solidFill>
                <a:effectLst/>
                <a:latin typeface="BlinkMacSystemFont"/>
              </a:rPr>
              <a:t>Tadros</a:t>
            </a:r>
            <a:r>
              <a:rPr lang="en-US" sz="1400" b="0" i="0" dirty="0">
                <a:solidFill>
                  <a:srgbClr val="212121"/>
                </a:solidFill>
                <a:effectLst/>
                <a:latin typeface="BlinkMacSystemFont"/>
              </a:rPr>
              <a:t> N, Kavoussi P, Al </a:t>
            </a:r>
            <a:r>
              <a:rPr lang="en-US" sz="1400" b="0" i="0" dirty="0" err="1">
                <a:solidFill>
                  <a:srgbClr val="212121"/>
                </a:solidFill>
                <a:effectLst/>
                <a:latin typeface="BlinkMacSystemFont"/>
              </a:rPr>
              <a:t>Hashimi</a:t>
            </a:r>
            <a:r>
              <a:rPr lang="en-US" sz="1400" b="0" i="0" dirty="0">
                <a:solidFill>
                  <a:srgbClr val="212121"/>
                </a:solidFill>
                <a:effectLst/>
                <a:latin typeface="BlinkMacSystemFont"/>
              </a:rPr>
              <a:t> M, Mostafa T, Park HJ, </a:t>
            </a:r>
            <a:r>
              <a:rPr lang="en-US" sz="1400" b="0" i="0" dirty="0" err="1">
                <a:solidFill>
                  <a:srgbClr val="212121"/>
                </a:solidFill>
                <a:effectLst/>
                <a:latin typeface="BlinkMacSystemFont"/>
              </a:rPr>
              <a:t>Fode</a:t>
            </a:r>
            <a:r>
              <a:rPr lang="en-US" sz="1400" b="0" i="0" dirty="0">
                <a:solidFill>
                  <a:srgbClr val="212121"/>
                </a:solidFill>
                <a:effectLst/>
                <a:latin typeface="BlinkMacSystemFont"/>
              </a:rPr>
              <a:t> M, Ho CCK, </a:t>
            </a:r>
            <a:r>
              <a:rPr lang="en-US" sz="1400" b="0" i="0" dirty="0" err="1">
                <a:solidFill>
                  <a:srgbClr val="212121"/>
                </a:solidFill>
                <a:effectLst/>
                <a:latin typeface="BlinkMacSystemFont"/>
              </a:rPr>
              <a:t>Pescatori</a:t>
            </a:r>
            <a:r>
              <a:rPr lang="en-US" sz="1400" b="0" i="0" dirty="0">
                <a:solidFill>
                  <a:srgbClr val="212121"/>
                </a:solidFill>
                <a:effectLst/>
                <a:latin typeface="BlinkMacSystemFont"/>
              </a:rPr>
              <a:t> E, El-</a:t>
            </a:r>
            <a:r>
              <a:rPr lang="en-US" sz="1400" b="0" i="0" dirty="0" err="1">
                <a:solidFill>
                  <a:srgbClr val="212121"/>
                </a:solidFill>
                <a:effectLst/>
                <a:latin typeface="BlinkMacSystemFont"/>
              </a:rPr>
              <a:t>Sakka</a:t>
            </a:r>
            <a:r>
              <a:rPr lang="en-US" sz="1400" b="0" i="0" dirty="0">
                <a:solidFill>
                  <a:srgbClr val="212121"/>
                </a:solidFill>
                <a:effectLst/>
                <a:latin typeface="BlinkMacSystemFont"/>
              </a:rPr>
              <a:t> A, Arafa M, Rashed A, Falcone M, </a:t>
            </a:r>
            <a:r>
              <a:rPr lang="en-US" sz="1400" b="0" i="0" dirty="0" err="1">
                <a:solidFill>
                  <a:srgbClr val="212121"/>
                </a:solidFill>
                <a:effectLst/>
                <a:latin typeface="BlinkMacSystemFont"/>
              </a:rPr>
              <a:t>Calik</a:t>
            </a:r>
            <a:r>
              <a:rPr lang="en-US" sz="1400" b="0" i="0" dirty="0">
                <a:solidFill>
                  <a:srgbClr val="212121"/>
                </a:solidFill>
                <a:effectLst/>
                <a:latin typeface="BlinkMacSystemFont"/>
              </a:rPr>
              <a:t> G, </a:t>
            </a:r>
            <a:r>
              <a:rPr lang="en-US" sz="1400" b="0" i="0" dirty="0" err="1">
                <a:solidFill>
                  <a:srgbClr val="212121"/>
                </a:solidFill>
                <a:effectLst/>
                <a:latin typeface="BlinkMacSystemFont"/>
              </a:rPr>
              <a:t>Ryzhkov</a:t>
            </a:r>
            <a:r>
              <a:rPr lang="en-US" sz="1400" b="0" i="0" dirty="0">
                <a:solidFill>
                  <a:srgbClr val="212121"/>
                </a:solidFill>
                <a:effectLst/>
                <a:latin typeface="BlinkMacSystemFont"/>
              </a:rPr>
              <a:t> AI, Le TV, Russo GI, </a:t>
            </a:r>
            <a:r>
              <a:rPr lang="en-US" sz="1400" b="0" i="0" dirty="0" err="1">
                <a:solidFill>
                  <a:srgbClr val="212121"/>
                </a:solidFill>
                <a:effectLst/>
                <a:latin typeface="BlinkMacSystemFont"/>
              </a:rPr>
              <a:t>Toprak</a:t>
            </a:r>
            <a:r>
              <a:rPr lang="en-US" sz="1400" b="0" i="0" dirty="0">
                <a:solidFill>
                  <a:srgbClr val="212121"/>
                </a:solidFill>
                <a:effectLst/>
                <a:latin typeface="BlinkMacSystemFont"/>
              </a:rPr>
              <a:t> T, </a:t>
            </a:r>
            <a:r>
              <a:rPr lang="en-US" sz="1400" b="0" i="0" dirty="0" err="1">
                <a:solidFill>
                  <a:srgbClr val="212121"/>
                </a:solidFill>
                <a:effectLst/>
                <a:latin typeface="BlinkMacSystemFont"/>
              </a:rPr>
              <a:t>Dimitriadis</a:t>
            </a:r>
            <a:r>
              <a:rPr lang="en-US" sz="1400" b="0" i="0" dirty="0">
                <a:solidFill>
                  <a:srgbClr val="212121"/>
                </a:solidFill>
                <a:effectLst/>
                <a:latin typeface="BlinkMacSystemFont"/>
              </a:rPr>
              <a:t> F, </a:t>
            </a:r>
            <a:r>
              <a:rPr lang="en-US" sz="1400" b="0" i="0" dirty="0" err="1">
                <a:solidFill>
                  <a:srgbClr val="212121"/>
                </a:solidFill>
                <a:effectLst/>
                <a:latin typeface="BlinkMacSystemFont"/>
              </a:rPr>
              <a:t>Mutambirwa</a:t>
            </a:r>
            <a:r>
              <a:rPr lang="en-US" sz="1400" b="0" i="0" dirty="0">
                <a:solidFill>
                  <a:srgbClr val="212121"/>
                </a:solidFill>
                <a:effectLst/>
                <a:latin typeface="BlinkMacSystemFont"/>
              </a:rPr>
              <a:t> SBA, Musa MU, </a:t>
            </a:r>
            <a:r>
              <a:rPr lang="en-US" sz="1400" b="0" i="0" dirty="0" err="1">
                <a:solidFill>
                  <a:srgbClr val="212121"/>
                </a:solidFill>
                <a:effectLst/>
                <a:latin typeface="BlinkMacSystemFont"/>
              </a:rPr>
              <a:t>Shamohammadi</a:t>
            </a:r>
            <a:r>
              <a:rPr lang="en-US" sz="1400" b="0" i="0" dirty="0">
                <a:solidFill>
                  <a:srgbClr val="212121"/>
                </a:solidFill>
                <a:effectLst/>
                <a:latin typeface="BlinkMacSystemFont"/>
              </a:rPr>
              <a:t> I, </a:t>
            </a:r>
            <a:r>
              <a:rPr lang="en-US" sz="1400" b="0" i="0" dirty="0" err="1">
                <a:solidFill>
                  <a:srgbClr val="212121"/>
                </a:solidFill>
                <a:effectLst/>
                <a:latin typeface="BlinkMacSystemFont"/>
              </a:rPr>
              <a:t>Kandil</a:t>
            </a:r>
            <a:r>
              <a:rPr lang="en-US" sz="1400" b="0" i="0" dirty="0">
                <a:solidFill>
                  <a:srgbClr val="212121"/>
                </a:solidFill>
                <a:effectLst/>
                <a:latin typeface="BlinkMacSystemFont"/>
              </a:rPr>
              <a:t> H, Gül M, </a:t>
            </a:r>
            <a:r>
              <a:rPr lang="en-US" sz="1400" b="0" i="0" dirty="0" err="1">
                <a:solidFill>
                  <a:srgbClr val="212121"/>
                </a:solidFill>
                <a:effectLst/>
                <a:latin typeface="BlinkMacSystemFont"/>
              </a:rPr>
              <a:t>Elbardisi</a:t>
            </a:r>
            <a:r>
              <a:rPr lang="en-US" sz="1400" b="0" i="0" dirty="0">
                <a:solidFill>
                  <a:srgbClr val="212121"/>
                </a:solidFill>
                <a:effectLst/>
                <a:latin typeface="BlinkMacSystemFont"/>
              </a:rPr>
              <a:t> H, </a:t>
            </a:r>
            <a:r>
              <a:rPr lang="en-US" sz="1400" b="0" i="0" dirty="0" err="1">
                <a:solidFill>
                  <a:srgbClr val="212121"/>
                </a:solidFill>
                <a:effectLst/>
                <a:latin typeface="BlinkMacSystemFont"/>
              </a:rPr>
              <a:t>Motawi</a:t>
            </a:r>
            <a:r>
              <a:rPr lang="en-US" sz="1400" b="0" i="0" dirty="0">
                <a:solidFill>
                  <a:srgbClr val="212121"/>
                </a:solidFill>
                <a:effectLst/>
                <a:latin typeface="BlinkMacSystemFont"/>
              </a:rPr>
              <a:t> AT, </a:t>
            </a:r>
            <a:r>
              <a:rPr lang="en-US" sz="1400" b="0" i="0" dirty="0" err="1">
                <a:solidFill>
                  <a:srgbClr val="212121"/>
                </a:solidFill>
                <a:effectLst/>
                <a:latin typeface="BlinkMacSystemFont"/>
              </a:rPr>
              <a:t>Micic</a:t>
            </a:r>
            <a:r>
              <a:rPr lang="en-US" sz="1400" b="0" i="0" dirty="0">
                <a:solidFill>
                  <a:srgbClr val="212121"/>
                </a:solidFill>
                <a:effectLst/>
                <a:latin typeface="BlinkMacSystemFont"/>
              </a:rPr>
              <a:t> S, </a:t>
            </a:r>
            <a:r>
              <a:rPr lang="en-US" sz="1400" b="0" i="0" dirty="0" err="1">
                <a:solidFill>
                  <a:srgbClr val="212121"/>
                </a:solidFill>
                <a:effectLst/>
                <a:latin typeface="BlinkMacSystemFont"/>
              </a:rPr>
              <a:t>Dursun</a:t>
            </a:r>
            <a:r>
              <a:rPr lang="en-US" sz="1400" b="0" i="0" dirty="0">
                <a:solidFill>
                  <a:srgbClr val="212121"/>
                </a:solidFill>
                <a:effectLst/>
                <a:latin typeface="BlinkMacSystemFont"/>
              </a:rPr>
              <a:t> M, </a:t>
            </a:r>
            <a:r>
              <a:rPr lang="en-US" sz="1400" b="0" i="0" dirty="0" err="1">
                <a:solidFill>
                  <a:srgbClr val="212121"/>
                </a:solidFill>
                <a:effectLst/>
                <a:latin typeface="BlinkMacSystemFont"/>
              </a:rPr>
              <a:t>Shatylko</a:t>
            </a:r>
            <a:r>
              <a:rPr lang="en-US" sz="1400" b="0" i="0" dirty="0">
                <a:solidFill>
                  <a:srgbClr val="212121"/>
                </a:solidFill>
                <a:effectLst/>
                <a:latin typeface="BlinkMacSystemFont"/>
              </a:rPr>
              <a:t> T, Kaya C</a:t>
            </a:r>
            <a:r>
              <a:rPr lang="en-US" sz="1400" b="1" i="0" dirty="0">
                <a:solidFill>
                  <a:srgbClr val="212121"/>
                </a:solidFill>
                <a:effectLst/>
                <a:latin typeface="BlinkMacSystemFont"/>
              </a:rPr>
              <a:t>, Smith RP, </a:t>
            </a:r>
            <a:r>
              <a:rPr lang="en-US" sz="1400" b="0" i="0" dirty="0" err="1">
                <a:solidFill>
                  <a:srgbClr val="212121"/>
                </a:solidFill>
                <a:effectLst/>
                <a:latin typeface="BlinkMacSystemFont"/>
              </a:rPr>
              <a:t>Mogharabian</a:t>
            </a:r>
            <a:r>
              <a:rPr lang="en-US" sz="1400" b="0" i="0" dirty="0">
                <a:solidFill>
                  <a:srgbClr val="212121"/>
                </a:solidFill>
                <a:effectLst/>
                <a:latin typeface="BlinkMacSystemFont"/>
              </a:rPr>
              <a:t> N, </a:t>
            </a:r>
            <a:r>
              <a:rPr lang="en-US" sz="1400" b="0" i="0" dirty="0" err="1">
                <a:solidFill>
                  <a:srgbClr val="212121"/>
                </a:solidFill>
                <a:effectLst/>
                <a:latin typeface="BlinkMacSystemFont"/>
              </a:rPr>
              <a:t>Khalafalla</a:t>
            </a:r>
            <a:r>
              <a:rPr lang="en-US" sz="1400" b="0" i="0" dirty="0">
                <a:solidFill>
                  <a:srgbClr val="212121"/>
                </a:solidFill>
                <a:effectLst/>
                <a:latin typeface="BlinkMacSystemFont"/>
              </a:rPr>
              <a:t> K, </a:t>
            </a:r>
            <a:r>
              <a:rPr lang="en-US" sz="1400" b="0" i="0" dirty="0" err="1">
                <a:solidFill>
                  <a:srgbClr val="212121"/>
                </a:solidFill>
                <a:effectLst/>
                <a:latin typeface="BlinkMacSystemFont"/>
              </a:rPr>
              <a:t>Kadihasanoglu</a:t>
            </a:r>
            <a:r>
              <a:rPr lang="en-US" sz="1400" b="0" i="0" dirty="0">
                <a:solidFill>
                  <a:srgbClr val="212121"/>
                </a:solidFill>
                <a:effectLst/>
                <a:latin typeface="BlinkMacSystemFont"/>
              </a:rPr>
              <a:t> M, </a:t>
            </a:r>
            <a:r>
              <a:rPr lang="en-US" sz="1400" b="0" i="0" dirty="0" err="1">
                <a:solidFill>
                  <a:srgbClr val="212121"/>
                </a:solidFill>
                <a:effectLst/>
                <a:latin typeface="BlinkMacSystemFont"/>
              </a:rPr>
              <a:t>Kosgi</a:t>
            </a:r>
            <a:r>
              <a:rPr lang="en-US" sz="1400" b="0" i="0" dirty="0">
                <a:solidFill>
                  <a:srgbClr val="212121"/>
                </a:solidFill>
                <a:effectLst/>
                <a:latin typeface="BlinkMacSystemFont"/>
              </a:rPr>
              <a:t> R, </a:t>
            </a:r>
            <a:r>
              <a:rPr lang="en-US" sz="1400" b="0" i="0" dirty="0" err="1">
                <a:solidFill>
                  <a:srgbClr val="212121"/>
                </a:solidFill>
                <a:effectLst/>
                <a:latin typeface="BlinkMacSystemFont"/>
              </a:rPr>
              <a:t>Rajmil</a:t>
            </a:r>
            <a:r>
              <a:rPr lang="en-US" sz="1400" b="0" i="0" dirty="0">
                <a:solidFill>
                  <a:srgbClr val="212121"/>
                </a:solidFill>
                <a:effectLst/>
                <a:latin typeface="BlinkMacSystemFont"/>
              </a:rPr>
              <a:t> O, Mohammed YJ, Agarwal A. Global Andrology Forum (GAF) Clinical Guidelines on the Management of Infertile Men with Varicocele. World J </a:t>
            </a:r>
            <a:r>
              <a:rPr lang="en-US" sz="1400" b="0" i="0" dirty="0" err="1">
                <a:solidFill>
                  <a:srgbClr val="212121"/>
                </a:solidFill>
                <a:effectLst/>
                <a:latin typeface="BlinkMacSystemFont"/>
              </a:rPr>
              <a:t>Mens</a:t>
            </a:r>
            <a:r>
              <a:rPr lang="en-US" sz="1400" b="0" i="0" dirty="0">
                <a:solidFill>
                  <a:srgbClr val="212121"/>
                </a:solidFill>
                <a:effectLst/>
                <a:latin typeface="BlinkMacSystemFont"/>
              </a:rPr>
              <a:t> Health. 2025 Apr 2. </a:t>
            </a:r>
            <a:r>
              <a:rPr lang="en-US" sz="1400" b="0" i="0" dirty="0" err="1">
                <a:solidFill>
                  <a:srgbClr val="212121"/>
                </a:solidFill>
                <a:effectLst/>
                <a:latin typeface="BlinkMacSystemFont"/>
              </a:rPr>
              <a:t>doi</a:t>
            </a:r>
            <a:r>
              <a:rPr lang="en-US" sz="1400" b="0" i="0" dirty="0">
                <a:solidFill>
                  <a:srgbClr val="212121"/>
                </a:solidFill>
                <a:effectLst/>
                <a:latin typeface="BlinkMacSystemFont"/>
              </a:rPr>
              <a:t>: 10.5534/wjmh.250004. </a:t>
            </a:r>
            <a:r>
              <a:rPr lang="en-US" sz="1400" b="0" i="0" dirty="0" err="1">
                <a:solidFill>
                  <a:srgbClr val="212121"/>
                </a:solidFill>
                <a:effectLst/>
                <a:latin typeface="BlinkMacSystemFont"/>
              </a:rPr>
              <a:t>Epub</a:t>
            </a:r>
            <a:r>
              <a:rPr lang="en-US" sz="1400" b="0" i="0" dirty="0">
                <a:solidFill>
                  <a:srgbClr val="212121"/>
                </a:solidFill>
                <a:effectLst/>
                <a:latin typeface="BlinkMacSystemFont"/>
              </a:rPr>
              <a:t> ahead of print. PMID: 40263959.</a:t>
            </a:r>
          </a:p>
          <a:p>
            <a:r>
              <a:rPr lang="en-US" sz="1400" b="0" i="0" dirty="0" err="1">
                <a:solidFill>
                  <a:srgbClr val="212121"/>
                </a:solidFill>
                <a:effectLst/>
                <a:latin typeface="BlinkMacSystemFont"/>
              </a:rPr>
              <a:t>Çayan</a:t>
            </a:r>
            <a:r>
              <a:rPr lang="en-US" sz="1400" b="0" i="0" dirty="0">
                <a:solidFill>
                  <a:srgbClr val="212121"/>
                </a:solidFill>
                <a:effectLst/>
                <a:latin typeface="BlinkMacSystemFont"/>
              </a:rPr>
              <a:t> S, </a:t>
            </a:r>
            <a:r>
              <a:rPr lang="en-US" sz="1400" b="0" i="0" dirty="0" err="1">
                <a:solidFill>
                  <a:srgbClr val="212121"/>
                </a:solidFill>
                <a:effectLst/>
                <a:latin typeface="BlinkMacSystemFont"/>
              </a:rPr>
              <a:t>Farkouh</a:t>
            </a:r>
            <a:r>
              <a:rPr lang="en-US" sz="1400" b="0" i="0" dirty="0">
                <a:solidFill>
                  <a:srgbClr val="212121"/>
                </a:solidFill>
                <a:effectLst/>
                <a:latin typeface="BlinkMacSystemFont"/>
              </a:rPr>
              <a:t> A, Agarwal A, </a:t>
            </a:r>
            <a:r>
              <a:rPr lang="en-US" sz="1400" b="0" i="0" dirty="0" err="1">
                <a:solidFill>
                  <a:srgbClr val="212121"/>
                </a:solidFill>
                <a:effectLst/>
                <a:latin typeface="BlinkMacSystemFont"/>
              </a:rPr>
              <a:t>Atmoko</a:t>
            </a:r>
            <a:r>
              <a:rPr lang="en-US" sz="1400" b="0" i="0" dirty="0">
                <a:solidFill>
                  <a:srgbClr val="212121"/>
                </a:solidFill>
                <a:effectLst/>
                <a:latin typeface="BlinkMacSystemFont"/>
              </a:rPr>
              <a:t> W, </a:t>
            </a:r>
            <a:r>
              <a:rPr lang="en-US" sz="1400" b="0" i="0" dirty="0" err="1">
                <a:solidFill>
                  <a:srgbClr val="212121"/>
                </a:solidFill>
                <a:effectLst/>
                <a:latin typeface="BlinkMacSystemFont"/>
              </a:rPr>
              <a:t>Wyns</a:t>
            </a:r>
            <a:r>
              <a:rPr lang="en-US" sz="1400" b="0" i="0" dirty="0">
                <a:solidFill>
                  <a:srgbClr val="212121"/>
                </a:solidFill>
                <a:effectLst/>
                <a:latin typeface="BlinkMacSystemFont"/>
              </a:rPr>
              <a:t> C, Arafa M, </a:t>
            </a:r>
            <a:r>
              <a:rPr lang="en-US" sz="1400" b="0" i="0" dirty="0" err="1">
                <a:solidFill>
                  <a:srgbClr val="212121"/>
                </a:solidFill>
                <a:effectLst/>
                <a:latin typeface="BlinkMacSystemFont"/>
              </a:rPr>
              <a:t>Zini</a:t>
            </a:r>
            <a:r>
              <a:rPr lang="en-US" sz="1400" b="0" i="0" dirty="0">
                <a:solidFill>
                  <a:srgbClr val="212121"/>
                </a:solidFill>
                <a:effectLst/>
                <a:latin typeface="BlinkMacSystemFont"/>
              </a:rPr>
              <a:t> A, Shah R, </a:t>
            </a:r>
            <a:r>
              <a:rPr lang="en-US" sz="1400" b="0" i="0" dirty="0" err="1">
                <a:solidFill>
                  <a:srgbClr val="212121"/>
                </a:solidFill>
                <a:effectLst/>
                <a:latin typeface="BlinkMacSystemFont"/>
              </a:rPr>
              <a:t>Alipour</a:t>
            </a:r>
            <a:r>
              <a:rPr lang="en-US" sz="1400" b="0" i="0" dirty="0">
                <a:solidFill>
                  <a:srgbClr val="212121"/>
                </a:solidFill>
                <a:effectLst/>
                <a:latin typeface="BlinkMacSystemFont"/>
              </a:rPr>
              <a:t> H, Chung E, Saleh R, </a:t>
            </a:r>
            <a:r>
              <a:rPr lang="en-US" sz="1400" b="0" i="0" dirty="0" err="1">
                <a:solidFill>
                  <a:srgbClr val="212121"/>
                </a:solidFill>
                <a:effectLst/>
                <a:latin typeface="BlinkMacSystemFont"/>
              </a:rPr>
              <a:t>Pinggera</a:t>
            </a:r>
            <a:r>
              <a:rPr lang="en-US" sz="1400" b="0" i="0" dirty="0">
                <a:solidFill>
                  <a:srgbClr val="212121"/>
                </a:solidFill>
                <a:effectLst/>
                <a:latin typeface="BlinkMacSystemFont"/>
              </a:rPr>
              <a:t> GM, Konstantinidis C, Al </a:t>
            </a:r>
            <a:r>
              <a:rPr lang="en-US" sz="1400" b="0" i="0" dirty="0" err="1">
                <a:solidFill>
                  <a:srgbClr val="212121"/>
                </a:solidFill>
                <a:effectLst/>
                <a:latin typeface="BlinkMacSystemFont"/>
              </a:rPr>
              <a:t>Hashimi</a:t>
            </a:r>
            <a:r>
              <a:rPr lang="en-US" sz="1400" b="0" i="0" dirty="0">
                <a:solidFill>
                  <a:srgbClr val="212121"/>
                </a:solidFill>
                <a:effectLst/>
                <a:latin typeface="BlinkMacSystemFont"/>
              </a:rPr>
              <a:t> M, </a:t>
            </a:r>
            <a:r>
              <a:rPr lang="en-US" sz="1400" b="0" i="0" dirty="0" err="1">
                <a:solidFill>
                  <a:srgbClr val="212121"/>
                </a:solidFill>
                <a:effectLst/>
                <a:latin typeface="BlinkMacSystemFont"/>
              </a:rPr>
              <a:t>Pescatori</a:t>
            </a:r>
            <a:r>
              <a:rPr lang="en-US" sz="1400" b="0" i="0" dirty="0">
                <a:solidFill>
                  <a:srgbClr val="212121"/>
                </a:solidFill>
                <a:effectLst/>
                <a:latin typeface="BlinkMacSystemFont"/>
              </a:rPr>
              <a:t> E, </a:t>
            </a:r>
            <a:r>
              <a:rPr lang="en-US" sz="1400" b="0" i="0" dirty="0" err="1">
                <a:solidFill>
                  <a:srgbClr val="212121"/>
                </a:solidFill>
                <a:effectLst/>
                <a:latin typeface="BlinkMacSystemFont"/>
              </a:rPr>
              <a:t>Rambhatla</a:t>
            </a:r>
            <a:r>
              <a:rPr lang="en-US" sz="1400" b="0" i="0" dirty="0">
                <a:solidFill>
                  <a:srgbClr val="212121"/>
                </a:solidFill>
                <a:effectLst/>
                <a:latin typeface="BlinkMacSystemFont"/>
              </a:rPr>
              <a:t> A, </a:t>
            </a:r>
            <a:r>
              <a:rPr lang="en-US" sz="1400" b="0" i="0" dirty="0" err="1">
                <a:solidFill>
                  <a:srgbClr val="212121"/>
                </a:solidFill>
                <a:effectLst/>
                <a:latin typeface="BlinkMacSystemFont"/>
              </a:rPr>
              <a:t>Toprak</a:t>
            </a:r>
            <a:r>
              <a:rPr lang="en-US" sz="1400" b="0" i="0" dirty="0">
                <a:solidFill>
                  <a:srgbClr val="212121"/>
                </a:solidFill>
                <a:effectLst/>
                <a:latin typeface="BlinkMacSystemFont"/>
              </a:rPr>
              <a:t> T, </a:t>
            </a:r>
            <a:r>
              <a:rPr lang="en-US" sz="1400" b="0" i="0" dirty="0" err="1">
                <a:solidFill>
                  <a:srgbClr val="212121"/>
                </a:solidFill>
                <a:effectLst/>
                <a:latin typeface="BlinkMacSystemFont"/>
              </a:rPr>
              <a:t>Calogero</a:t>
            </a:r>
            <a:r>
              <a:rPr lang="en-US" sz="1400" b="0" i="0" dirty="0">
                <a:solidFill>
                  <a:srgbClr val="212121"/>
                </a:solidFill>
                <a:effectLst/>
                <a:latin typeface="BlinkMacSystemFont"/>
              </a:rPr>
              <a:t> AE, Gül M, Park HJ, Altay B, Falcone M, Rashed A, Le TV, </a:t>
            </a:r>
            <a:r>
              <a:rPr lang="en-US" sz="1400" b="0" i="0" dirty="0" err="1">
                <a:solidFill>
                  <a:srgbClr val="212121"/>
                </a:solidFill>
                <a:effectLst/>
                <a:latin typeface="BlinkMacSystemFont"/>
              </a:rPr>
              <a:t>Bahar</a:t>
            </a:r>
            <a:r>
              <a:rPr lang="en-US" sz="1400" b="0" i="0" dirty="0">
                <a:solidFill>
                  <a:srgbClr val="212121"/>
                </a:solidFill>
                <a:effectLst/>
                <a:latin typeface="BlinkMacSystemFont"/>
              </a:rPr>
              <a:t> F, </a:t>
            </a:r>
            <a:r>
              <a:rPr lang="en-US" sz="1400" b="0" i="0" dirty="0" err="1">
                <a:solidFill>
                  <a:srgbClr val="212121"/>
                </a:solidFill>
                <a:effectLst/>
                <a:latin typeface="BlinkMacSystemFont"/>
              </a:rPr>
              <a:t>Shatylko</a:t>
            </a:r>
            <a:r>
              <a:rPr lang="en-US" sz="1400" b="0" i="0" dirty="0">
                <a:solidFill>
                  <a:srgbClr val="212121"/>
                </a:solidFill>
                <a:effectLst/>
                <a:latin typeface="BlinkMacSystemFont"/>
              </a:rPr>
              <a:t> T, </a:t>
            </a:r>
            <a:r>
              <a:rPr lang="en-US" sz="1400" b="0" i="0" dirty="0" err="1">
                <a:solidFill>
                  <a:srgbClr val="212121"/>
                </a:solidFill>
                <a:effectLst/>
                <a:latin typeface="BlinkMacSystemFont"/>
              </a:rPr>
              <a:t>Görür</a:t>
            </a:r>
            <a:r>
              <a:rPr lang="en-US" sz="1400" b="0" i="0" dirty="0">
                <a:solidFill>
                  <a:srgbClr val="212121"/>
                </a:solidFill>
                <a:effectLst/>
                <a:latin typeface="BlinkMacSystemFont"/>
              </a:rPr>
              <a:t> S, El-</a:t>
            </a:r>
            <a:r>
              <a:rPr lang="en-US" sz="1400" b="0" i="0" dirty="0" err="1">
                <a:solidFill>
                  <a:srgbClr val="212121"/>
                </a:solidFill>
                <a:effectLst/>
                <a:latin typeface="BlinkMacSystemFont"/>
              </a:rPr>
              <a:t>Sakka</a:t>
            </a:r>
            <a:r>
              <a:rPr lang="en-US" sz="1400" b="0" i="0" dirty="0">
                <a:solidFill>
                  <a:srgbClr val="212121"/>
                </a:solidFill>
                <a:effectLst/>
                <a:latin typeface="BlinkMacSystemFont"/>
              </a:rPr>
              <a:t> AI, </a:t>
            </a:r>
            <a:r>
              <a:rPr lang="en-US" sz="1400" b="0" i="0" dirty="0" err="1">
                <a:solidFill>
                  <a:srgbClr val="212121"/>
                </a:solidFill>
                <a:effectLst/>
                <a:latin typeface="BlinkMacSystemFont"/>
              </a:rPr>
              <a:t>Saylam</a:t>
            </a:r>
            <a:r>
              <a:rPr lang="en-US" sz="1400" b="0" i="0" dirty="0">
                <a:solidFill>
                  <a:srgbClr val="212121"/>
                </a:solidFill>
                <a:effectLst/>
                <a:latin typeface="BlinkMacSystemFont"/>
              </a:rPr>
              <a:t> B, </a:t>
            </a:r>
            <a:r>
              <a:rPr lang="en-US" sz="1400" b="0" i="0" dirty="0" err="1">
                <a:solidFill>
                  <a:srgbClr val="212121"/>
                </a:solidFill>
                <a:effectLst/>
                <a:latin typeface="BlinkMacSystemFont"/>
              </a:rPr>
              <a:t>Sarikaya</a:t>
            </a:r>
            <a:r>
              <a:rPr lang="en-US" sz="1400" b="0" i="0" dirty="0">
                <a:solidFill>
                  <a:srgbClr val="212121"/>
                </a:solidFill>
                <a:effectLst/>
                <a:latin typeface="BlinkMacSystemFont"/>
              </a:rPr>
              <a:t> S, </a:t>
            </a:r>
            <a:r>
              <a:rPr lang="en-US" sz="1400" b="1" i="0" dirty="0">
                <a:solidFill>
                  <a:srgbClr val="212121"/>
                </a:solidFill>
                <a:effectLst/>
                <a:latin typeface="BlinkMacSystemFont"/>
              </a:rPr>
              <a:t>Smith RP, </a:t>
            </a:r>
            <a:r>
              <a:rPr lang="en-US" sz="1400" b="0" i="0" dirty="0">
                <a:solidFill>
                  <a:srgbClr val="212121"/>
                </a:solidFill>
                <a:effectLst/>
                <a:latin typeface="BlinkMacSystemFont"/>
              </a:rPr>
              <a:t>Boeri L, </a:t>
            </a:r>
            <a:r>
              <a:rPr lang="en-US" sz="1400" b="0" i="0" dirty="0" err="1">
                <a:solidFill>
                  <a:srgbClr val="212121"/>
                </a:solidFill>
                <a:effectLst/>
                <a:latin typeface="BlinkMacSystemFont"/>
              </a:rPr>
              <a:t>Efesoy</a:t>
            </a:r>
            <a:r>
              <a:rPr lang="en-US" sz="1400" b="0" i="0" dirty="0">
                <a:solidFill>
                  <a:srgbClr val="212121"/>
                </a:solidFill>
                <a:effectLst/>
                <a:latin typeface="BlinkMacSystemFont"/>
              </a:rPr>
              <a:t> O, Ceyhan E, Russo GI, Ozer C, Ho CCK, </a:t>
            </a:r>
            <a:r>
              <a:rPr lang="en-US" sz="1400" b="0" i="0" dirty="0" err="1">
                <a:solidFill>
                  <a:srgbClr val="212121"/>
                </a:solidFill>
                <a:effectLst/>
                <a:latin typeface="BlinkMacSystemFont"/>
              </a:rPr>
              <a:t>Gungor</a:t>
            </a:r>
            <a:r>
              <a:rPr lang="en-US" sz="1400" b="0" i="0" dirty="0">
                <a:solidFill>
                  <a:srgbClr val="212121"/>
                </a:solidFill>
                <a:effectLst/>
                <a:latin typeface="BlinkMacSystemFont"/>
              </a:rPr>
              <a:t> ND, </a:t>
            </a:r>
            <a:r>
              <a:rPr lang="en-US" sz="1400" b="0" i="0" dirty="0" err="1">
                <a:solidFill>
                  <a:srgbClr val="212121"/>
                </a:solidFill>
                <a:effectLst/>
                <a:latin typeface="BlinkMacSystemFont"/>
              </a:rPr>
              <a:t>Özlü</a:t>
            </a:r>
            <a:r>
              <a:rPr lang="en-US" sz="1400" b="0" i="0" dirty="0">
                <a:solidFill>
                  <a:srgbClr val="212121"/>
                </a:solidFill>
                <a:effectLst/>
                <a:latin typeface="BlinkMacSystemFont"/>
              </a:rPr>
              <a:t> DN, Molina JMC, Musa MU, </a:t>
            </a:r>
            <a:r>
              <a:rPr lang="en-US" sz="1400" b="0" i="0" dirty="0" err="1">
                <a:solidFill>
                  <a:srgbClr val="212121"/>
                </a:solidFill>
                <a:effectLst/>
                <a:latin typeface="BlinkMacSystemFont"/>
              </a:rPr>
              <a:t>Tsujimura</a:t>
            </a:r>
            <a:r>
              <a:rPr lang="en-US" sz="1400" b="0" i="0" dirty="0">
                <a:solidFill>
                  <a:srgbClr val="212121"/>
                </a:solidFill>
                <a:effectLst/>
                <a:latin typeface="BlinkMacSystemFont"/>
              </a:rPr>
              <a:t> A, </a:t>
            </a:r>
            <a:r>
              <a:rPr lang="en-US" sz="1400" b="0" i="0" dirty="0" err="1">
                <a:solidFill>
                  <a:srgbClr val="212121"/>
                </a:solidFill>
                <a:effectLst/>
                <a:latin typeface="BlinkMacSystemFont"/>
              </a:rPr>
              <a:t>Gokalp</a:t>
            </a:r>
            <a:r>
              <a:rPr lang="en-US" sz="1400" b="0" i="0" dirty="0">
                <a:solidFill>
                  <a:srgbClr val="212121"/>
                </a:solidFill>
                <a:effectLst/>
                <a:latin typeface="BlinkMacSystemFont"/>
              </a:rPr>
              <a:t> F, Mohamed MS, Okada K, </a:t>
            </a:r>
            <a:r>
              <a:rPr lang="en-US" sz="1400" b="0" i="0" dirty="0" err="1">
                <a:solidFill>
                  <a:srgbClr val="212121"/>
                </a:solidFill>
                <a:effectLst/>
                <a:latin typeface="BlinkMacSystemFont"/>
              </a:rPr>
              <a:t>Khalafalla</a:t>
            </a:r>
            <a:r>
              <a:rPr lang="en-US" sz="1400" b="0" i="0" dirty="0">
                <a:solidFill>
                  <a:srgbClr val="212121"/>
                </a:solidFill>
                <a:effectLst/>
                <a:latin typeface="BlinkMacSystemFont"/>
              </a:rPr>
              <a:t> K, Kuroda S, </a:t>
            </a:r>
            <a:r>
              <a:rPr lang="en-US" sz="1400" b="0" i="0" dirty="0" err="1">
                <a:solidFill>
                  <a:srgbClr val="212121"/>
                </a:solidFill>
                <a:effectLst/>
                <a:latin typeface="BlinkMacSystemFont"/>
              </a:rPr>
              <a:t>Binsaleh</a:t>
            </a:r>
            <a:r>
              <a:rPr lang="en-US" sz="1400" b="0" i="0" dirty="0">
                <a:solidFill>
                  <a:srgbClr val="212121"/>
                </a:solidFill>
                <a:effectLst/>
                <a:latin typeface="BlinkMacSystemFont"/>
              </a:rPr>
              <a:t> S, </a:t>
            </a:r>
            <a:r>
              <a:rPr lang="en-US" sz="1400" b="0" i="0" dirty="0" err="1">
                <a:solidFill>
                  <a:srgbClr val="212121"/>
                </a:solidFill>
                <a:effectLst/>
                <a:latin typeface="BlinkMacSystemFont"/>
              </a:rPr>
              <a:t>Motawi</a:t>
            </a:r>
            <a:r>
              <a:rPr lang="en-US" sz="1400" b="0" i="0" dirty="0">
                <a:solidFill>
                  <a:srgbClr val="212121"/>
                </a:solidFill>
                <a:effectLst/>
                <a:latin typeface="BlinkMacSystemFont"/>
              </a:rPr>
              <a:t> AT, </a:t>
            </a:r>
            <a:r>
              <a:rPr lang="en-US" sz="1400" b="0" i="0" dirty="0" err="1">
                <a:solidFill>
                  <a:srgbClr val="212121"/>
                </a:solidFill>
                <a:effectLst/>
                <a:latin typeface="BlinkMacSystemFont"/>
              </a:rPr>
              <a:t>Shamohammadi</a:t>
            </a:r>
            <a:r>
              <a:rPr lang="en-US" sz="1400" b="0" i="0" dirty="0">
                <a:solidFill>
                  <a:srgbClr val="212121"/>
                </a:solidFill>
                <a:effectLst/>
                <a:latin typeface="BlinkMacSystemFont"/>
              </a:rPr>
              <a:t> I, </a:t>
            </a:r>
            <a:r>
              <a:rPr lang="en-US" sz="1400" b="0" i="0" dirty="0" err="1">
                <a:solidFill>
                  <a:srgbClr val="212121"/>
                </a:solidFill>
                <a:effectLst/>
                <a:latin typeface="BlinkMacSystemFont"/>
              </a:rPr>
              <a:t>Mogharabian</a:t>
            </a:r>
            <a:r>
              <a:rPr lang="en-US" sz="1400" b="0" i="0" dirty="0">
                <a:solidFill>
                  <a:srgbClr val="212121"/>
                </a:solidFill>
                <a:effectLst/>
                <a:latin typeface="BlinkMacSystemFont"/>
              </a:rPr>
              <a:t> N, </a:t>
            </a:r>
            <a:r>
              <a:rPr lang="en-US" sz="1400" b="0" i="0" dirty="0" err="1">
                <a:solidFill>
                  <a:srgbClr val="212121"/>
                </a:solidFill>
                <a:effectLst/>
                <a:latin typeface="BlinkMacSystemFont"/>
              </a:rPr>
              <a:t>Manh</a:t>
            </a:r>
            <a:r>
              <a:rPr lang="en-US" sz="1400" b="0" i="0" dirty="0">
                <a:solidFill>
                  <a:srgbClr val="212121"/>
                </a:solidFill>
                <a:effectLst/>
                <a:latin typeface="BlinkMacSystemFont"/>
              </a:rPr>
              <a:t> MT, Taha EA, </a:t>
            </a:r>
            <a:r>
              <a:rPr lang="en-US" sz="1400" b="0" i="0" dirty="0" err="1">
                <a:solidFill>
                  <a:srgbClr val="212121"/>
                </a:solidFill>
                <a:effectLst/>
                <a:latin typeface="BlinkMacSystemFont"/>
              </a:rPr>
              <a:t>Makarounis</a:t>
            </a:r>
            <a:r>
              <a:rPr lang="en-US" sz="1400" b="0" i="0" dirty="0">
                <a:solidFill>
                  <a:srgbClr val="212121"/>
                </a:solidFill>
                <a:effectLst/>
                <a:latin typeface="BlinkMacSystemFont"/>
              </a:rPr>
              <a:t> K, </a:t>
            </a:r>
            <a:r>
              <a:rPr lang="en-US" sz="1400" b="0" i="0" dirty="0" err="1">
                <a:solidFill>
                  <a:srgbClr val="212121"/>
                </a:solidFill>
                <a:effectLst/>
                <a:latin typeface="BlinkMacSystemFont"/>
              </a:rPr>
              <a:t>Mak</a:t>
            </a:r>
            <a:r>
              <a:rPr lang="en-US" sz="1400" b="0" i="0" dirty="0">
                <a:solidFill>
                  <a:srgbClr val="212121"/>
                </a:solidFill>
                <a:effectLst/>
                <a:latin typeface="BlinkMacSystemFont"/>
              </a:rPr>
              <a:t> SK, </a:t>
            </a:r>
            <a:r>
              <a:rPr lang="en-US" sz="1400" b="0" i="0" dirty="0" err="1">
                <a:solidFill>
                  <a:srgbClr val="212121"/>
                </a:solidFill>
                <a:effectLst/>
                <a:latin typeface="BlinkMacSystemFont"/>
              </a:rPr>
              <a:t>Shedeed</a:t>
            </a:r>
            <a:r>
              <a:rPr lang="en-US" sz="1400" b="0" i="0" dirty="0">
                <a:solidFill>
                  <a:srgbClr val="212121"/>
                </a:solidFill>
                <a:effectLst/>
                <a:latin typeface="BlinkMacSystemFont"/>
              </a:rPr>
              <a:t> SA, Thomas C, Mostafa T. Global Andrology Forum Clinical Guidelines on the Relevance of Sperm DNA Fragmentation in Reproductive Medicine. World J </a:t>
            </a:r>
            <a:r>
              <a:rPr lang="en-US" sz="1400" b="0" i="0" dirty="0" err="1">
                <a:solidFill>
                  <a:srgbClr val="212121"/>
                </a:solidFill>
                <a:effectLst/>
                <a:latin typeface="BlinkMacSystemFont"/>
              </a:rPr>
              <a:t>Mens</a:t>
            </a:r>
            <a:r>
              <a:rPr lang="en-US" sz="1400" b="0" i="0" dirty="0">
                <a:solidFill>
                  <a:srgbClr val="212121"/>
                </a:solidFill>
                <a:effectLst/>
                <a:latin typeface="BlinkMacSystemFont"/>
              </a:rPr>
              <a:t> Health. 2025 Apr 2. </a:t>
            </a:r>
            <a:r>
              <a:rPr lang="en-US" sz="1400" b="0" i="0" dirty="0" err="1">
                <a:solidFill>
                  <a:srgbClr val="212121"/>
                </a:solidFill>
                <a:effectLst/>
                <a:latin typeface="BlinkMacSystemFont"/>
              </a:rPr>
              <a:t>doi</a:t>
            </a:r>
            <a:r>
              <a:rPr lang="en-US" sz="1400" b="0" i="0" dirty="0">
                <a:solidFill>
                  <a:srgbClr val="212121"/>
                </a:solidFill>
                <a:effectLst/>
                <a:latin typeface="BlinkMacSystemFont"/>
              </a:rPr>
              <a:t>: 10.5534/wjmh.250005. </a:t>
            </a:r>
            <a:r>
              <a:rPr lang="en-US" sz="1400" b="0" i="0" dirty="0" err="1">
                <a:solidFill>
                  <a:srgbClr val="212121"/>
                </a:solidFill>
                <a:effectLst/>
                <a:latin typeface="BlinkMacSystemFont"/>
              </a:rPr>
              <a:t>Epub</a:t>
            </a:r>
            <a:r>
              <a:rPr lang="en-US" sz="1400" b="0" i="0" dirty="0">
                <a:solidFill>
                  <a:srgbClr val="212121"/>
                </a:solidFill>
                <a:effectLst/>
                <a:latin typeface="BlinkMacSystemFont"/>
              </a:rPr>
              <a:t> ahead of print. PMID: 40263962.</a:t>
            </a:r>
          </a:p>
          <a:p>
            <a:r>
              <a:rPr lang="en-US" sz="1400" b="0" i="0" dirty="0">
                <a:solidFill>
                  <a:srgbClr val="212121"/>
                </a:solidFill>
                <a:effectLst/>
                <a:latin typeface="BlinkMacSystemFont"/>
              </a:rPr>
              <a:t>Agarwal A, </a:t>
            </a:r>
            <a:r>
              <a:rPr lang="en-US" sz="1400" b="0" i="0" dirty="0" err="1">
                <a:solidFill>
                  <a:srgbClr val="212121"/>
                </a:solidFill>
                <a:effectLst/>
                <a:latin typeface="BlinkMacSystemFont"/>
              </a:rPr>
              <a:t>Farkouh</a:t>
            </a:r>
            <a:r>
              <a:rPr lang="en-US" sz="1400" b="0" i="0" dirty="0">
                <a:solidFill>
                  <a:srgbClr val="212121"/>
                </a:solidFill>
                <a:effectLst/>
                <a:latin typeface="BlinkMacSystemFont"/>
              </a:rPr>
              <a:t> A, Saleh R, </a:t>
            </a:r>
            <a:r>
              <a:rPr lang="en-US" sz="1400" b="0" i="0" dirty="0" err="1">
                <a:solidFill>
                  <a:srgbClr val="212121"/>
                </a:solidFill>
                <a:effectLst/>
                <a:latin typeface="BlinkMacSystemFont"/>
              </a:rPr>
              <a:t>Hamoda</a:t>
            </a:r>
            <a:r>
              <a:rPr lang="en-US" sz="1400" b="0" i="0" dirty="0">
                <a:solidFill>
                  <a:srgbClr val="212121"/>
                </a:solidFill>
                <a:effectLst/>
                <a:latin typeface="BlinkMacSystemFont"/>
              </a:rPr>
              <a:t> TAA, </a:t>
            </a:r>
            <a:r>
              <a:rPr lang="en-US" sz="1400" b="0" i="0" dirty="0" err="1">
                <a:solidFill>
                  <a:srgbClr val="212121"/>
                </a:solidFill>
                <a:effectLst/>
                <a:latin typeface="BlinkMacSystemFont"/>
              </a:rPr>
              <a:t>Salvio</a:t>
            </a:r>
            <a:r>
              <a:rPr lang="en-US" sz="1400" b="0" i="0" dirty="0">
                <a:solidFill>
                  <a:srgbClr val="212121"/>
                </a:solidFill>
                <a:effectLst/>
                <a:latin typeface="BlinkMacSystemFont"/>
              </a:rPr>
              <a:t> G, </a:t>
            </a:r>
            <a:r>
              <a:rPr lang="en-US" sz="1400" b="0" i="0" dirty="0" err="1">
                <a:solidFill>
                  <a:srgbClr val="212121"/>
                </a:solidFill>
                <a:effectLst/>
                <a:latin typeface="BlinkMacSystemFont"/>
              </a:rPr>
              <a:t>Boitrelle</a:t>
            </a:r>
            <a:r>
              <a:rPr lang="en-US" sz="1400" b="0" i="0" dirty="0">
                <a:solidFill>
                  <a:srgbClr val="212121"/>
                </a:solidFill>
                <a:effectLst/>
                <a:latin typeface="BlinkMacSystemFont"/>
              </a:rPr>
              <a:t> F, </a:t>
            </a:r>
            <a:r>
              <a:rPr lang="en-US" sz="1400" b="0" i="0" dirty="0" err="1">
                <a:solidFill>
                  <a:srgbClr val="212121"/>
                </a:solidFill>
                <a:effectLst/>
                <a:latin typeface="BlinkMacSystemFont"/>
              </a:rPr>
              <a:t>Harraz</a:t>
            </a:r>
            <a:r>
              <a:rPr lang="en-US" sz="1400" b="0" i="0" dirty="0">
                <a:solidFill>
                  <a:srgbClr val="212121"/>
                </a:solidFill>
                <a:effectLst/>
                <a:latin typeface="BlinkMacSystemFont"/>
              </a:rPr>
              <a:t> AM, </a:t>
            </a:r>
            <a:r>
              <a:rPr lang="en-US" sz="1400" b="0" i="0" dirty="0" err="1">
                <a:solidFill>
                  <a:srgbClr val="212121"/>
                </a:solidFill>
                <a:effectLst/>
                <a:latin typeface="BlinkMacSystemFont"/>
              </a:rPr>
              <a:t>Ghayda</a:t>
            </a:r>
            <a:r>
              <a:rPr lang="en-US" sz="1400" b="0" i="0" dirty="0">
                <a:solidFill>
                  <a:srgbClr val="212121"/>
                </a:solidFill>
                <a:effectLst/>
                <a:latin typeface="BlinkMacSystemFont"/>
              </a:rPr>
              <a:t> RA, Kavoussi P, Gül M, </a:t>
            </a:r>
            <a:r>
              <a:rPr lang="en-US" sz="1400" b="0" i="0" dirty="0" err="1">
                <a:solidFill>
                  <a:srgbClr val="212121"/>
                </a:solidFill>
                <a:effectLst/>
                <a:latin typeface="BlinkMacSystemFont"/>
              </a:rPr>
              <a:t>Toprak</a:t>
            </a:r>
            <a:r>
              <a:rPr lang="en-US" sz="1400" b="0" i="0" dirty="0">
                <a:solidFill>
                  <a:srgbClr val="212121"/>
                </a:solidFill>
                <a:effectLst/>
                <a:latin typeface="BlinkMacSystemFont"/>
              </a:rPr>
              <a:t> T, Russo GI, </a:t>
            </a:r>
            <a:r>
              <a:rPr lang="en-US" sz="1400" b="0" i="0" dirty="0" err="1">
                <a:solidFill>
                  <a:srgbClr val="212121"/>
                </a:solidFill>
                <a:effectLst/>
                <a:latin typeface="BlinkMacSystemFont"/>
              </a:rPr>
              <a:t>Durairajanayagam</a:t>
            </a:r>
            <a:r>
              <a:rPr lang="en-US" sz="1400" b="0" i="0" dirty="0">
                <a:solidFill>
                  <a:srgbClr val="212121"/>
                </a:solidFill>
                <a:effectLst/>
                <a:latin typeface="BlinkMacSystemFont"/>
              </a:rPr>
              <a:t> D, </a:t>
            </a:r>
            <a:r>
              <a:rPr lang="en-US" sz="1400" b="0" i="0" dirty="0" err="1">
                <a:solidFill>
                  <a:srgbClr val="212121"/>
                </a:solidFill>
                <a:effectLst/>
                <a:latin typeface="BlinkMacSystemFont"/>
              </a:rPr>
              <a:t>Rambhatla</a:t>
            </a:r>
            <a:r>
              <a:rPr lang="en-US" sz="1400" b="0" i="0" dirty="0">
                <a:solidFill>
                  <a:srgbClr val="212121"/>
                </a:solidFill>
                <a:effectLst/>
                <a:latin typeface="BlinkMacSystemFont"/>
              </a:rPr>
              <a:t> A, </a:t>
            </a:r>
            <a:r>
              <a:rPr lang="en-US" sz="1400" b="0" i="0" dirty="0" err="1">
                <a:solidFill>
                  <a:srgbClr val="212121"/>
                </a:solidFill>
                <a:effectLst/>
                <a:latin typeface="BlinkMacSystemFont"/>
              </a:rPr>
              <a:t>Birowo</a:t>
            </a:r>
            <a:r>
              <a:rPr lang="en-US" sz="1400" b="0" i="0" dirty="0">
                <a:solidFill>
                  <a:srgbClr val="212121"/>
                </a:solidFill>
                <a:effectLst/>
                <a:latin typeface="BlinkMacSystemFont"/>
              </a:rPr>
              <a:t> P, </a:t>
            </a:r>
            <a:r>
              <a:rPr lang="en-US" sz="1400" b="0" i="0" dirty="0" err="1">
                <a:solidFill>
                  <a:srgbClr val="212121"/>
                </a:solidFill>
                <a:effectLst/>
                <a:latin typeface="BlinkMacSystemFont"/>
              </a:rPr>
              <a:t>Cannarella</a:t>
            </a:r>
            <a:r>
              <a:rPr lang="en-US" sz="1400" b="0" i="0" dirty="0">
                <a:solidFill>
                  <a:srgbClr val="212121"/>
                </a:solidFill>
                <a:effectLst/>
                <a:latin typeface="BlinkMacSystemFont"/>
              </a:rPr>
              <a:t> R, Phuoc NHV, </a:t>
            </a:r>
            <a:r>
              <a:rPr lang="en-US" sz="1400" b="0" i="0" dirty="0" err="1">
                <a:solidFill>
                  <a:srgbClr val="212121"/>
                </a:solidFill>
                <a:effectLst/>
                <a:latin typeface="BlinkMacSystemFont"/>
              </a:rPr>
              <a:t>Zini</a:t>
            </a:r>
            <a:r>
              <a:rPr lang="en-US" sz="1400" b="0" i="0" dirty="0">
                <a:solidFill>
                  <a:srgbClr val="212121"/>
                </a:solidFill>
                <a:effectLst/>
                <a:latin typeface="BlinkMacSystemFont"/>
              </a:rPr>
              <a:t> A, Arafa M, </a:t>
            </a:r>
            <a:r>
              <a:rPr lang="en-US" sz="1400" b="0" i="0" dirty="0" err="1">
                <a:solidFill>
                  <a:srgbClr val="212121"/>
                </a:solidFill>
                <a:effectLst/>
                <a:latin typeface="BlinkMacSystemFont"/>
              </a:rPr>
              <a:t>Wyns</a:t>
            </a:r>
            <a:r>
              <a:rPr lang="en-US" sz="1400" b="0" i="0" dirty="0">
                <a:solidFill>
                  <a:srgbClr val="212121"/>
                </a:solidFill>
                <a:effectLst/>
                <a:latin typeface="BlinkMacSystemFont"/>
              </a:rPr>
              <a:t> C, </a:t>
            </a:r>
            <a:r>
              <a:rPr lang="en-US" sz="1400" b="0" i="0" dirty="0" err="1">
                <a:solidFill>
                  <a:srgbClr val="212121"/>
                </a:solidFill>
                <a:effectLst/>
                <a:latin typeface="BlinkMacSystemFont"/>
              </a:rPr>
              <a:t>Tremellen</a:t>
            </a:r>
            <a:r>
              <a:rPr lang="en-US" sz="1400" b="0" i="0" dirty="0">
                <a:solidFill>
                  <a:srgbClr val="212121"/>
                </a:solidFill>
                <a:effectLst/>
                <a:latin typeface="BlinkMacSystemFont"/>
              </a:rPr>
              <a:t> K, </a:t>
            </a:r>
            <a:r>
              <a:rPr lang="en-US" sz="1400" b="0" i="0" dirty="0" err="1">
                <a:solidFill>
                  <a:srgbClr val="212121"/>
                </a:solidFill>
                <a:effectLst/>
                <a:latin typeface="BlinkMacSystemFont"/>
              </a:rPr>
              <a:t>Sarıkaya</a:t>
            </a:r>
            <a:r>
              <a:rPr lang="en-US" sz="1400" b="0" i="0" dirty="0">
                <a:solidFill>
                  <a:srgbClr val="212121"/>
                </a:solidFill>
                <a:effectLst/>
                <a:latin typeface="BlinkMacSystemFont"/>
              </a:rPr>
              <a:t> S, Lewis S, Evenson DP, Ko E, </a:t>
            </a:r>
            <a:r>
              <a:rPr lang="en-US" sz="1400" b="0" i="0" dirty="0" err="1">
                <a:solidFill>
                  <a:srgbClr val="212121"/>
                </a:solidFill>
                <a:effectLst/>
                <a:latin typeface="BlinkMacSystemFont"/>
              </a:rPr>
              <a:t>Calogero</a:t>
            </a:r>
            <a:r>
              <a:rPr lang="en-US" sz="1400" b="0" i="0" dirty="0">
                <a:solidFill>
                  <a:srgbClr val="212121"/>
                </a:solidFill>
                <a:effectLst/>
                <a:latin typeface="BlinkMacSystemFont"/>
              </a:rPr>
              <a:t> AE, </a:t>
            </a:r>
            <a:r>
              <a:rPr lang="en-US" sz="1400" b="0" i="0" dirty="0" err="1">
                <a:solidFill>
                  <a:srgbClr val="212121"/>
                </a:solidFill>
                <a:effectLst/>
                <a:latin typeface="BlinkMacSystemFont"/>
              </a:rPr>
              <a:t>Bahar</a:t>
            </a:r>
            <a:r>
              <a:rPr lang="en-US" sz="1400" b="0" i="0" dirty="0">
                <a:solidFill>
                  <a:srgbClr val="212121"/>
                </a:solidFill>
                <a:effectLst/>
                <a:latin typeface="BlinkMacSystemFont"/>
              </a:rPr>
              <a:t> F, Martínez M, Ambar RF, </a:t>
            </a:r>
            <a:r>
              <a:rPr lang="en-US" sz="1400" b="0" i="0" dirty="0" err="1">
                <a:solidFill>
                  <a:srgbClr val="212121"/>
                </a:solidFill>
                <a:effectLst/>
                <a:latin typeface="BlinkMacSystemFont"/>
              </a:rPr>
              <a:t>Colpi</a:t>
            </a:r>
            <a:r>
              <a:rPr lang="en-US" sz="1400" b="0" i="0" dirty="0">
                <a:solidFill>
                  <a:srgbClr val="212121"/>
                </a:solidFill>
                <a:effectLst/>
                <a:latin typeface="BlinkMacSystemFont"/>
              </a:rPr>
              <a:t> GM, </a:t>
            </a:r>
            <a:r>
              <a:rPr lang="en-US" sz="1400" b="0" i="0" dirty="0" err="1">
                <a:solidFill>
                  <a:srgbClr val="212121"/>
                </a:solidFill>
                <a:effectLst/>
                <a:latin typeface="BlinkMacSystemFont"/>
              </a:rPr>
              <a:t>Bakircioglu</a:t>
            </a:r>
            <a:r>
              <a:rPr lang="en-US" sz="1400" b="0" i="0" dirty="0">
                <a:solidFill>
                  <a:srgbClr val="212121"/>
                </a:solidFill>
                <a:effectLst/>
                <a:latin typeface="BlinkMacSystemFont"/>
              </a:rPr>
              <a:t> ME, Henkel R, </a:t>
            </a:r>
            <a:r>
              <a:rPr lang="en-US" sz="1400" b="0" i="0" dirty="0" err="1">
                <a:solidFill>
                  <a:srgbClr val="212121"/>
                </a:solidFill>
                <a:effectLst/>
                <a:latin typeface="BlinkMacSystemFont"/>
              </a:rPr>
              <a:t>Kandil</a:t>
            </a:r>
            <a:r>
              <a:rPr lang="en-US" sz="1400" b="0" i="0" dirty="0">
                <a:solidFill>
                  <a:srgbClr val="212121"/>
                </a:solidFill>
                <a:effectLst/>
                <a:latin typeface="BlinkMacSystemFont"/>
              </a:rPr>
              <a:t> H, </a:t>
            </a:r>
            <a:r>
              <a:rPr lang="en-US" sz="1400" b="0" i="0" dirty="0" err="1">
                <a:solidFill>
                  <a:srgbClr val="212121"/>
                </a:solidFill>
                <a:effectLst/>
                <a:latin typeface="BlinkMacSystemFont"/>
              </a:rPr>
              <a:t>Serefoglu</a:t>
            </a:r>
            <a:r>
              <a:rPr lang="en-US" sz="1400" b="0" i="0" dirty="0">
                <a:solidFill>
                  <a:srgbClr val="212121"/>
                </a:solidFill>
                <a:effectLst/>
                <a:latin typeface="BlinkMacSystemFont"/>
              </a:rPr>
              <a:t> EC, </a:t>
            </a:r>
            <a:r>
              <a:rPr lang="en-US" sz="1400" b="0" i="0" dirty="0" err="1">
                <a:solidFill>
                  <a:srgbClr val="212121"/>
                </a:solidFill>
                <a:effectLst/>
                <a:latin typeface="BlinkMacSystemFont"/>
              </a:rPr>
              <a:t>Alfakhri</a:t>
            </a:r>
            <a:r>
              <a:rPr lang="en-US" sz="1400" b="0" i="0" dirty="0">
                <a:solidFill>
                  <a:srgbClr val="212121"/>
                </a:solidFill>
                <a:effectLst/>
                <a:latin typeface="BlinkMacSystemFont"/>
              </a:rPr>
              <a:t> A, </a:t>
            </a:r>
            <a:r>
              <a:rPr lang="en-US" sz="1400" b="0" i="0" dirty="0" err="1">
                <a:solidFill>
                  <a:srgbClr val="212121"/>
                </a:solidFill>
                <a:effectLst/>
                <a:latin typeface="BlinkMacSystemFont"/>
              </a:rPr>
              <a:t>Tsujimura</a:t>
            </a:r>
            <a:r>
              <a:rPr lang="en-US" sz="1400" b="0" i="0" dirty="0">
                <a:solidFill>
                  <a:srgbClr val="212121"/>
                </a:solidFill>
                <a:effectLst/>
                <a:latin typeface="BlinkMacSystemFont"/>
              </a:rPr>
              <a:t> A, </a:t>
            </a:r>
            <a:r>
              <a:rPr lang="en-US" sz="1400" b="0" i="0" dirty="0" err="1">
                <a:solidFill>
                  <a:srgbClr val="212121"/>
                </a:solidFill>
                <a:effectLst/>
                <a:latin typeface="BlinkMacSystemFont"/>
              </a:rPr>
              <a:t>Kheradmand</a:t>
            </a:r>
            <a:r>
              <a:rPr lang="en-US" sz="1400" b="0" i="0" dirty="0">
                <a:solidFill>
                  <a:srgbClr val="212121"/>
                </a:solidFill>
                <a:effectLst/>
                <a:latin typeface="BlinkMacSystemFont"/>
              </a:rPr>
              <a:t> A, Marino A, </a:t>
            </a:r>
            <a:r>
              <a:rPr lang="en-US" sz="1400" b="0" i="0" dirty="0" err="1">
                <a:solidFill>
                  <a:srgbClr val="212121"/>
                </a:solidFill>
                <a:effectLst/>
                <a:latin typeface="BlinkMacSystemFont"/>
              </a:rPr>
              <a:t>Adamyan</a:t>
            </a:r>
            <a:r>
              <a:rPr lang="en-US" sz="1400" b="0" i="0" dirty="0">
                <a:solidFill>
                  <a:srgbClr val="212121"/>
                </a:solidFill>
                <a:effectLst/>
                <a:latin typeface="BlinkMacSystemFont"/>
              </a:rPr>
              <a:t> A, </a:t>
            </a:r>
            <a:r>
              <a:rPr lang="en-US" sz="1400" b="0" i="0" dirty="0" err="1">
                <a:solidFill>
                  <a:srgbClr val="212121"/>
                </a:solidFill>
                <a:effectLst/>
                <a:latin typeface="BlinkMacSystemFont"/>
              </a:rPr>
              <a:t>Zilaitiene</a:t>
            </a:r>
            <a:r>
              <a:rPr lang="en-US" sz="1400" b="0" i="0" dirty="0">
                <a:solidFill>
                  <a:srgbClr val="212121"/>
                </a:solidFill>
                <a:effectLst/>
                <a:latin typeface="BlinkMacSystemFont"/>
              </a:rPr>
              <a:t> B, Ozer C, </a:t>
            </a:r>
            <a:r>
              <a:rPr lang="en-US" sz="1400" b="0" i="0" dirty="0" err="1">
                <a:solidFill>
                  <a:srgbClr val="212121"/>
                </a:solidFill>
                <a:effectLst/>
                <a:latin typeface="BlinkMacSystemFont"/>
              </a:rPr>
              <a:t>Pescatori</a:t>
            </a:r>
            <a:r>
              <a:rPr lang="en-US" sz="1400" b="0" i="0" dirty="0">
                <a:solidFill>
                  <a:srgbClr val="212121"/>
                </a:solidFill>
                <a:effectLst/>
                <a:latin typeface="BlinkMacSystemFont"/>
              </a:rPr>
              <a:t> E, </a:t>
            </a:r>
            <a:r>
              <a:rPr lang="en-US" sz="1400" b="0" i="0" dirty="0" err="1">
                <a:solidFill>
                  <a:srgbClr val="212121"/>
                </a:solidFill>
                <a:effectLst/>
                <a:latin typeface="BlinkMacSystemFont"/>
              </a:rPr>
              <a:t>Vogiatzi</a:t>
            </a:r>
            <a:r>
              <a:rPr lang="en-US" sz="1400" b="0" i="0" dirty="0">
                <a:solidFill>
                  <a:srgbClr val="212121"/>
                </a:solidFill>
                <a:effectLst/>
                <a:latin typeface="BlinkMacSystemFont"/>
              </a:rPr>
              <a:t> P, </a:t>
            </a:r>
            <a:r>
              <a:rPr lang="en-US" sz="1400" b="0" i="0" dirty="0" err="1">
                <a:solidFill>
                  <a:srgbClr val="212121"/>
                </a:solidFill>
                <a:effectLst/>
                <a:latin typeface="BlinkMacSystemFont"/>
              </a:rPr>
              <a:t>Busetto</a:t>
            </a:r>
            <a:r>
              <a:rPr lang="en-US" sz="1400" b="0" i="0" dirty="0">
                <a:solidFill>
                  <a:srgbClr val="212121"/>
                </a:solidFill>
                <a:effectLst/>
                <a:latin typeface="BlinkMacSystemFont"/>
              </a:rPr>
              <a:t> GM, </a:t>
            </a:r>
            <a:r>
              <a:rPr lang="en-US" sz="1400" b="0" i="0" dirty="0" err="1">
                <a:solidFill>
                  <a:srgbClr val="212121"/>
                </a:solidFill>
                <a:effectLst/>
                <a:latin typeface="BlinkMacSystemFont"/>
              </a:rPr>
              <a:t>Balercia</a:t>
            </a:r>
            <a:r>
              <a:rPr lang="en-US" sz="1400" b="0" i="0" dirty="0">
                <a:solidFill>
                  <a:srgbClr val="212121"/>
                </a:solidFill>
                <a:effectLst/>
                <a:latin typeface="BlinkMacSystemFont"/>
              </a:rPr>
              <a:t> G, </a:t>
            </a:r>
            <a:r>
              <a:rPr lang="en-US" sz="1400" b="0" i="0" dirty="0" err="1">
                <a:solidFill>
                  <a:srgbClr val="212121"/>
                </a:solidFill>
                <a:effectLst/>
                <a:latin typeface="BlinkMacSystemFont"/>
              </a:rPr>
              <a:t>Elbardisi</a:t>
            </a:r>
            <a:r>
              <a:rPr lang="en-US" sz="1400" b="0" i="0" dirty="0">
                <a:solidFill>
                  <a:srgbClr val="212121"/>
                </a:solidFill>
                <a:effectLst/>
                <a:latin typeface="BlinkMacSystemFont"/>
              </a:rPr>
              <a:t> H, </a:t>
            </a:r>
            <a:r>
              <a:rPr lang="en-US" sz="1400" b="0" i="0" dirty="0" err="1">
                <a:solidFill>
                  <a:srgbClr val="212121"/>
                </a:solidFill>
                <a:effectLst/>
                <a:latin typeface="BlinkMacSystemFont"/>
              </a:rPr>
              <a:t>Akhavizadegan</a:t>
            </a:r>
            <a:r>
              <a:rPr lang="en-US" sz="1400" b="0" i="0" dirty="0">
                <a:solidFill>
                  <a:srgbClr val="212121"/>
                </a:solidFill>
                <a:effectLst/>
                <a:latin typeface="BlinkMacSystemFont"/>
              </a:rPr>
              <a:t> H, </a:t>
            </a:r>
            <a:r>
              <a:rPr lang="en-US" sz="1400" b="0" i="0" dirty="0" err="1">
                <a:solidFill>
                  <a:srgbClr val="212121"/>
                </a:solidFill>
                <a:effectLst/>
                <a:latin typeface="BlinkMacSystemFont"/>
              </a:rPr>
              <a:t>Sajadi</a:t>
            </a:r>
            <a:r>
              <a:rPr lang="en-US" sz="1400" b="0" i="0" dirty="0">
                <a:solidFill>
                  <a:srgbClr val="212121"/>
                </a:solidFill>
                <a:effectLst/>
                <a:latin typeface="BlinkMacSystemFont"/>
              </a:rPr>
              <a:t> H, Taniguchi H, Park HJ, Maldonado Rosas I, Al-</a:t>
            </a:r>
            <a:r>
              <a:rPr lang="en-US" sz="1400" b="0" i="0" dirty="0" err="1">
                <a:solidFill>
                  <a:srgbClr val="212121"/>
                </a:solidFill>
                <a:effectLst/>
                <a:latin typeface="BlinkMacSystemFont"/>
              </a:rPr>
              <a:t>Marhoon</a:t>
            </a:r>
            <a:r>
              <a:rPr lang="en-US" sz="1400" b="0" i="0" dirty="0">
                <a:solidFill>
                  <a:srgbClr val="212121"/>
                </a:solidFill>
                <a:effectLst/>
                <a:latin typeface="BlinkMacSystemFont"/>
              </a:rPr>
              <a:t> M, </a:t>
            </a:r>
            <a:r>
              <a:rPr lang="en-US" sz="1400" b="0" i="0" dirty="0" err="1">
                <a:solidFill>
                  <a:srgbClr val="212121"/>
                </a:solidFill>
                <a:effectLst/>
                <a:latin typeface="BlinkMacSystemFont"/>
              </a:rPr>
              <a:t>Sadighi</a:t>
            </a:r>
            <a:r>
              <a:rPr lang="en-US" sz="1400" b="0" i="0" dirty="0">
                <a:solidFill>
                  <a:srgbClr val="212121"/>
                </a:solidFill>
                <a:effectLst/>
                <a:latin typeface="BlinkMacSystemFont"/>
              </a:rPr>
              <a:t> Gilani MA, </a:t>
            </a:r>
            <a:r>
              <a:rPr lang="en-US" sz="1400" b="0" i="0" dirty="0" err="1">
                <a:solidFill>
                  <a:srgbClr val="212121"/>
                </a:solidFill>
                <a:effectLst/>
                <a:latin typeface="BlinkMacSystemFont"/>
              </a:rPr>
              <a:t>Alhathal</a:t>
            </a:r>
            <a:r>
              <a:rPr lang="en-US" sz="1400" b="0" i="0" dirty="0">
                <a:solidFill>
                  <a:srgbClr val="212121"/>
                </a:solidFill>
                <a:effectLst/>
                <a:latin typeface="BlinkMacSystemFont"/>
              </a:rPr>
              <a:t> N, Quang N, </a:t>
            </a:r>
            <a:r>
              <a:rPr lang="en-US" sz="1400" b="0" i="0" dirty="0" err="1">
                <a:solidFill>
                  <a:srgbClr val="212121"/>
                </a:solidFill>
                <a:effectLst/>
                <a:latin typeface="BlinkMacSystemFont"/>
              </a:rPr>
              <a:t>Pinggera</a:t>
            </a:r>
            <a:r>
              <a:rPr lang="en-US" sz="1400" b="0" i="0" dirty="0">
                <a:solidFill>
                  <a:srgbClr val="212121"/>
                </a:solidFill>
                <a:effectLst/>
                <a:latin typeface="BlinkMacSystemFont"/>
              </a:rPr>
              <a:t> GM, Kothari P, </a:t>
            </a:r>
            <a:r>
              <a:rPr lang="en-US" sz="1400" b="0" i="0" dirty="0" err="1">
                <a:solidFill>
                  <a:srgbClr val="212121"/>
                </a:solidFill>
                <a:effectLst/>
                <a:latin typeface="BlinkMacSystemFont"/>
              </a:rPr>
              <a:t>Micic</a:t>
            </a:r>
            <a:r>
              <a:rPr lang="en-US" sz="1400" b="0" i="0" dirty="0">
                <a:solidFill>
                  <a:srgbClr val="212121"/>
                </a:solidFill>
                <a:effectLst/>
                <a:latin typeface="BlinkMacSystemFont"/>
              </a:rPr>
              <a:t> S, </a:t>
            </a:r>
            <a:r>
              <a:rPr lang="en-US" sz="1400" b="0" i="0" dirty="0" err="1">
                <a:solidFill>
                  <a:srgbClr val="212121"/>
                </a:solidFill>
                <a:effectLst/>
                <a:latin typeface="BlinkMacSystemFont"/>
              </a:rPr>
              <a:t>Homa</a:t>
            </a:r>
            <a:r>
              <a:rPr lang="en-US" sz="1400" b="0" i="0" dirty="0">
                <a:solidFill>
                  <a:srgbClr val="212121"/>
                </a:solidFill>
                <a:effectLst/>
                <a:latin typeface="BlinkMacSystemFont"/>
              </a:rPr>
              <a:t> S, Long TQT, </a:t>
            </a:r>
            <a:r>
              <a:rPr lang="en-US" sz="1400" b="0" i="0" dirty="0" err="1">
                <a:solidFill>
                  <a:srgbClr val="212121"/>
                </a:solidFill>
                <a:effectLst/>
                <a:latin typeface="BlinkMacSystemFont"/>
              </a:rPr>
              <a:t>Zohdy</a:t>
            </a:r>
            <a:r>
              <a:rPr lang="en-US" sz="1400" b="0" i="0" dirty="0">
                <a:solidFill>
                  <a:srgbClr val="212121"/>
                </a:solidFill>
                <a:effectLst/>
                <a:latin typeface="BlinkMacSystemFont"/>
              </a:rPr>
              <a:t> W, </a:t>
            </a:r>
            <a:r>
              <a:rPr lang="en-US" sz="1400" b="0" i="0" dirty="0" err="1">
                <a:solidFill>
                  <a:srgbClr val="212121"/>
                </a:solidFill>
                <a:effectLst/>
                <a:latin typeface="BlinkMacSystemFont"/>
              </a:rPr>
              <a:t>Atmoko</a:t>
            </a:r>
            <a:r>
              <a:rPr lang="en-US" sz="1400" b="0" i="0" dirty="0">
                <a:solidFill>
                  <a:srgbClr val="212121"/>
                </a:solidFill>
                <a:effectLst/>
                <a:latin typeface="BlinkMacSystemFont"/>
              </a:rPr>
              <a:t> W, Ibrahim W, </a:t>
            </a:r>
            <a:r>
              <a:rPr lang="en-US" sz="1400" b="0" i="0" dirty="0" err="1">
                <a:solidFill>
                  <a:srgbClr val="212121"/>
                </a:solidFill>
                <a:effectLst/>
                <a:latin typeface="BlinkMacSystemFont"/>
              </a:rPr>
              <a:t>Sabbaghian</a:t>
            </a:r>
            <a:r>
              <a:rPr lang="en-US" sz="1400" b="0" i="0" dirty="0">
                <a:solidFill>
                  <a:srgbClr val="212121"/>
                </a:solidFill>
                <a:effectLst/>
                <a:latin typeface="BlinkMacSystemFont"/>
              </a:rPr>
              <a:t> M, </a:t>
            </a:r>
            <a:r>
              <a:rPr lang="en-US" sz="1400" b="0" i="0" dirty="0" err="1">
                <a:solidFill>
                  <a:srgbClr val="212121"/>
                </a:solidFill>
                <a:effectLst/>
                <a:latin typeface="BlinkMacSystemFont"/>
              </a:rPr>
              <a:t>Abumelha</a:t>
            </a:r>
            <a:r>
              <a:rPr lang="en-US" sz="1400" b="0" i="0" dirty="0">
                <a:solidFill>
                  <a:srgbClr val="212121"/>
                </a:solidFill>
                <a:effectLst/>
                <a:latin typeface="BlinkMacSystemFont"/>
              </a:rPr>
              <a:t> SM, Chung E, </a:t>
            </a:r>
            <a:r>
              <a:rPr lang="en-US" sz="1400" b="0" i="0" dirty="0" err="1">
                <a:solidFill>
                  <a:srgbClr val="212121"/>
                </a:solidFill>
                <a:effectLst/>
                <a:latin typeface="BlinkMacSystemFont"/>
              </a:rPr>
              <a:t>Ugur</a:t>
            </a:r>
            <a:r>
              <a:rPr lang="en-US" sz="1400" b="0" i="0" dirty="0">
                <a:solidFill>
                  <a:srgbClr val="212121"/>
                </a:solidFill>
                <a:effectLst/>
                <a:latin typeface="BlinkMacSystemFont"/>
              </a:rPr>
              <a:t> MR, </a:t>
            </a:r>
            <a:r>
              <a:rPr lang="en-US" sz="1400" b="0" i="0" dirty="0" err="1">
                <a:solidFill>
                  <a:srgbClr val="212121"/>
                </a:solidFill>
                <a:effectLst/>
                <a:latin typeface="BlinkMacSystemFont"/>
              </a:rPr>
              <a:t>Ozkent</a:t>
            </a:r>
            <a:r>
              <a:rPr lang="en-US" sz="1400" b="0" i="0" dirty="0">
                <a:solidFill>
                  <a:srgbClr val="212121"/>
                </a:solidFill>
                <a:effectLst/>
                <a:latin typeface="BlinkMacSystemFont"/>
              </a:rPr>
              <a:t> MS, Selim O, </a:t>
            </a:r>
            <a:r>
              <a:rPr lang="en-US" sz="1400" b="0" i="0" dirty="0" err="1">
                <a:solidFill>
                  <a:srgbClr val="212121"/>
                </a:solidFill>
                <a:effectLst/>
                <a:latin typeface="BlinkMacSystemFont"/>
              </a:rPr>
              <a:t>Darbandi</a:t>
            </a:r>
            <a:r>
              <a:rPr lang="en-US" sz="1400" b="0" i="0" dirty="0">
                <a:solidFill>
                  <a:srgbClr val="212121"/>
                </a:solidFill>
                <a:effectLst/>
                <a:latin typeface="BlinkMacSystemFont"/>
              </a:rPr>
              <a:t> M, Fukuhara S, Jamali M, de la Rosette J, Kuroda S, Smith RP, Baser A, </a:t>
            </a:r>
            <a:r>
              <a:rPr lang="en-US" sz="1400" b="0" i="0" dirty="0" err="1">
                <a:solidFill>
                  <a:srgbClr val="212121"/>
                </a:solidFill>
                <a:effectLst/>
                <a:latin typeface="BlinkMacSystemFont"/>
              </a:rPr>
              <a:t>Kalkanli</a:t>
            </a:r>
            <a:r>
              <a:rPr lang="en-US" sz="1400" b="0" i="0" dirty="0">
                <a:solidFill>
                  <a:srgbClr val="212121"/>
                </a:solidFill>
                <a:effectLst/>
                <a:latin typeface="BlinkMacSystemFont"/>
              </a:rPr>
              <a:t> A, </a:t>
            </a:r>
            <a:r>
              <a:rPr lang="en-US" sz="1400" b="0" i="0" dirty="0" err="1">
                <a:solidFill>
                  <a:srgbClr val="212121"/>
                </a:solidFill>
                <a:effectLst/>
                <a:latin typeface="BlinkMacSystemFont"/>
              </a:rPr>
              <a:t>Tadros</a:t>
            </a:r>
            <a:r>
              <a:rPr lang="en-US" sz="1400" b="0" i="0" dirty="0">
                <a:solidFill>
                  <a:srgbClr val="212121"/>
                </a:solidFill>
                <a:effectLst/>
                <a:latin typeface="BlinkMacSystemFont"/>
              </a:rPr>
              <a:t> NN, </a:t>
            </a:r>
            <a:r>
              <a:rPr lang="en-US" sz="1400" b="0" i="0" dirty="0" err="1">
                <a:solidFill>
                  <a:srgbClr val="212121"/>
                </a:solidFill>
                <a:effectLst/>
                <a:latin typeface="BlinkMacSystemFont"/>
              </a:rPr>
              <a:t>Aydos</a:t>
            </a:r>
            <a:r>
              <a:rPr lang="en-US" sz="1400" b="0" i="0" dirty="0">
                <a:solidFill>
                  <a:srgbClr val="212121"/>
                </a:solidFill>
                <a:effectLst/>
                <a:latin typeface="BlinkMacSystemFont"/>
              </a:rPr>
              <a:t> K, </a:t>
            </a:r>
            <a:r>
              <a:rPr lang="en-US" sz="1400" b="0" i="0" dirty="0" err="1">
                <a:solidFill>
                  <a:srgbClr val="212121"/>
                </a:solidFill>
                <a:effectLst/>
                <a:latin typeface="BlinkMacSystemFont"/>
              </a:rPr>
              <a:t>Mierzwa</a:t>
            </a:r>
            <a:r>
              <a:rPr lang="en-US" sz="1400" b="0" i="0" dirty="0">
                <a:solidFill>
                  <a:srgbClr val="212121"/>
                </a:solidFill>
                <a:effectLst/>
                <a:latin typeface="BlinkMacSystemFont"/>
              </a:rPr>
              <a:t> TC, </a:t>
            </a:r>
            <a:r>
              <a:rPr lang="en-US" sz="1400" b="0" i="0" dirty="0" err="1">
                <a:solidFill>
                  <a:srgbClr val="212121"/>
                </a:solidFill>
                <a:effectLst/>
                <a:latin typeface="BlinkMacSystemFont"/>
              </a:rPr>
              <a:t>Khalafalla</a:t>
            </a:r>
            <a:r>
              <a:rPr lang="en-US" sz="1400" b="0" i="0" dirty="0">
                <a:solidFill>
                  <a:srgbClr val="212121"/>
                </a:solidFill>
                <a:effectLst/>
                <a:latin typeface="BlinkMacSystemFont"/>
              </a:rPr>
              <a:t> K, Malhotra V, Moussa M, Finocchi F, </a:t>
            </a:r>
            <a:r>
              <a:rPr lang="en-US" sz="1400" b="0" i="0" dirty="0" err="1">
                <a:solidFill>
                  <a:srgbClr val="212121"/>
                </a:solidFill>
                <a:effectLst/>
                <a:latin typeface="BlinkMacSystemFont"/>
              </a:rPr>
              <a:t>Rachman</a:t>
            </a:r>
            <a:r>
              <a:rPr lang="en-US" sz="1400" b="0" i="0" dirty="0">
                <a:solidFill>
                  <a:srgbClr val="212121"/>
                </a:solidFill>
                <a:effectLst/>
                <a:latin typeface="BlinkMacSystemFont"/>
              </a:rPr>
              <a:t> RI, </a:t>
            </a:r>
            <a:r>
              <a:rPr lang="en-US" sz="1400" b="0" i="0" dirty="0" err="1">
                <a:solidFill>
                  <a:srgbClr val="212121"/>
                </a:solidFill>
                <a:effectLst/>
                <a:latin typeface="BlinkMacSystemFont"/>
              </a:rPr>
              <a:t>Giulioni</a:t>
            </a:r>
            <a:r>
              <a:rPr lang="en-US" sz="1400" b="0" i="0" dirty="0">
                <a:solidFill>
                  <a:srgbClr val="212121"/>
                </a:solidFill>
                <a:effectLst/>
                <a:latin typeface="BlinkMacSystemFont"/>
              </a:rPr>
              <a:t> C, </a:t>
            </a:r>
            <a:r>
              <a:rPr lang="en-US" sz="1400" b="0" i="0" dirty="0" err="1">
                <a:solidFill>
                  <a:srgbClr val="212121"/>
                </a:solidFill>
                <a:effectLst/>
                <a:latin typeface="BlinkMacSystemFont"/>
              </a:rPr>
              <a:t>Avidor</a:t>
            </a:r>
            <a:r>
              <a:rPr lang="en-US" sz="1400" b="0" i="0" dirty="0">
                <a:solidFill>
                  <a:srgbClr val="212121"/>
                </a:solidFill>
                <a:effectLst/>
                <a:latin typeface="BlinkMacSystemFont"/>
              </a:rPr>
              <a:t>-Reiss T, </a:t>
            </a:r>
            <a:r>
              <a:rPr lang="en-US" sz="1400" b="0" i="0" dirty="0" err="1">
                <a:solidFill>
                  <a:srgbClr val="212121"/>
                </a:solidFill>
                <a:effectLst/>
                <a:latin typeface="BlinkMacSystemFont"/>
              </a:rPr>
              <a:t>Kahraman</a:t>
            </a:r>
            <a:r>
              <a:rPr lang="en-US" sz="1400" b="0" i="0" dirty="0">
                <a:solidFill>
                  <a:srgbClr val="212121"/>
                </a:solidFill>
                <a:effectLst/>
                <a:latin typeface="BlinkMacSystemFont"/>
              </a:rPr>
              <a:t> O, </a:t>
            </a:r>
            <a:r>
              <a:rPr lang="en-US" sz="1400" b="0" i="0" dirty="0" err="1">
                <a:solidFill>
                  <a:srgbClr val="212121"/>
                </a:solidFill>
                <a:effectLst/>
                <a:latin typeface="BlinkMacSystemFont"/>
              </a:rPr>
              <a:t>Çeker</a:t>
            </a:r>
            <a:r>
              <a:rPr lang="en-US" sz="1400" b="0" i="0" dirty="0">
                <a:solidFill>
                  <a:srgbClr val="212121"/>
                </a:solidFill>
                <a:effectLst/>
                <a:latin typeface="BlinkMacSystemFont"/>
              </a:rPr>
              <a:t> G, </a:t>
            </a:r>
            <a:r>
              <a:rPr lang="en-US" sz="1400" b="0" i="0" dirty="0" err="1">
                <a:solidFill>
                  <a:srgbClr val="212121"/>
                </a:solidFill>
                <a:effectLst/>
                <a:latin typeface="BlinkMacSystemFont"/>
              </a:rPr>
              <a:t>Zenoaga-Barbăroșie</a:t>
            </a:r>
            <a:r>
              <a:rPr lang="en-US" sz="1400" b="0" i="0" dirty="0">
                <a:solidFill>
                  <a:srgbClr val="212121"/>
                </a:solidFill>
                <a:effectLst/>
                <a:latin typeface="BlinkMacSystemFont"/>
              </a:rPr>
              <a:t> C, Barrett TL, Yilmaz M, </a:t>
            </a:r>
            <a:r>
              <a:rPr lang="en-US" sz="1400" b="0" i="0" dirty="0" err="1">
                <a:solidFill>
                  <a:srgbClr val="212121"/>
                </a:solidFill>
                <a:effectLst/>
                <a:latin typeface="BlinkMacSystemFont"/>
              </a:rPr>
              <a:t>Kadioglu</a:t>
            </a:r>
            <a:r>
              <a:rPr lang="en-US" sz="1400" b="0" i="0" dirty="0">
                <a:solidFill>
                  <a:srgbClr val="212121"/>
                </a:solidFill>
                <a:effectLst/>
                <a:latin typeface="BlinkMacSystemFont"/>
              </a:rPr>
              <a:t> A, Jindal S, </a:t>
            </a:r>
            <a:r>
              <a:rPr lang="en-US" sz="1400" b="0" i="0" dirty="0" err="1">
                <a:solidFill>
                  <a:srgbClr val="212121"/>
                </a:solidFill>
                <a:effectLst/>
                <a:latin typeface="BlinkMacSystemFont"/>
              </a:rPr>
              <a:t>Omran</a:t>
            </a:r>
            <a:r>
              <a:rPr lang="en-US" sz="1400" b="0" i="0" dirty="0">
                <a:solidFill>
                  <a:srgbClr val="212121"/>
                </a:solidFill>
                <a:effectLst/>
                <a:latin typeface="BlinkMacSystemFont"/>
              </a:rPr>
              <a:t> H, </a:t>
            </a:r>
            <a:r>
              <a:rPr lang="en-US" sz="1400" b="0" i="0" dirty="0" err="1">
                <a:solidFill>
                  <a:srgbClr val="212121"/>
                </a:solidFill>
                <a:effectLst/>
                <a:latin typeface="BlinkMacSystemFont"/>
              </a:rPr>
              <a:t>Bocu</a:t>
            </a:r>
            <a:r>
              <a:rPr lang="en-US" sz="1400" b="0" i="0" dirty="0">
                <a:solidFill>
                  <a:srgbClr val="212121"/>
                </a:solidFill>
                <a:effectLst/>
                <a:latin typeface="BlinkMacSystemFont"/>
              </a:rPr>
              <a:t> K, Karthikeyan VS, Franco G, </a:t>
            </a:r>
            <a:r>
              <a:rPr lang="en-US" sz="1400" b="0" i="0" dirty="0" err="1">
                <a:solidFill>
                  <a:srgbClr val="212121"/>
                </a:solidFill>
                <a:effectLst/>
                <a:latin typeface="BlinkMacSystemFont"/>
              </a:rPr>
              <a:t>Solorzano</a:t>
            </a:r>
            <a:r>
              <a:rPr lang="en-US" sz="1400" b="0" i="0" dirty="0">
                <a:solidFill>
                  <a:srgbClr val="212121"/>
                </a:solidFill>
                <a:effectLst/>
                <a:latin typeface="BlinkMacSystemFont"/>
              </a:rPr>
              <a:t> JF, Vishwakarma RB, </a:t>
            </a:r>
            <a:r>
              <a:rPr lang="en-US" sz="1400" b="0" i="0" dirty="0" err="1">
                <a:solidFill>
                  <a:srgbClr val="212121"/>
                </a:solidFill>
                <a:effectLst/>
                <a:latin typeface="BlinkMacSystemFont"/>
              </a:rPr>
              <a:t>Arianto</a:t>
            </a:r>
            <a:r>
              <a:rPr lang="en-US" sz="1400" b="0" i="0" dirty="0">
                <a:solidFill>
                  <a:srgbClr val="212121"/>
                </a:solidFill>
                <a:effectLst/>
                <a:latin typeface="BlinkMacSystemFont"/>
              </a:rPr>
              <a:t> E, Garrido N, Jain D, </a:t>
            </a:r>
            <a:r>
              <a:rPr lang="en-US" sz="1400" b="0" i="0" dirty="0" err="1">
                <a:solidFill>
                  <a:srgbClr val="212121"/>
                </a:solidFill>
                <a:effectLst/>
                <a:latin typeface="BlinkMacSystemFont"/>
              </a:rPr>
              <a:t>Gherabi</a:t>
            </a:r>
            <a:r>
              <a:rPr lang="en-US" sz="1400" b="0" i="0" dirty="0">
                <a:solidFill>
                  <a:srgbClr val="212121"/>
                </a:solidFill>
                <a:effectLst/>
                <a:latin typeface="BlinkMacSystemFont"/>
              </a:rPr>
              <a:t> N, </a:t>
            </a:r>
            <a:r>
              <a:rPr lang="en-US" sz="1400" b="0" i="0" dirty="0" err="1">
                <a:solidFill>
                  <a:srgbClr val="212121"/>
                </a:solidFill>
                <a:effectLst/>
                <a:latin typeface="BlinkMacSystemFont"/>
              </a:rPr>
              <a:t>Sokolakis</a:t>
            </a:r>
            <a:r>
              <a:rPr lang="en-US" sz="1400" b="0" i="0" dirty="0">
                <a:solidFill>
                  <a:srgbClr val="212121"/>
                </a:solidFill>
                <a:effectLst/>
                <a:latin typeface="BlinkMacSystemFont"/>
              </a:rPr>
              <a:t> I, Palani A, </a:t>
            </a:r>
            <a:r>
              <a:rPr lang="en-US" sz="1400" b="0" i="0" dirty="0" err="1">
                <a:solidFill>
                  <a:srgbClr val="212121"/>
                </a:solidFill>
                <a:effectLst/>
                <a:latin typeface="BlinkMacSystemFont"/>
              </a:rPr>
              <a:t>Calik</a:t>
            </a:r>
            <a:r>
              <a:rPr lang="en-US" sz="1400" b="0" i="0" dirty="0">
                <a:solidFill>
                  <a:srgbClr val="212121"/>
                </a:solidFill>
                <a:effectLst/>
                <a:latin typeface="BlinkMacSystemFont"/>
              </a:rPr>
              <a:t> G, </a:t>
            </a:r>
            <a:r>
              <a:rPr lang="en-US" sz="1400" b="0" i="0" dirty="0" err="1">
                <a:solidFill>
                  <a:srgbClr val="212121"/>
                </a:solidFill>
                <a:effectLst/>
                <a:latin typeface="BlinkMacSystemFont"/>
              </a:rPr>
              <a:t>Kulaksiz</a:t>
            </a:r>
            <a:r>
              <a:rPr lang="en-US" sz="1400" b="0" i="0" dirty="0">
                <a:solidFill>
                  <a:srgbClr val="212121"/>
                </a:solidFill>
                <a:effectLst/>
                <a:latin typeface="BlinkMacSystemFont"/>
              </a:rPr>
              <a:t> D, </a:t>
            </a:r>
            <a:r>
              <a:rPr lang="en-US" sz="1400" b="0" i="0" dirty="0" err="1">
                <a:solidFill>
                  <a:srgbClr val="212121"/>
                </a:solidFill>
                <a:effectLst/>
                <a:latin typeface="BlinkMacSystemFont"/>
              </a:rPr>
              <a:t>Simanaviciene</a:t>
            </a:r>
            <a:r>
              <a:rPr lang="en-US" sz="1400" b="0" i="0" dirty="0">
                <a:solidFill>
                  <a:srgbClr val="212121"/>
                </a:solidFill>
                <a:effectLst/>
                <a:latin typeface="BlinkMacSystemFont"/>
              </a:rPr>
              <a:t> V, </a:t>
            </a:r>
            <a:r>
              <a:rPr lang="en-US" sz="1400" b="0" i="0" dirty="0" err="1">
                <a:solidFill>
                  <a:srgbClr val="212121"/>
                </a:solidFill>
                <a:effectLst/>
                <a:latin typeface="BlinkMacSystemFont"/>
              </a:rPr>
              <a:t>Simopoulou</a:t>
            </a:r>
            <a:r>
              <a:rPr lang="en-US" sz="1400" b="0" i="0" dirty="0">
                <a:solidFill>
                  <a:srgbClr val="212121"/>
                </a:solidFill>
                <a:effectLst/>
                <a:latin typeface="BlinkMacSystemFont"/>
              </a:rPr>
              <a:t> M, </a:t>
            </a:r>
            <a:r>
              <a:rPr lang="en-US" sz="1400" b="0" i="0" dirty="0" err="1">
                <a:solidFill>
                  <a:srgbClr val="212121"/>
                </a:solidFill>
                <a:effectLst/>
                <a:latin typeface="BlinkMacSystemFont"/>
              </a:rPr>
              <a:t>Güngör</a:t>
            </a:r>
            <a:r>
              <a:rPr lang="en-US" sz="1400" b="0" i="0" dirty="0">
                <a:solidFill>
                  <a:srgbClr val="212121"/>
                </a:solidFill>
                <a:effectLst/>
                <a:latin typeface="BlinkMacSystemFont"/>
              </a:rPr>
              <a:t> ND, </a:t>
            </a:r>
            <a:r>
              <a:rPr lang="en-US" sz="1400" b="0" i="0" dirty="0" err="1">
                <a:solidFill>
                  <a:srgbClr val="212121"/>
                </a:solidFill>
                <a:effectLst/>
                <a:latin typeface="BlinkMacSystemFont"/>
              </a:rPr>
              <a:t>Blecher</a:t>
            </a:r>
            <a:r>
              <a:rPr lang="en-US" sz="1400" b="0" i="0" dirty="0">
                <a:solidFill>
                  <a:srgbClr val="212121"/>
                </a:solidFill>
                <a:effectLst/>
                <a:latin typeface="BlinkMacSystemFont"/>
              </a:rPr>
              <a:t> G, Falcone M, </a:t>
            </a:r>
            <a:r>
              <a:rPr lang="en-US" sz="1400" b="0" i="0" dirty="0" err="1">
                <a:solidFill>
                  <a:srgbClr val="212121"/>
                </a:solidFill>
                <a:effectLst/>
                <a:latin typeface="BlinkMacSystemFont"/>
              </a:rPr>
              <a:t>Jezek</a:t>
            </a:r>
            <a:r>
              <a:rPr lang="en-US" sz="1400" b="0" i="0" dirty="0">
                <a:solidFill>
                  <a:srgbClr val="212121"/>
                </a:solidFill>
                <a:effectLst/>
                <a:latin typeface="BlinkMacSystemFont"/>
              </a:rPr>
              <a:t> D, Preto M, Amar E, Le TV, </a:t>
            </a:r>
            <a:r>
              <a:rPr lang="en-US" sz="1400" b="0" i="0" dirty="0" err="1">
                <a:solidFill>
                  <a:srgbClr val="212121"/>
                </a:solidFill>
                <a:effectLst/>
                <a:latin typeface="BlinkMacSystemFont"/>
              </a:rPr>
              <a:t>Ahn</a:t>
            </a:r>
            <a:r>
              <a:rPr lang="en-US" sz="1400" b="0" i="0" dirty="0">
                <a:solidFill>
                  <a:srgbClr val="212121"/>
                </a:solidFill>
                <a:effectLst/>
                <a:latin typeface="BlinkMacSystemFont"/>
              </a:rPr>
              <a:t> ST, </a:t>
            </a:r>
            <a:r>
              <a:rPr lang="en-US" sz="1400" b="0" i="0" dirty="0" err="1">
                <a:solidFill>
                  <a:srgbClr val="212121"/>
                </a:solidFill>
                <a:effectLst/>
                <a:latin typeface="BlinkMacSystemFont"/>
              </a:rPr>
              <a:t>Rezano</a:t>
            </a:r>
            <a:r>
              <a:rPr lang="en-US" sz="1400" b="0" i="0" dirty="0">
                <a:solidFill>
                  <a:srgbClr val="212121"/>
                </a:solidFill>
                <a:effectLst/>
                <a:latin typeface="BlinkMacSystemFont"/>
              </a:rPr>
              <a:t> A, Singh K, Rocco L, </a:t>
            </a:r>
            <a:r>
              <a:rPr lang="en-US" sz="1400" b="0" i="0" dirty="0" err="1">
                <a:solidFill>
                  <a:srgbClr val="212121"/>
                </a:solidFill>
                <a:effectLst/>
                <a:latin typeface="BlinkMacSystemFont"/>
              </a:rPr>
              <a:t>Savira</a:t>
            </a:r>
            <a:r>
              <a:rPr lang="en-US" sz="1400" b="0" i="0" dirty="0">
                <a:solidFill>
                  <a:srgbClr val="212121"/>
                </a:solidFill>
                <a:effectLst/>
                <a:latin typeface="BlinkMacSystemFont"/>
              </a:rPr>
              <a:t> M, </a:t>
            </a:r>
            <a:r>
              <a:rPr lang="en-US" sz="1400" b="0" i="0" dirty="0" err="1">
                <a:solidFill>
                  <a:srgbClr val="212121"/>
                </a:solidFill>
                <a:effectLst/>
                <a:latin typeface="BlinkMacSystemFont"/>
              </a:rPr>
              <a:t>Rajmil</a:t>
            </a:r>
            <a:r>
              <a:rPr lang="en-US" sz="1400" b="0" i="0" dirty="0">
                <a:solidFill>
                  <a:srgbClr val="212121"/>
                </a:solidFill>
                <a:effectLst/>
                <a:latin typeface="BlinkMacSystemFont"/>
              </a:rPr>
              <a:t> O, </a:t>
            </a:r>
            <a:r>
              <a:rPr lang="en-US" sz="1400" b="0" i="0" dirty="0" err="1">
                <a:solidFill>
                  <a:srgbClr val="212121"/>
                </a:solidFill>
                <a:effectLst/>
                <a:latin typeface="BlinkMacSystemFont"/>
              </a:rPr>
              <a:t>Darbandi</a:t>
            </a:r>
            <a:r>
              <a:rPr lang="en-US" sz="1400" b="0" i="0" dirty="0">
                <a:solidFill>
                  <a:srgbClr val="212121"/>
                </a:solidFill>
                <a:effectLst/>
                <a:latin typeface="BlinkMacSystemFont"/>
              </a:rPr>
              <a:t> S, </a:t>
            </a:r>
            <a:r>
              <a:rPr lang="en-US" sz="1400" b="0" i="0" dirty="0" err="1">
                <a:solidFill>
                  <a:srgbClr val="212121"/>
                </a:solidFill>
                <a:effectLst/>
                <a:latin typeface="BlinkMacSystemFont"/>
              </a:rPr>
              <a:t>Sogutdelen</a:t>
            </a:r>
            <a:r>
              <a:rPr lang="en-US" sz="1400" b="0" i="0" dirty="0">
                <a:solidFill>
                  <a:srgbClr val="212121"/>
                </a:solidFill>
                <a:effectLst/>
                <a:latin typeface="BlinkMacSystemFont"/>
              </a:rPr>
              <a:t> E, Boeri L, Hernández G, Hakim L, Morimoto Y, </a:t>
            </a:r>
            <a:r>
              <a:rPr lang="en-US" sz="1400" b="0" i="0" dirty="0" err="1">
                <a:solidFill>
                  <a:srgbClr val="212121"/>
                </a:solidFill>
                <a:effectLst/>
                <a:latin typeface="BlinkMacSystemFont"/>
              </a:rPr>
              <a:t>Japari</a:t>
            </a:r>
            <a:r>
              <a:rPr lang="en-US" sz="1400" b="0" i="0" dirty="0">
                <a:solidFill>
                  <a:srgbClr val="212121"/>
                </a:solidFill>
                <a:effectLst/>
                <a:latin typeface="BlinkMacSystemFont"/>
              </a:rPr>
              <a:t> A, </a:t>
            </a:r>
            <a:r>
              <a:rPr lang="en-US" sz="1400" b="0" i="0" dirty="0" err="1">
                <a:solidFill>
                  <a:srgbClr val="212121"/>
                </a:solidFill>
                <a:effectLst/>
                <a:latin typeface="BlinkMacSystemFont"/>
              </a:rPr>
              <a:t>Sofikitis</a:t>
            </a:r>
            <a:r>
              <a:rPr lang="en-US" sz="1400" b="0" i="0" dirty="0">
                <a:solidFill>
                  <a:srgbClr val="212121"/>
                </a:solidFill>
                <a:effectLst/>
                <a:latin typeface="BlinkMacSystemFont"/>
              </a:rPr>
              <a:t> N, Altay B, </a:t>
            </a:r>
            <a:r>
              <a:rPr lang="en-US" sz="1400" b="0" i="0" dirty="0" err="1">
                <a:solidFill>
                  <a:srgbClr val="212121"/>
                </a:solidFill>
                <a:effectLst/>
                <a:latin typeface="BlinkMacSystemFont"/>
              </a:rPr>
              <a:t>Metin</a:t>
            </a:r>
            <a:r>
              <a:rPr lang="en-US" sz="1400" b="0" i="0" dirty="0">
                <a:solidFill>
                  <a:srgbClr val="212121"/>
                </a:solidFill>
                <a:effectLst/>
                <a:latin typeface="BlinkMacSystemFont"/>
              </a:rPr>
              <a:t> </a:t>
            </a:r>
            <a:r>
              <a:rPr lang="en-US" sz="1400" b="0" i="0" dirty="0" err="1">
                <a:solidFill>
                  <a:srgbClr val="212121"/>
                </a:solidFill>
                <a:effectLst/>
                <a:latin typeface="BlinkMacSystemFont"/>
              </a:rPr>
              <a:t>Mahmutoglu</a:t>
            </a:r>
            <a:r>
              <a:rPr lang="en-US" sz="1400" b="0" i="0" dirty="0">
                <a:solidFill>
                  <a:srgbClr val="212121"/>
                </a:solidFill>
                <a:effectLst/>
                <a:latin typeface="BlinkMacSystemFont"/>
              </a:rPr>
              <a:t> A, Al </a:t>
            </a:r>
            <a:r>
              <a:rPr lang="en-US" sz="1400" b="0" i="0" dirty="0" err="1">
                <a:solidFill>
                  <a:srgbClr val="212121"/>
                </a:solidFill>
                <a:effectLst/>
                <a:latin typeface="BlinkMacSystemFont"/>
              </a:rPr>
              <a:t>Hashimi</a:t>
            </a:r>
            <a:r>
              <a:rPr lang="en-US" sz="1400" b="0" i="0" dirty="0">
                <a:solidFill>
                  <a:srgbClr val="212121"/>
                </a:solidFill>
                <a:effectLst/>
                <a:latin typeface="BlinkMacSystemFont"/>
              </a:rPr>
              <a:t> M, </a:t>
            </a:r>
            <a:r>
              <a:rPr lang="en-US" sz="1400" b="0" i="0" dirty="0" err="1">
                <a:solidFill>
                  <a:srgbClr val="212121"/>
                </a:solidFill>
                <a:effectLst/>
                <a:latin typeface="BlinkMacSystemFont"/>
              </a:rPr>
              <a:t>Ziouziou</a:t>
            </a:r>
            <a:r>
              <a:rPr lang="en-US" sz="1400" b="0" i="0" dirty="0">
                <a:solidFill>
                  <a:srgbClr val="212121"/>
                </a:solidFill>
                <a:effectLst/>
                <a:latin typeface="BlinkMacSystemFont"/>
              </a:rPr>
              <a:t> I, </a:t>
            </a:r>
            <a:r>
              <a:rPr lang="en-US" sz="1400" b="0" i="0" dirty="0" err="1">
                <a:solidFill>
                  <a:srgbClr val="212121"/>
                </a:solidFill>
                <a:effectLst/>
                <a:latin typeface="BlinkMacSystemFont"/>
              </a:rPr>
              <a:t>Anagnostopoulou</a:t>
            </a:r>
            <a:r>
              <a:rPr lang="en-US" sz="1400" b="0" i="0" dirty="0">
                <a:solidFill>
                  <a:srgbClr val="212121"/>
                </a:solidFill>
                <a:effectLst/>
                <a:latin typeface="BlinkMacSystemFont"/>
              </a:rPr>
              <a:t> C, Lin H, Shah R. Technical Aspects and Clinical Limitations of Sperm DNA Fragmentation Testing in Male Infertility: A Global Survey, Current Guidelines, and Expert Recommendations. World J </a:t>
            </a:r>
            <a:r>
              <a:rPr lang="en-US" sz="1400" b="0" i="0" dirty="0" err="1">
                <a:solidFill>
                  <a:srgbClr val="212121"/>
                </a:solidFill>
                <a:effectLst/>
                <a:latin typeface="BlinkMacSystemFont"/>
              </a:rPr>
              <a:t>Mens</a:t>
            </a:r>
            <a:r>
              <a:rPr lang="en-US" sz="1400" b="0" i="0" dirty="0">
                <a:solidFill>
                  <a:srgbClr val="212121"/>
                </a:solidFill>
                <a:effectLst/>
                <a:latin typeface="BlinkMacSystemFont"/>
              </a:rPr>
              <a:t> Health. 2024 Jan;42(1):202-215. </a:t>
            </a:r>
            <a:r>
              <a:rPr lang="en-US" sz="1400" b="0" i="0" dirty="0" err="1">
                <a:solidFill>
                  <a:srgbClr val="212121"/>
                </a:solidFill>
                <a:effectLst/>
                <a:latin typeface="BlinkMacSystemFont"/>
              </a:rPr>
              <a:t>doi</a:t>
            </a:r>
            <a:r>
              <a:rPr lang="en-US" sz="1400" b="0" i="0" dirty="0">
                <a:solidFill>
                  <a:srgbClr val="212121"/>
                </a:solidFill>
                <a:effectLst/>
                <a:latin typeface="BlinkMacSystemFont"/>
              </a:rPr>
              <a:t>: 10.5534/wjmh.230076. </a:t>
            </a:r>
            <a:r>
              <a:rPr lang="en-US" sz="1400" b="0" i="0" dirty="0" err="1">
                <a:solidFill>
                  <a:srgbClr val="212121"/>
                </a:solidFill>
                <a:effectLst/>
                <a:latin typeface="BlinkMacSystemFont"/>
              </a:rPr>
              <a:t>Epub</a:t>
            </a:r>
            <a:r>
              <a:rPr lang="en-US" sz="1400" b="0" i="0" dirty="0">
                <a:solidFill>
                  <a:srgbClr val="212121"/>
                </a:solidFill>
                <a:effectLst/>
                <a:latin typeface="BlinkMacSystemFont"/>
              </a:rPr>
              <a:t> 2023 Aug 24. PMID: 37635341; PMCID: PMC10782128.</a:t>
            </a:r>
          </a:p>
          <a:p>
            <a:endParaRPr lang="en-US" sz="1600" dirty="0"/>
          </a:p>
        </p:txBody>
      </p:sp>
    </p:spTree>
    <p:extLst>
      <p:ext uri="{BB962C8B-B14F-4D97-AF65-F5344CB8AC3E}">
        <p14:creationId xmlns:p14="http://schemas.microsoft.com/office/powerpoint/2010/main" val="2068901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F66C7-614C-4577-A05F-946B7434486A}"/>
              </a:ext>
            </a:extLst>
          </p:cNvPr>
          <p:cNvSpPr>
            <a:spLocks noGrp="1"/>
          </p:cNvSpPr>
          <p:nvPr>
            <p:ph type="title"/>
          </p:nvPr>
        </p:nvSpPr>
        <p:spPr>
          <a:xfrm>
            <a:off x="838199" y="365125"/>
            <a:ext cx="10695039" cy="1325563"/>
          </a:xfrm>
        </p:spPr>
        <p:txBody>
          <a:bodyPr/>
          <a:lstStyle/>
          <a:p>
            <a:r>
              <a:rPr lang="en-US" dirty="0"/>
              <a:t>Publications 2024-25 (</a:t>
            </a:r>
            <a:r>
              <a:rPr lang="en-US" dirty="0" err="1"/>
              <a:t>mens</a:t>
            </a:r>
            <a:r>
              <a:rPr lang="en-US" dirty="0"/>
              <a:t> health/andrology)</a:t>
            </a:r>
          </a:p>
        </p:txBody>
      </p:sp>
      <p:sp>
        <p:nvSpPr>
          <p:cNvPr id="3" name="Content Placeholder 2">
            <a:extLst>
              <a:ext uri="{FF2B5EF4-FFF2-40B4-BE49-F238E27FC236}">
                <a16:creationId xmlns:a16="http://schemas.microsoft.com/office/drawing/2014/main" id="{5F01DF1F-C5F5-4872-B558-04C901E334B4}"/>
              </a:ext>
            </a:extLst>
          </p:cNvPr>
          <p:cNvSpPr>
            <a:spLocks noGrp="1"/>
          </p:cNvSpPr>
          <p:nvPr>
            <p:ph idx="1"/>
          </p:nvPr>
        </p:nvSpPr>
        <p:spPr/>
        <p:txBody>
          <a:bodyPr>
            <a:normAutofit/>
          </a:bodyPr>
          <a:lstStyle/>
          <a:p>
            <a:r>
              <a:rPr lang="en-US" sz="1600" b="0" i="0" dirty="0">
                <a:solidFill>
                  <a:srgbClr val="212121"/>
                </a:solidFill>
                <a:effectLst/>
                <a:latin typeface="BlinkMacSystemFont"/>
              </a:rPr>
              <a:t>El-</a:t>
            </a:r>
            <a:r>
              <a:rPr lang="en-US" sz="1600" b="0" i="0" dirty="0" err="1">
                <a:solidFill>
                  <a:srgbClr val="212121"/>
                </a:solidFill>
                <a:effectLst/>
                <a:latin typeface="BlinkMacSystemFont"/>
              </a:rPr>
              <a:t>Achkar</a:t>
            </a:r>
            <a:r>
              <a:rPr lang="en-US" sz="1600" b="0" i="0" dirty="0">
                <a:solidFill>
                  <a:srgbClr val="212121"/>
                </a:solidFill>
                <a:effectLst/>
                <a:latin typeface="BlinkMacSystemFont"/>
              </a:rPr>
              <a:t> A, Hammad M, Barham D, Service CA, Patel D, Hsieh TC, Mills J, </a:t>
            </a:r>
            <a:r>
              <a:rPr lang="en-US" sz="1600" b="0" i="0" dirty="0" err="1">
                <a:solidFill>
                  <a:srgbClr val="212121"/>
                </a:solidFill>
                <a:effectLst/>
                <a:latin typeface="BlinkMacSystemFont"/>
              </a:rPr>
              <a:t>Kianian</a:t>
            </a:r>
            <a:r>
              <a:rPr lang="en-US" sz="1600" b="0" i="0" dirty="0">
                <a:solidFill>
                  <a:srgbClr val="212121"/>
                </a:solidFill>
                <a:effectLst/>
                <a:latin typeface="BlinkMacSystemFont"/>
              </a:rPr>
              <a:t> R, </a:t>
            </a:r>
            <a:r>
              <a:rPr lang="en-US" sz="1600" b="0" i="0" dirty="0" err="1">
                <a:solidFill>
                  <a:srgbClr val="212121"/>
                </a:solidFill>
                <a:effectLst/>
                <a:latin typeface="BlinkMacSystemFont"/>
              </a:rPr>
              <a:t>Eleswarapu</a:t>
            </a:r>
            <a:r>
              <a:rPr lang="en-US" sz="1600" b="0" i="0" dirty="0">
                <a:solidFill>
                  <a:srgbClr val="212121"/>
                </a:solidFill>
                <a:effectLst/>
                <a:latin typeface="BlinkMacSystemFont"/>
              </a:rPr>
              <a:t> S, </a:t>
            </a:r>
            <a:r>
              <a:rPr lang="en-US" sz="1600" b="0" i="0" dirty="0" err="1">
                <a:solidFill>
                  <a:srgbClr val="212121"/>
                </a:solidFill>
                <a:effectLst/>
                <a:latin typeface="BlinkMacSystemFont"/>
              </a:rPr>
              <a:t>Ziegelmann</a:t>
            </a:r>
            <a:r>
              <a:rPr lang="en-US" sz="1600" b="0" i="0" dirty="0">
                <a:solidFill>
                  <a:srgbClr val="212121"/>
                </a:solidFill>
                <a:effectLst/>
                <a:latin typeface="BlinkMacSystemFont"/>
              </a:rPr>
              <a:t> M, </a:t>
            </a:r>
            <a:r>
              <a:rPr lang="en-US" sz="1600" b="1" i="0" dirty="0">
                <a:solidFill>
                  <a:srgbClr val="212121"/>
                </a:solidFill>
                <a:effectLst/>
                <a:latin typeface="BlinkMacSystemFont"/>
              </a:rPr>
              <a:t>Smith R,</a:t>
            </a:r>
            <a:r>
              <a:rPr lang="en-US" sz="1600" b="0" i="0" dirty="0">
                <a:solidFill>
                  <a:srgbClr val="212121"/>
                </a:solidFill>
                <a:effectLst/>
                <a:latin typeface="BlinkMacSystemFont"/>
              </a:rPr>
              <a:t> </a:t>
            </a:r>
            <a:r>
              <a:rPr lang="en-US" sz="1600" b="0" i="0" dirty="0">
                <a:solidFill>
                  <a:srgbClr val="212121"/>
                </a:solidFill>
                <a:effectLst/>
                <a:highlight>
                  <a:srgbClr val="FFFF00"/>
                </a:highlight>
                <a:latin typeface="BlinkMacSystemFont"/>
              </a:rPr>
              <a:t>Bryk D</a:t>
            </a:r>
            <a:r>
              <a:rPr lang="en-US" sz="1600" b="0" i="0" dirty="0">
                <a:solidFill>
                  <a:srgbClr val="212121"/>
                </a:solidFill>
                <a:effectLst/>
                <a:latin typeface="BlinkMacSystemFont"/>
              </a:rPr>
              <a:t>, Bernie HL, </a:t>
            </a:r>
            <a:r>
              <a:rPr lang="en-US" sz="1600" b="0" i="0" dirty="0" err="1">
                <a:solidFill>
                  <a:srgbClr val="212121"/>
                </a:solidFill>
                <a:effectLst/>
                <a:latin typeface="BlinkMacSystemFont"/>
              </a:rPr>
              <a:t>Egert</a:t>
            </a:r>
            <a:r>
              <a:rPr lang="en-US" sz="1600" b="0" i="0" dirty="0">
                <a:solidFill>
                  <a:srgbClr val="212121"/>
                </a:solidFill>
                <a:effectLst/>
                <a:latin typeface="BlinkMacSystemFont"/>
              </a:rPr>
              <a:t> M, Raheem O, </a:t>
            </a:r>
            <a:r>
              <a:rPr lang="en-US" sz="1600" b="0" i="0" dirty="0" err="1">
                <a:solidFill>
                  <a:srgbClr val="212121"/>
                </a:solidFill>
                <a:effectLst/>
                <a:latin typeface="BlinkMacSystemFont"/>
              </a:rPr>
              <a:t>Fendereski</a:t>
            </a:r>
            <a:r>
              <a:rPr lang="en-US" sz="1600" b="0" i="0" dirty="0">
                <a:solidFill>
                  <a:srgbClr val="212121"/>
                </a:solidFill>
                <a:effectLst/>
                <a:latin typeface="BlinkMacSystemFont"/>
              </a:rPr>
              <a:t> K, Gross K, </a:t>
            </a:r>
            <a:r>
              <a:rPr lang="en-US" sz="1600" b="0" i="0" dirty="0" err="1">
                <a:solidFill>
                  <a:srgbClr val="212121"/>
                </a:solidFill>
                <a:effectLst/>
                <a:latin typeface="BlinkMacSystemFont"/>
              </a:rPr>
              <a:t>Pastuszak</a:t>
            </a:r>
            <a:r>
              <a:rPr lang="en-US" sz="1600" b="0" i="0" dirty="0">
                <a:solidFill>
                  <a:srgbClr val="212121"/>
                </a:solidFill>
                <a:effectLst/>
                <a:latin typeface="BlinkMacSystemFont"/>
              </a:rPr>
              <a:t> A, </a:t>
            </a:r>
            <a:r>
              <a:rPr lang="en-US" sz="1600" b="0" i="0" dirty="0" err="1">
                <a:solidFill>
                  <a:srgbClr val="212121"/>
                </a:solidFill>
                <a:effectLst/>
                <a:latin typeface="BlinkMacSystemFont"/>
              </a:rPr>
              <a:t>Hotaling</a:t>
            </a:r>
            <a:r>
              <a:rPr lang="en-US" sz="1600" b="0" i="0" dirty="0">
                <a:solidFill>
                  <a:srgbClr val="212121"/>
                </a:solidFill>
                <a:effectLst/>
                <a:latin typeface="BlinkMacSystemFont"/>
              </a:rPr>
              <a:t> J, </a:t>
            </a:r>
            <a:r>
              <a:rPr lang="en-US" sz="1600" b="0" i="0" dirty="0" err="1">
                <a:solidFill>
                  <a:srgbClr val="212121"/>
                </a:solidFill>
                <a:effectLst/>
                <a:latin typeface="BlinkMacSystemFont"/>
              </a:rPr>
              <a:t>Yafi</a:t>
            </a:r>
            <a:r>
              <a:rPr lang="en-US" sz="1600" b="0" i="0" dirty="0">
                <a:solidFill>
                  <a:srgbClr val="212121"/>
                </a:solidFill>
                <a:effectLst/>
                <a:latin typeface="BlinkMacSystemFont"/>
              </a:rPr>
              <a:t> F. Stripping versus ligation of vas deferens in microscopic denervation of spermatic cord in men with chronic orchialgia: A multicenter study. Andrology. 2025 Feb;13(2):268-274.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10.1111/andr.13650.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2024 Apr 19. PMID: 38639020; PMCID: PMC11815535.</a:t>
            </a:r>
          </a:p>
          <a:p>
            <a:r>
              <a:rPr lang="en-US" sz="1600" b="0" i="0" dirty="0">
                <a:solidFill>
                  <a:srgbClr val="212121"/>
                </a:solidFill>
                <a:effectLst/>
                <a:highlight>
                  <a:srgbClr val="FFFF00"/>
                </a:highlight>
                <a:latin typeface="BlinkMacSystemFont"/>
              </a:rPr>
              <a:t>Charles DK, Lange MJ</a:t>
            </a:r>
            <a:r>
              <a:rPr lang="en-US" sz="1600" b="0" i="0" dirty="0">
                <a:solidFill>
                  <a:srgbClr val="212121"/>
                </a:solidFill>
                <a:effectLst/>
                <a:latin typeface="BlinkMacSystemFont"/>
              </a:rPr>
              <a:t>, </a:t>
            </a:r>
            <a:r>
              <a:rPr lang="en-US" sz="1600" b="1" i="0" dirty="0">
                <a:solidFill>
                  <a:srgbClr val="212121"/>
                </a:solidFill>
                <a:effectLst/>
                <a:latin typeface="BlinkMacSystemFont"/>
              </a:rPr>
              <a:t>Ortiz NM</a:t>
            </a:r>
            <a:r>
              <a:rPr lang="en-US" sz="1600" b="0" i="0" dirty="0">
                <a:solidFill>
                  <a:srgbClr val="212121"/>
                </a:solidFill>
                <a:effectLst/>
                <a:latin typeface="BlinkMacSystemFont"/>
              </a:rPr>
              <a:t>, Purcell S, </a:t>
            </a:r>
            <a:r>
              <a:rPr lang="en-US" sz="1600" b="1" i="0" dirty="0">
                <a:solidFill>
                  <a:srgbClr val="212121"/>
                </a:solidFill>
                <a:effectLst/>
                <a:latin typeface="BlinkMacSystemFont"/>
              </a:rPr>
              <a:t>Smith RP. </a:t>
            </a:r>
            <a:r>
              <a:rPr lang="en-US" sz="1600" b="0" i="0" dirty="0">
                <a:solidFill>
                  <a:srgbClr val="212121"/>
                </a:solidFill>
                <a:effectLst/>
                <a:latin typeface="BlinkMacSystemFont"/>
              </a:rPr>
              <a:t>A narrative review of sperm selection technology for assisted reproduction techniques. </a:t>
            </a:r>
            <a:r>
              <a:rPr lang="en-US" sz="1600" b="0" i="0" dirty="0" err="1">
                <a:solidFill>
                  <a:srgbClr val="212121"/>
                </a:solidFill>
                <a:effectLst/>
                <a:latin typeface="BlinkMacSystemFont"/>
              </a:rPr>
              <a:t>Transl</a:t>
            </a:r>
            <a:r>
              <a:rPr lang="en-US" sz="1600" b="0" i="0" dirty="0">
                <a:solidFill>
                  <a:srgbClr val="212121"/>
                </a:solidFill>
                <a:effectLst/>
                <a:latin typeface="BlinkMacSystemFont"/>
              </a:rPr>
              <a:t> </a:t>
            </a:r>
            <a:r>
              <a:rPr lang="en-US" sz="1600" b="0" i="0" dirty="0" err="1">
                <a:solidFill>
                  <a:srgbClr val="212121"/>
                </a:solidFill>
                <a:effectLst/>
                <a:latin typeface="BlinkMacSystemFont"/>
              </a:rPr>
              <a:t>Androl</a:t>
            </a:r>
            <a:r>
              <a:rPr lang="en-US" sz="1600" b="0" i="0" dirty="0">
                <a:solidFill>
                  <a:srgbClr val="212121"/>
                </a:solidFill>
                <a:effectLst/>
                <a:latin typeface="BlinkMacSystemFont"/>
              </a:rPr>
              <a:t> Urol. 2024 Sep 30;13(9):2119-2133.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10.21037/tau-24-195.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2024 Sep 18. PMID: 39434753; PMCID: PMC11491204.</a:t>
            </a:r>
          </a:p>
          <a:p>
            <a:r>
              <a:rPr lang="en-US" sz="1600" b="0" i="0" dirty="0">
                <a:solidFill>
                  <a:srgbClr val="212121"/>
                </a:solidFill>
                <a:effectLst/>
                <a:latin typeface="BlinkMacSystemFont"/>
              </a:rPr>
              <a:t>Erickson BA, </a:t>
            </a:r>
            <a:r>
              <a:rPr lang="en-US" sz="1600" b="1" i="0" dirty="0">
                <a:solidFill>
                  <a:srgbClr val="212121"/>
                </a:solidFill>
                <a:effectLst/>
                <a:latin typeface="BlinkMacSystemFont"/>
              </a:rPr>
              <a:t>Tuong MN</a:t>
            </a:r>
            <a:r>
              <a:rPr lang="en-US" sz="1600" b="0" i="0" dirty="0">
                <a:solidFill>
                  <a:srgbClr val="212121"/>
                </a:solidFill>
                <a:effectLst/>
                <a:latin typeface="BlinkMacSystemFont"/>
              </a:rPr>
              <a:t>, Zorn AN, </a:t>
            </a:r>
            <a:r>
              <a:rPr lang="en-US" sz="1600" b="0" i="0" dirty="0" err="1">
                <a:solidFill>
                  <a:srgbClr val="212121"/>
                </a:solidFill>
                <a:effectLst/>
                <a:latin typeface="BlinkMacSystemFont"/>
              </a:rPr>
              <a:t>Schlaepfer</a:t>
            </a:r>
            <a:r>
              <a:rPr lang="en-US" sz="1600" b="0" i="0" dirty="0">
                <a:solidFill>
                  <a:srgbClr val="212121"/>
                </a:solidFill>
                <a:effectLst/>
                <a:latin typeface="BlinkMacSystemFont"/>
              </a:rPr>
              <a:t> CH, </a:t>
            </a:r>
            <a:r>
              <a:rPr lang="en-US" sz="1600" b="0" i="0" dirty="0" err="1">
                <a:solidFill>
                  <a:srgbClr val="212121"/>
                </a:solidFill>
                <a:effectLst/>
                <a:latin typeface="BlinkMacSystemFont"/>
              </a:rPr>
              <a:t>Alsikafi</a:t>
            </a:r>
            <a:r>
              <a:rPr lang="en-US" sz="1600" b="0" i="0" dirty="0">
                <a:solidFill>
                  <a:srgbClr val="212121"/>
                </a:solidFill>
                <a:effectLst/>
                <a:latin typeface="BlinkMacSystemFont"/>
              </a:rPr>
              <a:t> NF, Breyer BN, </a:t>
            </a:r>
            <a:r>
              <a:rPr lang="en-US" sz="1600" b="0" i="0" dirty="0" err="1">
                <a:solidFill>
                  <a:srgbClr val="212121"/>
                </a:solidFill>
                <a:effectLst/>
                <a:latin typeface="BlinkMacSystemFont"/>
              </a:rPr>
              <a:t>Broghammer</a:t>
            </a:r>
            <a:r>
              <a:rPr lang="en-US" sz="1600" b="0" i="0" dirty="0">
                <a:solidFill>
                  <a:srgbClr val="212121"/>
                </a:solidFill>
                <a:effectLst/>
                <a:latin typeface="BlinkMacSystemFont"/>
              </a:rPr>
              <a:t> JA, Buckley JC, Elliott SP, Myers JB, Peterson AC, Rourke KF, Smith TG 3rd, </a:t>
            </a:r>
            <a:r>
              <a:rPr lang="en-US" sz="1600" b="0" i="0" dirty="0" err="1">
                <a:solidFill>
                  <a:srgbClr val="212121"/>
                </a:solidFill>
                <a:effectLst/>
                <a:latin typeface="BlinkMacSystemFont"/>
              </a:rPr>
              <a:t>Vanni</a:t>
            </a:r>
            <a:r>
              <a:rPr lang="en-US" sz="1600" b="0" i="0" dirty="0">
                <a:solidFill>
                  <a:srgbClr val="212121"/>
                </a:solidFill>
                <a:effectLst/>
                <a:latin typeface="BlinkMacSystemFont"/>
              </a:rPr>
              <a:t> AJ, </a:t>
            </a:r>
            <a:r>
              <a:rPr lang="en-US" sz="1600" b="0" i="0" dirty="0" err="1">
                <a:solidFill>
                  <a:srgbClr val="212121"/>
                </a:solidFill>
                <a:effectLst/>
                <a:latin typeface="BlinkMacSystemFont"/>
              </a:rPr>
              <a:t>Voelzke</a:t>
            </a:r>
            <a:r>
              <a:rPr lang="en-US" sz="1600" b="0" i="0" dirty="0">
                <a:solidFill>
                  <a:srgbClr val="212121"/>
                </a:solidFill>
                <a:effectLst/>
                <a:latin typeface="BlinkMacSystemFont"/>
              </a:rPr>
              <a:t> BB, Zhao LC. Development and Validation of the Length, Segment, and Etiology Anterior Urethral Stricture Disease Staging System Using Longitudinal Urethroplasty Outcomes Data From the Trauma and Urologic Reconstructive Network of Surgeons. J Urol. 2025 Apr;213(4):512-523.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10.1097/JU.0000000000004369.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2024 Dec 9. PMID: 39652884; PMCID: PMC11888896.</a:t>
            </a:r>
          </a:p>
          <a:p>
            <a:r>
              <a:rPr lang="en-US" sz="1600" b="0" i="0" dirty="0">
                <a:solidFill>
                  <a:srgbClr val="212121"/>
                </a:solidFill>
                <a:effectLst/>
                <a:latin typeface="BlinkMacSystemFont"/>
              </a:rPr>
              <a:t>Erickson BA, </a:t>
            </a:r>
            <a:r>
              <a:rPr lang="en-US" sz="1600" b="1" i="0" dirty="0">
                <a:solidFill>
                  <a:srgbClr val="212121"/>
                </a:solidFill>
                <a:effectLst/>
                <a:latin typeface="BlinkMacSystemFont"/>
              </a:rPr>
              <a:t>Tuong MN</a:t>
            </a:r>
            <a:r>
              <a:rPr lang="en-US" sz="1600" b="0" i="0" dirty="0">
                <a:solidFill>
                  <a:srgbClr val="212121"/>
                </a:solidFill>
                <a:effectLst/>
                <a:latin typeface="BlinkMacSystemFont"/>
              </a:rPr>
              <a:t>, Zorn AN, </a:t>
            </a:r>
            <a:r>
              <a:rPr lang="en-US" sz="1600" b="0" i="0" dirty="0" err="1">
                <a:solidFill>
                  <a:srgbClr val="212121"/>
                </a:solidFill>
                <a:effectLst/>
                <a:latin typeface="BlinkMacSystemFont"/>
              </a:rPr>
              <a:t>Schlaepfer</a:t>
            </a:r>
            <a:r>
              <a:rPr lang="en-US" sz="1600" b="0" i="0" dirty="0">
                <a:solidFill>
                  <a:srgbClr val="212121"/>
                </a:solidFill>
                <a:effectLst/>
                <a:latin typeface="BlinkMacSystemFont"/>
              </a:rPr>
              <a:t> CH, </a:t>
            </a:r>
            <a:r>
              <a:rPr lang="en-US" sz="1600" b="0" i="0" dirty="0" err="1">
                <a:solidFill>
                  <a:srgbClr val="212121"/>
                </a:solidFill>
                <a:effectLst/>
                <a:latin typeface="BlinkMacSystemFont"/>
              </a:rPr>
              <a:t>Alsikafi</a:t>
            </a:r>
            <a:r>
              <a:rPr lang="en-US" sz="1600" b="0" i="0" dirty="0">
                <a:solidFill>
                  <a:srgbClr val="212121"/>
                </a:solidFill>
                <a:effectLst/>
                <a:latin typeface="BlinkMacSystemFont"/>
              </a:rPr>
              <a:t> NF, Breyer BN, </a:t>
            </a:r>
            <a:r>
              <a:rPr lang="en-US" sz="1600" b="0" i="0" dirty="0" err="1">
                <a:solidFill>
                  <a:srgbClr val="212121"/>
                </a:solidFill>
                <a:effectLst/>
                <a:latin typeface="BlinkMacSystemFont"/>
              </a:rPr>
              <a:t>Broghammer</a:t>
            </a:r>
            <a:r>
              <a:rPr lang="en-US" sz="1600" b="0" i="0" dirty="0">
                <a:solidFill>
                  <a:srgbClr val="212121"/>
                </a:solidFill>
                <a:effectLst/>
                <a:latin typeface="BlinkMacSystemFont"/>
              </a:rPr>
              <a:t> JA, Buckley JC, Elliott SP, Myers JB, Peterson AC, Rourke KF, Smith TG 3rd, </a:t>
            </a:r>
            <a:r>
              <a:rPr lang="en-US" sz="1600" b="0" i="0" dirty="0" err="1">
                <a:solidFill>
                  <a:srgbClr val="212121"/>
                </a:solidFill>
                <a:effectLst/>
                <a:latin typeface="BlinkMacSystemFont"/>
              </a:rPr>
              <a:t>Vanni</a:t>
            </a:r>
            <a:r>
              <a:rPr lang="en-US" sz="1600" b="0" i="0" dirty="0">
                <a:solidFill>
                  <a:srgbClr val="212121"/>
                </a:solidFill>
                <a:effectLst/>
                <a:latin typeface="BlinkMacSystemFont"/>
              </a:rPr>
              <a:t> AJ, </a:t>
            </a:r>
            <a:r>
              <a:rPr lang="en-US" sz="1600" b="0" i="0" dirty="0" err="1">
                <a:solidFill>
                  <a:srgbClr val="212121"/>
                </a:solidFill>
                <a:effectLst/>
                <a:latin typeface="BlinkMacSystemFont"/>
              </a:rPr>
              <a:t>Voelzke</a:t>
            </a:r>
            <a:r>
              <a:rPr lang="en-US" sz="1600" b="0" i="0" dirty="0">
                <a:solidFill>
                  <a:srgbClr val="212121"/>
                </a:solidFill>
                <a:effectLst/>
                <a:latin typeface="BlinkMacSystemFont"/>
              </a:rPr>
              <a:t> BB, Zhao LC. Reply by Authors. J Urol. 2025 Apr;213(4):522-523.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10.1097/JU.0000000000004410.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2025 Mar 7. PMID: 40052606.</a:t>
            </a:r>
          </a:p>
          <a:p>
            <a:endParaRPr lang="en-US" sz="1600" dirty="0"/>
          </a:p>
        </p:txBody>
      </p:sp>
    </p:spTree>
    <p:extLst>
      <p:ext uri="{BB962C8B-B14F-4D97-AF65-F5344CB8AC3E}">
        <p14:creationId xmlns:p14="http://schemas.microsoft.com/office/powerpoint/2010/main" val="2540624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CB34F-C241-49D1-9082-B928531F693A}"/>
              </a:ext>
            </a:extLst>
          </p:cNvPr>
          <p:cNvSpPr>
            <a:spLocks noGrp="1"/>
          </p:cNvSpPr>
          <p:nvPr>
            <p:ph type="title"/>
          </p:nvPr>
        </p:nvSpPr>
        <p:spPr/>
        <p:txBody>
          <a:bodyPr/>
          <a:lstStyle/>
          <a:p>
            <a:r>
              <a:rPr lang="en-US" dirty="0"/>
              <a:t>Publications 2024-25 (pediatrics)</a:t>
            </a:r>
          </a:p>
        </p:txBody>
      </p:sp>
      <p:sp>
        <p:nvSpPr>
          <p:cNvPr id="3" name="Content Placeholder 2">
            <a:extLst>
              <a:ext uri="{FF2B5EF4-FFF2-40B4-BE49-F238E27FC236}">
                <a16:creationId xmlns:a16="http://schemas.microsoft.com/office/drawing/2014/main" id="{C32C6A30-19CB-48D7-BE2F-79D7D8E8B1D1}"/>
              </a:ext>
            </a:extLst>
          </p:cNvPr>
          <p:cNvSpPr>
            <a:spLocks noGrp="1"/>
          </p:cNvSpPr>
          <p:nvPr>
            <p:ph idx="1"/>
          </p:nvPr>
        </p:nvSpPr>
        <p:spPr/>
        <p:txBody>
          <a:bodyPr>
            <a:normAutofit/>
          </a:bodyPr>
          <a:lstStyle/>
          <a:p>
            <a:r>
              <a:rPr lang="en-US" sz="1600" b="0" i="0" dirty="0" err="1">
                <a:solidFill>
                  <a:srgbClr val="212121"/>
                </a:solidFill>
                <a:effectLst/>
                <a:latin typeface="BlinkMacSystemFont"/>
              </a:rPr>
              <a:t>Wehbi</a:t>
            </a:r>
            <a:r>
              <a:rPr lang="en-US" sz="1600" b="0" i="0" dirty="0">
                <a:solidFill>
                  <a:srgbClr val="212121"/>
                </a:solidFill>
                <a:effectLst/>
                <a:latin typeface="BlinkMacSystemFont"/>
              </a:rPr>
              <a:t> EJ, Davis-Dao CA, Williamson SH, Herndon CDA, Chamberlin JD, Dudley AG, Cannon S, Lockwood GM, </a:t>
            </a:r>
            <a:r>
              <a:rPr lang="en-US" sz="1600" b="1" i="0" dirty="0">
                <a:solidFill>
                  <a:srgbClr val="212121"/>
                </a:solidFill>
                <a:effectLst/>
                <a:latin typeface="BlinkMacSystemFont"/>
              </a:rPr>
              <a:t>Kern NG, </a:t>
            </a:r>
            <a:r>
              <a:rPr lang="en-US" sz="1600" b="0" i="0" dirty="0">
                <a:solidFill>
                  <a:srgbClr val="212121"/>
                </a:solidFill>
                <a:effectLst/>
                <a:latin typeface="BlinkMacSystemFont"/>
              </a:rPr>
              <a:t>Zee RS, Braga LH, Welch V, Chuang KW, McGrath M, Stephany HA, Khoury AE. The conundrum of high-grade hydronephrosis with non-obstructive drainage on diuretic renography. J </a:t>
            </a:r>
            <a:r>
              <a:rPr lang="en-US" sz="1600" b="0" i="0" dirty="0" err="1">
                <a:solidFill>
                  <a:srgbClr val="212121"/>
                </a:solidFill>
                <a:effectLst/>
                <a:latin typeface="BlinkMacSystemFont"/>
              </a:rPr>
              <a:t>Pediatr</a:t>
            </a:r>
            <a:r>
              <a:rPr lang="en-US" sz="1600" b="0" i="0" dirty="0">
                <a:solidFill>
                  <a:srgbClr val="212121"/>
                </a:solidFill>
                <a:effectLst/>
                <a:latin typeface="BlinkMacSystemFont"/>
              </a:rPr>
              <a:t> Urol. 2024;20 Suppl 1:S11-S17.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10.1016/j.jpurol.2024.05.017.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2024 May 31. PMID: 38906709.</a:t>
            </a:r>
          </a:p>
          <a:p>
            <a:r>
              <a:rPr lang="en-US" sz="1600" b="0" i="0" dirty="0">
                <a:solidFill>
                  <a:srgbClr val="212121"/>
                </a:solidFill>
                <a:effectLst/>
                <a:highlight>
                  <a:srgbClr val="FFFF00"/>
                </a:highlight>
                <a:latin typeface="BlinkMacSystemFont"/>
              </a:rPr>
              <a:t>White S, Tella D</a:t>
            </a:r>
            <a:r>
              <a:rPr lang="en-US" sz="1600" b="0" i="0" dirty="0">
                <a:solidFill>
                  <a:srgbClr val="212121"/>
                </a:solidFill>
                <a:effectLst/>
                <a:latin typeface="BlinkMacSystemFont"/>
              </a:rPr>
              <a:t>, </a:t>
            </a:r>
            <a:r>
              <a:rPr lang="en-US" sz="1600" b="0" i="0" dirty="0">
                <a:solidFill>
                  <a:srgbClr val="212121"/>
                </a:solidFill>
                <a:effectLst/>
                <a:highlight>
                  <a:srgbClr val="FFFF00"/>
                </a:highlight>
                <a:latin typeface="BlinkMacSystemFont"/>
              </a:rPr>
              <a:t>Ostad B, </a:t>
            </a:r>
            <a:r>
              <a:rPr lang="en-US" sz="1600" b="0" i="0" dirty="0" err="1">
                <a:solidFill>
                  <a:srgbClr val="212121"/>
                </a:solidFill>
                <a:effectLst/>
                <a:highlight>
                  <a:srgbClr val="FFFF00"/>
                </a:highlight>
                <a:latin typeface="BlinkMacSystemFont"/>
              </a:rPr>
              <a:t>Barquin</a:t>
            </a:r>
            <a:r>
              <a:rPr lang="en-US" sz="1600" b="0" i="0" dirty="0">
                <a:solidFill>
                  <a:srgbClr val="212121"/>
                </a:solidFill>
                <a:effectLst/>
                <a:highlight>
                  <a:srgbClr val="FFFF00"/>
                </a:highlight>
                <a:latin typeface="BlinkMacSystemFont"/>
              </a:rPr>
              <a:t> D</a:t>
            </a:r>
            <a:r>
              <a:rPr lang="en-US" sz="1600" b="0" i="0" dirty="0">
                <a:solidFill>
                  <a:srgbClr val="212121"/>
                </a:solidFill>
                <a:effectLst/>
                <a:latin typeface="BlinkMacSystemFont"/>
              </a:rPr>
              <a:t>, Smith C, King R</a:t>
            </a:r>
            <a:r>
              <a:rPr lang="en-US" sz="1600" b="1" i="0" dirty="0">
                <a:solidFill>
                  <a:srgbClr val="212121"/>
                </a:solidFill>
                <a:effectLst/>
                <a:latin typeface="BlinkMacSystemFont"/>
              </a:rPr>
              <a:t>, Greene KL, Downs T, Kern NG</a:t>
            </a:r>
            <a:r>
              <a:rPr lang="en-US" sz="1600" b="0" i="0" dirty="0">
                <a:solidFill>
                  <a:srgbClr val="212121"/>
                </a:solidFill>
                <a:effectLst/>
                <a:latin typeface="BlinkMacSystemFont"/>
              </a:rPr>
              <a:t>. Grant funding among underrepresented minority and women urologists at academic institutions. Can J Urol. 2024 Feb;31(1):11777-11783. PMID: 38401257.</a:t>
            </a:r>
          </a:p>
          <a:p>
            <a:r>
              <a:rPr lang="en-US" sz="1600" b="0" i="0" dirty="0">
                <a:solidFill>
                  <a:srgbClr val="212121"/>
                </a:solidFill>
                <a:effectLst/>
                <a:highlight>
                  <a:srgbClr val="FFFF00"/>
                </a:highlight>
                <a:latin typeface="BlinkMacSystemFont"/>
              </a:rPr>
              <a:t>Kennady E, Hutchison D</a:t>
            </a:r>
            <a:r>
              <a:rPr lang="en-US" sz="1600" b="0" i="0" dirty="0">
                <a:solidFill>
                  <a:srgbClr val="212121"/>
                </a:solidFill>
                <a:effectLst/>
                <a:latin typeface="BlinkMacSystemFont"/>
              </a:rPr>
              <a:t>, </a:t>
            </a:r>
            <a:r>
              <a:rPr lang="en-US" sz="1600" b="1" i="0" dirty="0">
                <a:solidFill>
                  <a:srgbClr val="212121"/>
                </a:solidFill>
                <a:effectLst/>
                <a:latin typeface="BlinkMacSystemFont"/>
              </a:rPr>
              <a:t>Corbett ST, </a:t>
            </a:r>
            <a:r>
              <a:rPr lang="en-US" sz="1600" b="0" i="0" dirty="0">
                <a:solidFill>
                  <a:srgbClr val="212121"/>
                </a:solidFill>
                <a:effectLst/>
                <a:latin typeface="BlinkMacSystemFont"/>
              </a:rPr>
              <a:t>Leroy S, Morgan K, Daugherty R, </a:t>
            </a:r>
            <a:r>
              <a:rPr lang="en-US" sz="1600" b="0" i="0" dirty="0" err="1">
                <a:solidFill>
                  <a:srgbClr val="212121"/>
                </a:solidFill>
                <a:effectLst/>
                <a:latin typeface="BlinkMacSystemFont"/>
              </a:rPr>
              <a:t>Kapral</a:t>
            </a:r>
            <a:r>
              <a:rPr lang="en-US" sz="1600" b="0" i="0" dirty="0">
                <a:solidFill>
                  <a:srgbClr val="212121"/>
                </a:solidFill>
                <a:effectLst/>
                <a:latin typeface="BlinkMacSystemFont"/>
              </a:rPr>
              <a:t> N, </a:t>
            </a:r>
            <a:r>
              <a:rPr lang="en-US" sz="1600" b="1" i="0" dirty="0">
                <a:solidFill>
                  <a:srgbClr val="212121"/>
                </a:solidFill>
                <a:effectLst/>
                <a:latin typeface="BlinkMacSystemFont"/>
              </a:rPr>
              <a:t>Kern NG</a:t>
            </a:r>
            <a:r>
              <a:rPr lang="en-US" sz="1600" b="0" i="0" dirty="0">
                <a:solidFill>
                  <a:srgbClr val="212121"/>
                </a:solidFill>
                <a:effectLst/>
                <a:latin typeface="BlinkMacSystemFont"/>
              </a:rPr>
              <a:t>. Novel use of contrast enhanced ultrasonography with urodynamics in children: A comparison study to fluoroscopy. </a:t>
            </a:r>
            <a:r>
              <a:rPr lang="en-US" sz="1600" b="0" i="0" dirty="0" err="1">
                <a:solidFill>
                  <a:srgbClr val="212121"/>
                </a:solidFill>
                <a:effectLst/>
                <a:latin typeface="BlinkMacSystemFont"/>
              </a:rPr>
              <a:t>Neurourol</a:t>
            </a:r>
            <a:r>
              <a:rPr lang="en-US" sz="1600" b="0" i="0" dirty="0">
                <a:solidFill>
                  <a:srgbClr val="212121"/>
                </a:solidFill>
                <a:effectLst/>
                <a:latin typeface="BlinkMacSystemFont"/>
              </a:rPr>
              <a:t> </a:t>
            </a:r>
            <a:r>
              <a:rPr lang="en-US" sz="1600" b="0" i="0" dirty="0" err="1">
                <a:solidFill>
                  <a:srgbClr val="212121"/>
                </a:solidFill>
                <a:effectLst/>
                <a:latin typeface="BlinkMacSystemFont"/>
              </a:rPr>
              <a:t>Urodyn</a:t>
            </a:r>
            <a:r>
              <a:rPr lang="en-US" sz="1600" b="0" i="0" dirty="0">
                <a:solidFill>
                  <a:srgbClr val="212121"/>
                </a:solidFill>
                <a:effectLst/>
                <a:latin typeface="BlinkMacSystemFont"/>
              </a:rPr>
              <a:t>. 2024 Mar;43(3):711-718.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10.1002/nau.25422.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2024 Feb 14. PMID: 38356366</a:t>
            </a:r>
            <a:r>
              <a:rPr lang="en-US" sz="1100" b="0" i="0" dirty="0">
                <a:solidFill>
                  <a:srgbClr val="212121"/>
                </a:solidFill>
                <a:effectLst/>
                <a:latin typeface="BlinkMacSystemFont"/>
              </a:rPr>
              <a:t>.</a:t>
            </a:r>
            <a:endParaRPr lang="en-US" sz="1600" b="0" i="0" dirty="0">
              <a:solidFill>
                <a:srgbClr val="212121"/>
              </a:solidFill>
              <a:effectLst/>
              <a:latin typeface="BlinkMacSystemFont"/>
            </a:endParaRPr>
          </a:p>
          <a:p>
            <a:endParaRPr lang="en-US" sz="1600" dirty="0"/>
          </a:p>
        </p:txBody>
      </p:sp>
    </p:spTree>
    <p:extLst>
      <p:ext uri="{BB962C8B-B14F-4D97-AF65-F5344CB8AC3E}">
        <p14:creationId xmlns:p14="http://schemas.microsoft.com/office/powerpoint/2010/main" val="4289563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C6495-E3F3-4CFB-A691-4CA3DABFCB6D}"/>
              </a:ext>
            </a:extLst>
          </p:cNvPr>
          <p:cNvSpPr>
            <a:spLocks noGrp="1"/>
          </p:cNvSpPr>
          <p:nvPr>
            <p:ph type="title"/>
          </p:nvPr>
        </p:nvSpPr>
        <p:spPr/>
        <p:txBody>
          <a:bodyPr/>
          <a:lstStyle/>
          <a:p>
            <a:r>
              <a:rPr lang="en-US" dirty="0"/>
              <a:t>Publications 2024-25 (URBS)</a:t>
            </a:r>
          </a:p>
        </p:txBody>
      </p:sp>
      <p:sp>
        <p:nvSpPr>
          <p:cNvPr id="3" name="Content Placeholder 2">
            <a:extLst>
              <a:ext uri="{FF2B5EF4-FFF2-40B4-BE49-F238E27FC236}">
                <a16:creationId xmlns:a16="http://schemas.microsoft.com/office/drawing/2014/main" id="{7F37188A-5972-4083-9B06-8BDFB420C12D}"/>
              </a:ext>
            </a:extLst>
          </p:cNvPr>
          <p:cNvSpPr>
            <a:spLocks noGrp="1"/>
          </p:cNvSpPr>
          <p:nvPr>
            <p:ph idx="1"/>
          </p:nvPr>
        </p:nvSpPr>
        <p:spPr/>
        <p:txBody>
          <a:bodyPr/>
          <a:lstStyle/>
          <a:p>
            <a:r>
              <a:rPr lang="en-US" sz="1600" b="0" i="0" dirty="0">
                <a:solidFill>
                  <a:srgbClr val="212121"/>
                </a:solidFill>
                <a:effectLst/>
                <a:highlight>
                  <a:srgbClr val="FFFF00"/>
                </a:highlight>
                <a:latin typeface="BlinkMacSystemFont"/>
              </a:rPr>
              <a:t>Hutchison D, </a:t>
            </a:r>
            <a:r>
              <a:rPr lang="en-US" sz="1600" b="0" i="0" dirty="0">
                <a:solidFill>
                  <a:srgbClr val="212121"/>
                </a:solidFill>
                <a:effectLst/>
                <a:latin typeface="BlinkMacSystemFont"/>
              </a:rPr>
              <a:t>Jones MK, Ghosal S, Lawton J, </a:t>
            </a:r>
            <a:r>
              <a:rPr lang="en-US" sz="1600" b="1" i="0" dirty="0">
                <a:solidFill>
                  <a:srgbClr val="212121"/>
                </a:solidFill>
                <a:effectLst/>
                <a:latin typeface="BlinkMacSystemFont"/>
              </a:rPr>
              <a:t>Greene KL, Rapp DE</a:t>
            </a:r>
            <a:r>
              <a:rPr lang="en-US" sz="1600" b="0" i="0" dirty="0">
                <a:solidFill>
                  <a:srgbClr val="212121"/>
                </a:solidFill>
                <a:effectLst/>
                <a:latin typeface="BlinkMacSystemFont"/>
              </a:rPr>
              <a:t>. Comparison of In-person Versus Online Comprehensive Pelvic Floor Rehabilitation Program Following Prostatectomy. Urology. 2024 Aug;190:90-96.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10.1016/j.urology.2024.05.033.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2024 May 31. PMID: 38825082.</a:t>
            </a:r>
          </a:p>
          <a:p>
            <a:r>
              <a:rPr lang="en-US" sz="1600" b="1" i="0" dirty="0">
                <a:solidFill>
                  <a:srgbClr val="212121"/>
                </a:solidFill>
                <a:effectLst/>
                <a:highlight>
                  <a:srgbClr val="FFFF00"/>
                </a:highlight>
                <a:latin typeface="BlinkMacSystemFont"/>
              </a:rPr>
              <a:t> </a:t>
            </a:r>
            <a:r>
              <a:rPr lang="en-US" sz="1600" b="1" i="0" dirty="0">
                <a:solidFill>
                  <a:srgbClr val="212121"/>
                </a:solidFill>
                <a:effectLst/>
                <a:latin typeface="BlinkMacSystemFont"/>
              </a:rPr>
              <a:t>Zillioux J, </a:t>
            </a:r>
            <a:r>
              <a:rPr lang="en-US" sz="1600" b="0" i="0" dirty="0">
                <a:solidFill>
                  <a:srgbClr val="212121"/>
                </a:solidFill>
                <a:effectLst/>
                <a:latin typeface="BlinkMacSystemFont"/>
              </a:rPr>
              <a:t>Camacho FT, Anderson RT, You W, </a:t>
            </a:r>
            <a:r>
              <a:rPr lang="en-US" sz="1600" b="1" i="0" dirty="0">
                <a:solidFill>
                  <a:srgbClr val="212121"/>
                </a:solidFill>
                <a:effectLst/>
                <a:latin typeface="BlinkMacSystemFont"/>
              </a:rPr>
              <a:t>Rapp DE</a:t>
            </a:r>
            <a:r>
              <a:rPr lang="en-US" sz="1600" b="0" i="0" dirty="0">
                <a:solidFill>
                  <a:srgbClr val="212121"/>
                </a:solidFill>
                <a:effectLst/>
                <a:latin typeface="BlinkMacSystemFont"/>
              </a:rPr>
              <a:t>. Prevalence of Cognitive and Manual Dexterity Disorders Among Men Following Artificial Urinary Sphincter Placement. J Urol. 2024 Sep;212(3):441-450.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10.1097/JU.0000000000004049.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2024 May 24. PMID: 38787796.</a:t>
            </a:r>
          </a:p>
          <a:p>
            <a:r>
              <a:rPr lang="en-US" sz="1600" b="1" i="0" dirty="0">
                <a:solidFill>
                  <a:srgbClr val="212121"/>
                </a:solidFill>
                <a:effectLst/>
                <a:latin typeface="BlinkMacSystemFont"/>
              </a:rPr>
              <a:t>Rapp DE, Zillioux J. </a:t>
            </a:r>
            <a:r>
              <a:rPr lang="en-US" sz="1600" b="0" i="0" dirty="0">
                <a:solidFill>
                  <a:srgbClr val="212121"/>
                </a:solidFill>
                <a:effectLst/>
                <a:latin typeface="BlinkMacSystemFont"/>
              </a:rPr>
              <a:t>Radical cystectomy in the female patient: The pelvic floor, sexual function, and patient/provider education. </a:t>
            </a:r>
            <a:r>
              <a:rPr lang="en-US" sz="1600" b="0" i="0" dirty="0" err="1">
                <a:solidFill>
                  <a:srgbClr val="212121"/>
                </a:solidFill>
                <a:effectLst/>
                <a:latin typeface="BlinkMacSystemFont"/>
              </a:rPr>
              <a:t>Urol</a:t>
            </a:r>
            <a:r>
              <a:rPr lang="en-US" sz="1600" b="0" i="0" dirty="0">
                <a:solidFill>
                  <a:srgbClr val="212121"/>
                </a:solidFill>
                <a:effectLst/>
                <a:latin typeface="BlinkMacSystemFont"/>
              </a:rPr>
              <a:t> Oncol. 2024 Aug 18:S1078-1439(24)00546-5.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10.1016/j.urolonc.2024.07.007.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ahead of print. PMID: 39155183.</a:t>
            </a:r>
          </a:p>
          <a:p>
            <a:r>
              <a:rPr lang="en-US" sz="1600" b="1" i="0" dirty="0">
                <a:solidFill>
                  <a:srgbClr val="212121"/>
                </a:solidFill>
                <a:effectLst/>
                <a:latin typeface="BlinkMacSystemFont"/>
              </a:rPr>
              <a:t>Rapp DE, Zillioux J, </a:t>
            </a:r>
            <a:r>
              <a:rPr lang="en-US" sz="1600" b="0" i="0" dirty="0">
                <a:solidFill>
                  <a:srgbClr val="212121"/>
                </a:solidFill>
                <a:effectLst/>
                <a:highlight>
                  <a:srgbClr val="FFFF00"/>
                </a:highlight>
                <a:latin typeface="BlinkMacSystemFont"/>
              </a:rPr>
              <a:t>Sun F, </a:t>
            </a:r>
            <a:r>
              <a:rPr lang="en-US" sz="1600" b="0" i="0" dirty="0">
                <a:solidFill>
                  <a:srgbClr val="212121"/>
                </a:solidFill>
                <a:effectLst/>
                <a:latin typeface="BlinkMacSystemFont"/>
              </a:rPr>
              <a:t>Jones M, Little M, Mitchell J. Pelvic floor therapy program for the treatment of female urinary incontinence in Belize: a pilot study. Front Glob </a:t>
            </a:r>
            <a:r>
              <a:rPr lang="en-US" sz="1600" b="0" i="0" dirty="0" err="1">
                <a:solidFill>
                  <a:srgbClr val="212121"/>
                </a:solidFill>
                <a:effectLst/>
                <a:latin typeface="BlinkMacSystemFont"/>
              </a:rPr>
              <a:t>Womens</a:t>
            </a:r>
            <a:r>
              <a:rPr lang="en-US" sz="1600" b="0" i="0" dirty="0">
                <a:solidFill>
                  <a:srgbClr val="212121"/>
                </a:solidFill>
                <a:effectLst/>
                <a:latin typeface="BlinkMacSystemFont"/>
              </a:rPr>
              <a:t> Health. 2024 Feb 9;5:1325259.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10.3389/fgwh.2024.1325259. PMID: 38404953; PMCID: PMC10884173.</a:t>
            </a:r>
          </a:p>
          <a:p>
            <a:r>
              <a:rPr lang="en-US" sz="1600" b="0" i="0" dirty="0">
                <a:solidFill>
                  <a:srgbClr val="212121"/>
                </a:solidFill>
                <a:effectLst/>
                <a:highlight>
                  <a:srgbClr val="FFFF00"/>
                </a:highlight>
                <a:latin typeface="BlinkMacSystemFont"/>
              </a:rPr>
              <a:t>Chen KY</a:t>
            </a:r>
            <a:r>
              <a:rPr lang="en-US" sz="1600" b="0" i="0" dirty="0">
                <a:solidFill>
                  <a:srgbClr val="212121"/>
                </a:solidFill>
                <a:effectLst/>
                <a:latin typeface="BlinkMacSystemFont"/>
              </a:rPr>
              <a:t>, Jones MK, </a:t>
            </a:r>
            <a:r>
              <a:rPr lang="en-US" sz="1600" b="1" i="0" dirty="0">
                <a:solidFill>
                  <a:srgbClr val="212121"/>
                </a:solidFill>
                <a:effectLst/>
                <a:latin typeface="BlinkMacSystemFont"/>
              </a:rPr>
              <a:t>Zillioux JM, Rapp DE</a:t>
            </a:r>
            <a:r>
              <a:rPr lang="en-US" sz="1600" b="0" i="0" dirty="0">
                <a:solidFill>
                  <a:srgbClr val="212121"/>
                </a:solidFill>
                <a:effectLst/>
                <a:latin typeface="BlinkMacSystemFont"/>
              </a:rPr>
              <a:t>. Pilot Study of a Novel Online Comprehensive Pelvic Floor Program for Urinary Incontinence in Women. Int </a:t>
            </a:r>
            <a:r>
              <a:rPr lang="en-US" sz="1600" b="0" i="0" dirty="0" err="1">
                <a:solidFill>
                  <a:srgbClr val="212121"/>
                </a:solidFill>
                <a:effectLst/>
                <a:latin typeface="BlinkMacSystemFont"/>
              </a:rPr>
              <a:t>Urogynecol</a:t>
            </a:r>
            <a:r>
              <a:rPr lang="en-US" sz="1600" b="0" i="0" dirty="0">
                <a:solidFill>
                  <a:srgbClr val="212121"/>
                </a:solidFill>
                <a:effectLst/>
                <a:latin typeface="BlinkMacSystemFont"/>
              </a:rPr>
              <a:t> J. 2024 Feb;35(2):415-421.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10.1007/s00192-023-05695-y.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2024 Jan 4. PMID: 38175280.</a:t>
            </a:r>
          </a:p>
          <a:p>
            <a:endParaRPr lang="en-US" dirty="0"/>
          </a:p>
        </p:txBody>
      </p:sp>
    </p:spTree>
    <p:extLst>
      <p:ext uri="{BB962C8B-B14F-4D97-AF65-F5344CB8AC3E}">
        <p14:creationId xmlns:p14="http://schemas.microsoft.com/office/powerpoint/2010/main" val="2515207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9EC0D-D302-4305-B659-A8B327824D5D}"/>
              </a:ext>
            </a:extLst>
          </p:cNvPr>
          <p:cNvSpPr>
            <a:spLocks noGrp="1"/>
          </p:cNvSpPr>
          <p:nvPr>
            <p:ph type="title"/>
          </p:nvPr>
        </p:nvSpPr>
        <p:spPr/>
        <p:txBody>
          <a:bodyPr/>
          <a:lstStyle/>
          <a:p>
            <a:r>
              <a:rPr lang="en-US" dirty="0"/>
              <a:t>Publications 2024-25(Endourology)</a:t>
            </a:r>
          </a:p>
        </p:txBody>
      </p:sp>
      <p:sp>
        <p:nvSpPr>
          <p:cNvPr id="3" name="Content Placeholder 2">
            <a:extLst>
              <a:ext uri="{FF2B5EF4-FFF2-40B4-BE49-F238E27FC236}">
                <a16:creationId xmlns:a16="http://schemas.microsoft.com/office/drawing/2014/main" id="{5B9BFF6A-359B-4134-93AA-8E878575E527}"/>
              </a:ext>
            </a:extLst>
          </p:cNvPr>
          <p:cNvSpPr>
            <a:spLocks noGrp="1"/>
          </p:cNvSpPr>
          <p:nvPr>
            <p:ph idx="1"/>
          </p:nvPr>
        </p:nvSpPr>
        <p:spPr/>
        <p:txBody>
          <a:bodyPr>
            <a:normAutofit/>
          </a:bodyPr>
          <a:lstStyle/>
          <a:p>
            <a:r>
              <a:rPr lang="en-US" sz="1600" b="0" i="0" dirty="0" err="1">
                <a:solidFill>
                  <a:srgbClr val="212121"/>
                </a:solidFill>
                <a:effectLst/>
                <a:latin typeface="BlinkMacSystemFont"/>
              </a:rPr>
              <a:t>Talamini</a:t>
            </a:r>
            <a:r>
              <a:rPr lang="en-US" sz="1600" b="0" i="0" dirty="0">
                <a:solidFill>
                  <a:srgbClr val="212121"/>
                </a:solidFill>
                <a:effectLst/>
                <a:latin typeface="BlinkMacSystemFont"/>
              </a:rPr>
              <a:t> S, Wong D, Phillips T, </a:t>
            </a:r>
            <a:r>
              <a:rPr lang="en-US" sz="1600" b="0" i="0" dirty="0" err="1">
                <a:solidFill>
                  <a:srgbClr val="212121"/>
                </a:solidFill>
                <a:effectLst/>
                <a:latin typeface="BlinkMacSystemFont"/>
              </a:rPr>
              <a:t>Palka</a:t>
            </a:r>
            <a:r>
              <a:rPr lang="en-US" sz="1600" b="0" i="0" dirty="0">
                <a:solidFill>
                  <a:srgbClr val="212121"/>
                </a:solidFill>
                <a:effectLst/>
                <a:latin typeface="BlinkMacSystemFont"/>
              </a:rPr>
              <a:t> J, Vetter J, Chow A, Paradis A, Desai A, </a:t>
            </a:r>
            <a:r>
              <a:rPr lang="en-US" sz="1600" b="1" i="0" dirty="0">
                <a:solidFill>
                  <a:srgbClr val="212121"/>
                </a:solidFill>
                <a:effectLst/>
                <a:latin typeface="BlinkMacSystemFont"/>
              </a:rPr>
              <a:t>Sands K, </a:t>
            </a:r>
            <a:r>
              <a:rPr lang="en-US" sz="1600" b="0" i="0" dirty="0">
                <a:solidFill>
                  <a:srgbClr val="212121"/>
                </a:solidFill>
                <a:effectLst/>
                <a:latin typeface="BlinkMacSystemFont"/>
              </a:rPr>
              <a:t>Nottingham C, Venkatesh R. Improved stone quality of life in patients with an obstructing ureteral stone on alpha-blocker medical expulsive therapy. Int </a:t>
            </a:r>
            <a:r>
              <a:rPr lang="en-US" sz="1600" b="0" i="0" dirty="0" err="1">
                <a:solidFill>
                  <a:srgbClr val="212121"/>
                </a:solidFill>
                <a:effectLst/>
                <a:latin typeface="BlinkMacSystemFont"/>
              </a:rPr>
              <a:t>Urol</a:t>
            </a:r>
            <a:r>
              <a:rPr lang="en-US" sz="1600" b="0" i="0" dirty="0">
                <a:solidFill>
                  <a:srgbClr val="212121"/>
                </a:solidFill>
                <a:effectLst/>
                <a:latin typeface="BlinkMacSystemFont"/>
              </a:rPr>
              <a:t> Nephrol. 2024 Apr;56(4):1289-1295.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10.1007/s11255-023-03865-x.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2023 Nov 16. PMID: 37971642.</a:t>
            </a:r>
          </a:p>
          <a:p>
            <a:r>
              <a:rPr lang="en-US" sz="1600" dirty="0">
                <a:effectLst/>
                <a:highlight>
                  <a:srgbClr val="FFFF00"/>
                </a:highlight>
                <a:latin typeface="Aptos"/>
                <a:ea typeface="Times New Roman" panose="02020603050405020304" pitchFamily="18" charset="0"/>
                <a:cs typeface="Calibri" panose="020F0502020204030204" pitchFamily="34" charset="0"/>
              </a:rPr>
              <a:t>Justo-</a:t>
            </a:r>
            <a:r>
              <a:rPr lang="en-US" sz="1600" dirty="0" err="1">
                <a:effectLst/>
                <a:highlight>
                  <a:srgbClr val="FFFF00"/>
                </a:highlight>
                <a:latin typeface="Aptos"/>
                <a:ea typeface="Times New Roman" panose="02020603050405020304" pitchFamily="18" charset="0"/>
                <a:cs typeface="Calibri" panose="020F0502020204030204" pitchFamily="34" charset="0"/>
              </a:rPr>
              <a:t>Jaume</a:t>
            </a:r>
            <a:r>
              <a:rPr lang="en-US" sz="1600" dirty="0">
                <a:effectLst/>
                <a:highlight>
                  <a:srgbClr val="FFFF00"/>
                </a:highlight>
                <a:latin typeface="Aptos"/>
                <a:ea typeface="Times New Roman" panose="02020603050405020304" pitchFamily="18" charset="0"/>
                <a:cs typeface="Calibri" panose="020F0502020204030204" pitchFamily="34" charset="0"/>
              </a:rPr>
              <a:t>, C., Stempel, M., </a:t>
            </a:r>
            <a:r>
              <a:rPr lang="en-US" sz="1600" dirty="0" err="1">
                <a:effectLst/>
                <a:highlight>
                  <a:srgbClr val="FFFF00"/>
                </a:highlight>
                <a:latin typeface="Aptos"/>
                <a:ea typeface="Times New Roman" panose="02020603050405020304" pitchFamily="18" charset="0"/>
                <a:cs typeface="Calibri" panose="020F0502020204030204" pitchFamily="34" charset="0"/>
              </a:rPr>
              <a:t>Qiu</a:t>
            </a:r>
            <a:r>
              <a:rPr lang="en-US" sz="1600" dirty="0">
                <a:effectLst/>
                <a:highlight>
                  <a:srgbClr val="FFFF00"/>
                </a:highlight>
                <a:latin typeface="Aptos"/>
                <a:ea typeface="Times New Roman" panose="02020603050405020304" pitchFamily="18" charset="0"/>
                <a:cs typeface="Calibri" panose="020F0502020204030204" pitchFamily="34" charset="0"/>
              </a:rPr>
              <a:t>, J., Gonzalez Miranda, L</a:t>
            </a:r>
            <a:r>
              <a:rPr lang="en-US" sz="1600" dirty="0">
                <a:effectLst/>
                <a:latin typeface="Aptos"/>
                <a:ea typeface="Times New Roman" panose="02020603050405020304" pitchFamily="18" charset="0"/>
                <a:cs typeface="Calibri" panose="020F0502020204030204" pitchFamily="34" charset="0"/>
              </a:rPr>
              <a:t>., Yan, G., Lyons, G</a:t>
            </a:r>
            <a:r>
              <a:rPr lang="en-US" sz="1600" b="1" dirty="0">
                <a:effectLst/>
                <a:latin typeface="Aptos"/>
                <a:ea typeface="Times New Roman" panose="02020603050405020304" pitchFamily="18" charset="0"/>
                <a:cs typeface="Calibri" panose="020F0502020204030204" pitchFamily="34" charset="0"/>
              </a:rPr>
              <a:t>., Sands, K., </a:t>
            </a:r>
            <a:r>
              <a:rPr lang="en-US" sz="1600" b="1" dirty="0" err="1">
                <a:effectLst/>
                <a:latin typeface="Aptos"/>
                <a:ea typeface="Times New Roman" panose="02020603050405020304" pitchFamily="18" charset="0"/>
                <a:cs typeface="Calibri" panose="020F0502020204030204" pitchFamily="34" charset="0"/>
              </a:rPr>
              <a:t>Schenkman</a:t>
            </a:r>
            <a:r>
              <a:rPr lang="en-US" sz="1600" b="1" dirty="0">
                <a:effectLst/>
                <a:latin typeface="Aptos"/>
                <a:ea typeface="Times New Roman" panose="02020603050405020304" pitchFamily="18" charset="0"/>
                <a:cs typeface="Calibri" panose="020F0502020204030204" pitchFamily="34" charset="0"/>
              </a:rPr>
              <a:t>, N.S., Krupski, T., Culp, S.H., Lobo, J.M</a:t>
            </a:r>
            <a:r>
              <a:rPr lang="en-US" sz="1600" dirty="0">
                <a:effectLst/>
                <a:latin typeface="Aptos"/>
                <a:ea typeface="Times New Roman" panose="02020603050405020304" pitchFamily="18" charset="0"/>
                <a:cs typeface="Calibri" panose="020F0502020204030204" pitchFamily="34" charset="0"/>
              </a:rPr>
              <a:t>., "Efficacy and safety of microwave ablation in solitary kidney patients with T1a small renal masses," Abdominal Radiology, Jan 7: 1-7, 2025. </a:t>
            </a:r>
          </a:p>
          <a:p>
            <a:endParaRPr lang="en-US" sz="1600" dirty="0">
              <a:latin typeface="Aptos"/>
              <a:ea typeface="Calibri" panose="020F0502020204030204" pitchFamily="34" charset="0"/>
              <a:cs typeface="Calibri" panose="020F0502020204030204" pitchFamily="34" charset="0"/>
            </a:endParaRPr>
          </a:p>
          <a:p>
            <a:endParaRPr lang="en-US" sz="1600" dirty="0">
              <a:latin typeface="Aptos"/>
              <a:ea typeface="Calibri" panose="020F0502020204030204" pitchFamily="34" charset="0"/>
              <a:cs typeface="Calibri" panose="020F0502020204030204" pitchFamily="34" charset="0"/>
            </a:endParaRPr>
          </a:p>
          <a:p>
            <a:pPr marL="0" indent="0" algn="ctr">
              <a:buNone/>
            </a:pPr>
            <a:r>
              <a:rPr lang="en-US" sz="4000" dirty="0">
                <a:effectLst/>
                <a:latin typeface="Aptos"/>
                <a:ea typeface="Calibri" panose="020F0502020204030204" pitchFamily="34" charset="0"/>
                <a:cs typeface="Calibri" panose="020F0502020204030204" pitchFamily="34" charset="0"/>
              </a:rPr>
              <a:t> 22 publications</a:t>
            </a:r>
          </a:p>
          <a:p>
            <a:pPr marL="0" indent="0" algn="ctr">
              <a:buNone/>
            </a:pPr>
            <a:r>
              <a:rPr lang="en-US" sz="4000" dirty="0">
                <a:latin typeface="Aptos"/>
                <a:ea typeface="Calibri" panose="020F0502020204030204" pitchFamily="34" charset="0"/>
                <a:cs typeface="Calibri" panose="020F0502020204030204" pitchFamily="34" charset="0"/>
              </a:rPr>
              <a:t>13 with resident involvement</a:t>
            </a:r>
            <a:r>
              <a:rPr lang="en-US" sz="4000" dirty="0">
                <a:effectLst/>
                <a:latin typeface="Aptos"/>
                <a:ea typeface="Calibri" panose="020F0502020204030204" pitchFamily="34" charset="0"/>
                <a:cs typeface="Calibri" panose="020F0502020204030204" pitchFamily="34" charset="0"/>
              </a:rPr>
              <a:t> </a:t>
            </a:r>
          </a:p>
          <a:p>
            <a:endParaRPr lang="en-US" sz="1600" dirty="0"/>
          </a:p>
        </p:txBody>
      </p:sp>
    </p:spTree>
    <p:extLst>
      <p:ext uri="{BB962C8B-B14F-4D97-AF65-F5344CB8AC3E}">
        <p14:creationId xmlns:p14="http://schemas.microsoft.com/office/powerpoint/2010/main" val="877309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957DE-903D-48E5-B449-1A80B32EA6FF}"/>
              </a:ext>
            </a:extLst>
          </p:cNvPr>
          <p:cNvSpPr>
            <a:spLocks noGrp="1"/>
          </p:cNvSpPr>
          <p:nvPr>
            <p:ph type="title"/>
          </p:nvPr>
        </p:nvSpPr>
        <p:spPr/>
        <p:txBody>
          <a:bodyPr/>
          <a:lstStyle/>
          <a:p>
            <a:r>
              <a:rPr lang="en-US" dirty="0"/>
              <a:t>Department as whole</a:t>
            </a:r>
          </a:p>
        </p:txBody>
      </p:sp>
      <p:pic>
        <p:nvPicPr>
          <p:cNvPr id="4" name="Content Placeholder 3">
            <a:extLst>
              <a:ext uri="{FF2B5EF4-FFF2-40B4-BE49-F238E27FC236}">
                <a16:creationId xmlns:a16="http://schemas.microsoft.com/office/drawing/2014/main" id="{463C3331-0BD4-4B80-8B44-671CD5086481}"/>
              </a:ext>
            </a:extLst>
          </p:cNvPr>
          <p:cNvPicPr>
            <a:picLocks noGrp="1" noChangeAspect="1"/>
          </p:cNvPicPr>
          <p:nvPr>
            <p:ph idx="1"/>
          </p:nvPr>
        </p:nvPicPr>
        <p:blipFill>
          <a:blip r:embed="rId2"/>
          <a:stretch>
            <a:fillRect/>
          </a:stretch>
        </p:blipFill>
        <p:spPr>
          <a:xfrm>
            <a:off x="3065666" y="1985656"/>
            <a:ext cx="5669042" cy="3772490"/>
          </a:xfrm>
          <a:prstGeom prst="rect">
            <a:avLst/>
          </a:prstGeom>
        </p:spPr>
      </p:pic>
    </p:spTree>
    <p:extLst>
      <p:ext uri="{BB962C8B-B14F-4D97-AF65-F5344CB8AC3E}">
        <p14:creationId xmlns:p14="http://schemas.microsoft.com/office/powerpoint/2010/main" val="2962821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C4134-0694-4131-975B-D338D7736571}"/>
              </a:ext>
            </a:extLst>
          </p:cNvPr>
          <p:cNvSpPr>
            <a:spLocks noGrp="1"/>
          </p:cNvSpPr>
          <p:nvPr>
            <p:ph type="title"/>
          </p:nvPr>
        </p:nvSpPr>
        <p:spPr/>
        <p:txBody>
          <a:bodyPr/>
          <a:lstStyle/>
          <a:p>
            <a:r>
              <a:rPr lang="en-US" dirty="0"/>
              <a:t>Active Research - funded</a:t>
            </a:r>
          </a:p>
        </p:txBody>
      </p:sp>
      <p:sp>
        <p:nvSpPr>
          <p:cNvPr id="3" name="Content Placeholder 2">
            <a:extLst>
              <a:ext uri="{FF2B5EF4-FFF2-40B4-BE49-F238E27FC236}">
                <a16:creationId xmlns:a16="http://schemas.microsoft.com/office/drawing/2014/main" id="{B43CE000-F4D1-411F-8032-FE338C2DA9E8}"/>
              </a:ext>
            </a:extLst>
          </p:cNvPr>
          <p:cNvSpPr>
            <a:spLocks noGrp="1"/>
          </p:cNvSpPr>
          <p:nvPr>
            <p:ph idx="1"/>
          </p:nvPr>
        </p:nvSpPr>
        <p:spPr/>
        <p:txBody>
          <a:bodyPr/>
          <a:lstStyle/>
          <a:p>
            <a:r>
              <a:rPr lang="en-US" sz="2000" dirty="0">
                <a:latin typeface="Calibri body "/>
              </a:rPr>
              <a:t>NCI Optimizing treatment of Small Renal Masses</a:t>
            </a:r>
          </a:p>
          <a:p>
            <a:pPr lvl="1"/>
            <a:r>
              <a:rPr lang="en-US" sz="2000" dirty="0">
                <a:latin typeface="Calibri body "/>
              </a:rPr>
              <a:t>Lobo/ Culp</a:t>
            </a:r>
          </a:p>
          <a:p>
            <a:r>
              <a:rPr lang="en-US" sz="2000" dirty="0">
                <a:latin typeface="Calibri body "/>
              </a:rPr>
              <a:t>NCI: </a:t>
            </a:r>
            <a:r>
              <a:rPr lang="en-US" sz="2000" i="0" dirty="0">
                <a:effectLst/>
                <a:latin typeface="Calibri body "/>
              </a:rPr>
              <a:t>Novel Drug Targeting ERG for Prostate Cancer Treatment</a:t>
            </a:r>
          </a:p>
          <a:p>
            <a:pPr lvl="1"/>
            <a:r>
              <a:rPr lang="en-US" sz="2000" dirty="0" err="1">
                <a:latin typeface="Calibri body "/>
              </a:rPr>
              <a:t>Gioli</a:t>
            </a:r>
            <a:r>
              <a:rPr lang="en-US" sz="2000" dirty="0">
                <a:latin typeface="Calibri body "/>
              </a:rPr>
              <a:t>/ </a:t>
            </a:r>
            <a:r>
              <a:rPr lang="en-US" sz="2000" dirty="0" err="1">
                <a:latin typeface="Calibri body "/>
              </a:rPr>
              <a:t>Bushweller</a:t>
            </a:r>
            <a:endParaRPr lang="en-US" sz="2000" dirty="0">
              <a:latin typeface="Calibri body "/>
            </a:endParaRPr>
          </a:p>
          <a:p>
            <a:r>
              <a:rPr lang="en-US" sz="2000" dirty="0">
                <a:latin typeface="Calibri body "/>
              </a:rPr>
              <a:t>I </a:t>
            </a:r>
            <a:r>
              <a:rPr lang="en-US" sz="2000" dirty="0" err="1">
                <a:latin typeface="Calibri body "/>
              </a:rPr>
              <a:t>THRiV</a:t>
            </a:r>
            <a:r>
              <a:rPr lang="en-US" sz="2000" dirty="0">
                <a:latin typeface="Calibri body "/>
              </a:rPr>
              <a:t> </a:t>
            </a:r>
            <a:r>
              <a:rPr lang="en-US" sz="2000" dirty="0">
                <a:effectLst/>
                <a:latin typeface="Calibri body "/>
                <a:ea typeface="Times New Roman" panose="02020603050405020304" pitchFamily="18" charset="0"/>
                <a:cs typeface="Times New Roman" panose="02020603050405020304" pitchFamily="18" charset="0"/>
              </a:rPr>
              <a:t>Pre-Habilitation with Mindfulness and Exercise for Patients Undergoing Radical 	Cystectomy (PRIMER) Trial</a:t>
            </a:r>
          </a:p>
          <a:p>
            <a:pPr lvl="1"/>
            <a:r>
              <a:rPr lang="en-US" sz="2000" dirty="0">
                <a:latin typeface="Calibri body "/>
              </a:rPr>
              <a:t>Ibilibor completed but no cost extension</a:t>
            </a:r>
          </a:p>
          <a:p>
            <a:pPr lvl="1"/>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6974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D350C-DA0C-4474-9AF4-3AFB36955AC0}"/>
              </a:ext>
            </a:extLst>
          </p:cNvPr>
          <p:cNvSpPr>
            <a:spLocks noGrp="1"/>
          </p:cNvSpPr>
          <p:nvPr>
            <p:ph type="title"/>
          </p:nvPr>
        </p:nvSpPr>
        <p:spPr/>
        <p:txBody>
          <a:bodyPr/>
          <a:lstStyle/>
          <a:p>
            <a:r>
              <a:rPr lang="en-US" dirty="0"/>
              <a:t>Benign: Sponsored Studies</a:t>
            </a:r>
          </a:p>
        </p:txBody>
      </p:sp>
      <p:sp>
        <p:nvSpPr>
          <p:cNvPr id="3" name="Content Placeholder 2">
            <a:extLst>
              <a:ext uri="{FF2B5EF4-FFF2-40B4-BE49-F238E27FC236}">
                <a16:creationId xmlns:a16="http://schemas.microsoft.com/office/drawing/2014/main" id="{6703E1A1-398F-4844-A80E-929AE28845FE}"/>
              </a:ext>
            </a:extLst>
          </p:cNvPr>
          <p:cNvSpPr>
            <a:spLocks noGrp="1"/>
          </p:cNvSpPr>
          <p:nvPr>
            <p:ph idx="1"/>
          </p:nvPr>
        </p:nvSpPr>
        <p:spPr/>
        <p:txBody>
          <a:bodyPr/>
          <a:lstStyle/>
          <a:p>
            <a:r>
              <a:rPr lang="en-US" dirty="0">
                <a:solidFill>
                  <a:srgbClr val="000000"/>
                </a:solidFill>
                <a:latin typeface="Calibri body"/>
              </a:rPr>
              <a:t>Laborie						URO CRC</a:t>
            </a:r>
          </a:p>
          <a:p>
            <a:pPr lvl="1"/>
            <a:r>
              <a:rPr lang="en-US" dirty="0">
                <a:solidFill>
                  <a:srgbClr val="000000"/>
                </a:solidFill>
                <a:latin typeface="Calibri body"/>
              </a:rPr>
              <a:t>Gray/ Zillioux</a:t>
            </a:r>
          </a:p>
          <a:p>
            <a:pPr lvl="1"/>
            <a:r>
              <a:rPr lang="en-US" dirty="0">
                <a:solidFill>
                  <a:srgbClr val="000000"/>
                </a:solidFill>
                <a:latin typeface="Calibri body"/>
              </a:rPr>
              <a:t>NXT Urodynamics System Post-Market Clinical Follow-up Clinical Investigation to Confirm Ongoing Safety and Performance in Urodynamic Patient Sub-Populations </a:t>
            </a:r>
            <a:endParaRPr lang="en-US" dirty="0">
              <a:latin typeface="Calibri body"/>
            </a:endParaRPr>
          </a:p>
          <a:p>
            <a:pPr marL="457200" lvl="1" indent="0">
              <a:buNone/>
            </a:pPr>
            <a:endParaRPr lang="en-US" dirty="0">
              <a:solidFill>
                <a:srgbClr val="000000"/>
              </a:solidFill>
              <a:latin typeface="Calibri body"/>
            </a:endParaRPr>
          </a:p>
          <a:p>
            <a:r>
              <a:rPr lang="en-US" dirty="0" err="1">
                <a:solidFill>
                  <a:srgbClr val="000000"/>
                </a:solidFill>
                <a:latin typeface="Calibri body"/>
              </a:rPr>
              <a:t>Silq.tech</a:t>
            </a:r>
            <a:r>
              <a:rPr lang="en-US" dirty="0">
                <a:solidFill>
                  <a:srgbClr val="000000"/>
                </a:solidFill>
                <a:latin typeface="Calibri body"/>
              </a:rPr>
              <a:t>					           URO CRC			</a:t>
            </a:r>
          </a:p>
          <a:p>
            <a:pPr lvl="1"/>
            <a:r>
              <a:rPr lang="en-US" dirty="0">
                <a:solidFill>
                  <a:srgbClr val="000000"/>
                </a:solidFill>
                <a:latin typeface="Calibri body"/>
              </a:rPr>
              <a:t>Gillock/ Zillioux</a:t>
            </a:r>
          </a:p>
          <a:p>
            <a:pPr lvl="1"/>
            <a:r>
              <a:rPr lang="en-US" dirty="0">
                <a:solidFill>
                  <a:srgbClr val="000000"/>
                </a:solidFill>
                <a:latin typeface="Calibri body"/>
              </a:rPr>
              <a:t>Evaluation of the Novel </a:t>
            </a:r>
            <a:r>
              <a:rPr lang="en-US" dirty="0" err="1">
                <a:solidFill>
                  <a:srgbClr val="000000"/>
                </a:solidFill>
                <a:latin typeface="Calibri body"/>
              </a:rPr>
              <a:t>Silq</a:t>
            </a:r>
            <a:r>
              <a:rPr lang="en-US" dirty="0">
                <a:solidFill>
                  <a:srgbClr val="000000"/>
                </a:solidFill>
                <a:latin typeface="Calibri body"/>
              </a:rPr>
              <a:t> </a:t>
            </a:r>
            <a:r>
              <a:rPr lang="en-US" dirty="0" err="1">
                <a:solidFill>
                  <a:srgbClr val="000000"/>
                </a:solidFill>
                <a:latin typeface="Calibri body"/>
              </a:rPr>
              <a:t>ClearTract</a:t>
            </a:r>
            <a:r>
              <a:rPr lang="en-US" dirty="0">
                <a:solidFill>
                  <a:srgbClr val="000000"/>
                </a:solidFill>
                <a:latin typeface="Calibri body"/>
              </a:rPr>
              <a:t> Catheter in Patients with Chronic Catheter Use.</a:t>
            </a:r>
            <a:r>
              <a:rPr lang="en-US" dirty="0">
                <a:latin typeface="Calibri body"/>
              </a:rPr>
              <a:t> </a:t>
            </a:r>
          </a:p>
          <a:p>
            <a:pPr lvl="1"/>
            <a:endParaRPr lang="en-US" b="0" i="0" u="none" strike="noStrike" dirty="0">
              <a:solidFill>
                <a:srgbClr val="000000"/>
              </a:solidFill>
              <a:effectLst/>
              <a:latin typeface="Calibri" panose="020F0502020204030204" pitchFamily="34" charset="0"/>
            </a:endParaRPr>
          </a:p>
          <a:p>
            <a:endParaRPr lang="en-US" sz="18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562824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1D65F-8DD8-438C-8684-CA00EBA5BB6C}"/>
              </a:ext>
            </a:extLst>
          </p:cNvPr>
          <p:cNvSpPr>
            <a:spLocks noGrp="1"/>
          </p:cNvSpPr>
          <p:nvPr>
            <p:ph type="title"/>
          </p:nvPr>
        </p:nvSpPr>
        <p:spPr/>
        <p:txBody>
          <a:bodyPr/>
          <a:lstStyle/>
          <a:p>
            <a:r>
              <a:rPr lang="en-US" dirty="0"/>
              <a:t>Oncology Sponsored Studies</a:t>
            </a:r>
          </a:p>
        </p:txBody>
      </p:sp>
      <p:sp>
        <p:nvSpPr>
          <p:cNvPr id="3" name="Content Placeholder 2">
            <a:extLst>
              <a:ext uri="{FF2B5EF4-FFF2-40B4-BE49-F238E27FC236}">
                <a16:creationId xmlns:a16="http://schemas.microsoft.com/office/drawing/2014/main" id="{3C1CCCD4-69B4-410F-86CE-DEF3E0608923}"/>
              </a:ext>
            </a:extLst>
          </p:cNvPr>
          <p:cNvSpPr>
            <a:spLocks noGrp="1"/>
          </p:cNvSpPr>
          <p:nvPr>
            <p:ph idx="1"/>
          </p:nvPr>
        </p:nvSpPr>
        <p:spPr/>
        <p:txBody>
          <a:bodyPr>
            <a:normAutofit fontScale="62500" lnSpcReduction="20000"/>
          </a:bodyPr>
          <a:lstStyle/>
          <a:p>
            <a:r>
              <a:rPr lang="en-US" sz="3100" dirty="0">
                <a:latin typeface="Calibri body"/>
              </a:rPr>
              <a:t>EN-Gene                                                 OCR</a:t>
            </a:r>
          </a:p>
          <a:p>
            <a:pPr lvl="1"/>
            <a:r>
              <a:rPr lang="en-US" sz="3100" dirty="0">
                <a:latin typeface="Calibri body"/>
              </a:rPr>
              <a:t>Ibilibor</a:t>
            </a:r>
          </a:p>
          <a:p>
            <a:pPr lvl="1"/>
            <a:r>
              <a:rPr lang="en-US" sz="3100" b="0" i="0" dirty="0">
                <a:effectLst/>
                <a:latin typeface="Calibri body"/>
              </a:rPr>
              <a:t>EG-70 is a novel non-viral gene therapy. EG-70 is designed to elicit a local immune response following delivery of the study gene therapy to the bladder urothelium</a:t>
            </a:r>
            <a:endParaRPr lang="en-US" sz="3100" dirty="0">
              <a:latin typeface="Calibri body"/>
            </a:endParaRPr>
          </a:p>
          <a:p>
            <a:r>
              <a:rPr lang="en-US" sz="3100" dirty="0">
                <a:latin typeface="Calibri body"/>
              </a:rPr>
              <a:t>Ferring pharmaceuticals		      OCR</a:t>
            </a:r>
          </a:p>
          <a:p>
            <a:pPr lvl="1"/>
            <a:r>
              <a:rPr lang="en-US" sz="3100" dirty="0">
                <a:latin typeface="Calibri body"/>
              </a:rPr>
              <a:t>Krupski</a:t>
            </a:r>
          </a:p>
          <a:p>
            <a:pPr lvl="1"/>
            <a:r>
              <a:rPr lang="en-US" sz="3100" dirty="0" err="1">
                <a:latin typeface="Calibri body"/>
              </a:rPr>
              <a:t>Adstilidrin</a:t>
            </a:r>
            <a:r>
              <a:rPr lang="en-US" sz="3100" dirty="0">
                <a:latin typeface="Calibri body"/>
              </a:rPr>
              <a:t> registry</a:t>
            </a:r>
            <a:r>
              <a:rPr lang="en-US" sz="3100" b="0" i="0" dirty="0">
                <a:effectLst/>
                <a:latin typeface="Calibri body"/>
              </a:rPr>
              <a:t> (ABLE-41) Real World Evidence (RWE) study at the 20</a:t>
            </a:r>
            <a:r>
              <a:rPr lang="en-US" sz="3100" b="0" i="0" baseline="30000" dirty="0">
                <a:effectLst/>
                <a:latin typeface="Calibri body"/>
              </a:rPr>
              <a:t>th</a:t>
            </a:r>
            <a:r>
              <a:rPr lang="en-US" sz="3100" b="0" i="0" dirty="0">
                <a:effectLst/>
                <a:latin typeface="Calibri body"/>
              </a:rPr>
              <a:t> Annual American Society of Clinical Oncologists Genitourinary Cancers Symposium (ASCO GU). ABLE-41 (NCT06026332) is an ongoing Phase 4 observational study evaluating the effectiveness, overall experiences, patterns of use, and safety of ADSTILADRIN</a:t>
            </a:r>
            <a:r>
              <a:rPr lang="en-US" sz="3100" b="0" i="0" baseline="30000" dirty="0">
                <a:effectLst/>
                <a:latin typeface="Calibri body"/>
              </a:rPr>
              <a:t>® </a:t>
            </a:r>
            <a:r>
              <a:rPr lang="en-US" sz="3100" b="0" i="0" dirty="0">
                <a:effectLst/>
                <a:latin typeface="Calibri body"/>
              </a:rPr>
              <a:t>(</a:t>
            </a:r>
            <a:r>
              <a:rPr lang="en-US" sz="3100" b="0" i="0" dirty="0" err="1">
                <a:effectLst/>
                <a:latin typeface="Calibri body"/>
              </a:rPr>
              <a:t>nadofaragene</a:t>
            </a:r>
            <a:r>
              <a:rPr lang="en-US" sz="3100" b="0" i="0" dirty="0">
                <a:effectLst/>
                <a:latin typeface="Calibri body"/>
              </a:rPr>
              <a:t> </a:t>
            </a:r>
            <a:r>
              <a:rPr lang="en-US" sz="3100" b="0" i="0" dirty="0" err="1">
                <a:effectLst/>
                <a:latin typeface="Calibri body"/>
              </a:rPr>
              <a:t>firadenovec-vncg</a:t>
            </a:r>
            <a:r>
              <a:rPr lang="en-US" sz="3100" b="0" i="0" dirty="0">
                <a:effectLst/>
                <a:latin typeface="Calibri body"/>
              </a:rPr>
              <a:t>) in a U.S. real-world setting.</a:t>
            </a:r>
            <a:endParaRPr lang="en-US" sz="3100" dirty="0">
              <a:latin typeface="Calibri body"/>
            </a:endParaRPr>
          </a:p>
          <a:p>
            <a:r>
              <a:rPr lang="en-US" sz="3100" dirty="0" err="1">
                <a:latin typeface="Calibri body"/>
              </a:rPr>
              <a:t>UroGen</a:t>
            </a:r>
            <a:r>
              <a:rPr lang="en-US" sz="3100" dirty="0">
                <a:latin typeface="Calibri body"/>
              </a:rPr>
              <a:t> UT002</a:t>
            </a:r>
          </a:p>
          <a:p>
            <a:pPr lvl="1"/>
            <a:r>
              <a:rPr lang="en-US" sz="3100" dirty="0">
                <a:latin typeface="Calibri body"/>
              </a:rPr>
              <a:t>Krupski				       OCR</a:t>
            </a:r>
          </a:p>
          <a:p>
            <a:pPr lvl="1"/>
            <a:r>
              <a:rPr lang="en-US" sz="3100" dirty="0">
                <a:latin typeface="Calibri body"/>
              </a:rPr>
              <a:t>Phase 3, Single-arm, Multicenter Study to evaluate the Efficacy and Safety of UGN-104 a novel formulation of UGN-101 for the Treatment of Patients with Low-grade </a:t>
            </a:r>
            <a:r>
              <a:rPr lang="en-US" sz="3100" dirty="0" err="1">
                <a:latin typeface="Calibri body"/>
              </a:rPr>
              <a:t>Utuc</a:t>
            </a:r>
            <a:endParaRPr lang="en-US" sz="3100" dirty="0">
              <a:latin typeface="Calibri body"/>
            </a:endParaRPr>
          </a:p>
          <a:p>
            <a:pPr marL="457200" lvl="1" indent="0">
              <a:buNone/>
            </a:pPr>
            <a:endParaRPr lang="en-US" dirty="0"/>
          </a:p>
        </p:txBody>
      </p:sp>
    </p:spTree>
    <p:extLst>
      <p:ext uri="{BB962C8B-B14F-4D97-AF65-F5344CB8AC3E}">
        <p14:creationId xmlns:p14="http://schemas.microsoft.com/office/powerpoint/2010/main" val="214275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57000-1D43-48D5-A8D2-DECE64D1024D}"/>
              </a:ext>
            </a:extLst>
          </p:cNvPr>
          <p:cNvSpPr>
            <a:spLocks noGrp="1"/>
          </p:cNvSpPr>
          <p:nvPr>
            <p:ph type="title"/>
          </p:nvPr>
        </p:nvSpPr>
        <p:spPr/>
        <p:txBody>
          <a:bodyPr/>
          <a:lstStyle/>
          <a:p>
            <a:r>
              <a:rPr lang="en-US" dirty="0"/>
              <a:t>Prospective Sponsored Studies</a:t>
            </a:r>
          </a:p>
        </p:txBody>
      </p:sp>
      <p:sp>
        <p:nvSpPr>
          <p:cNvPr id="3" name="Content Placeholder 2">
            <a:extLst>
              <a:ext uri="{FF2B5EF4-FFF2-40B4-BE49-F238E27FC236}">
                <a16:creationId xmlns:a16="http://schemas.microsoft.com/office/drawing/2014/main" id="{A751575B-F5B3-42AD-BAB6-A6FDA99CA901}"/>
              </a:ext>
            </a:extLst>
          </p:cNvPr>
          <p:cNvSpPr>
            <a:spLocks noGrp="1"/>
          </p:cNvSpPr>
          <p:nvPr>
            <p:ph idx="1"/>
          </p:nvPr>
        </p:nvSpPr>
        <p:spPr/>
        <p:txBody>
          <a:bodyPr>
            <a:normAutofit lnSpcReduction="10000"/>
          </a:bodyPr>
          <a:lstStyle/>
          <a:p>
            <a:r>
              <a:rPr lang="en-US" dirty="0">
                <a:latin typeface="Calibri body "/>
              </a:rPr>
              <a:t>Boston Scientific                                      </a:t>
            </a:r>
            <a:r>
              <a:rPr lang="en-US" b="0" i="0" dirty="0">
                <a:solidFill>
                  <a:srgbClr val="404745"/>
                </a:solidFill>
                <a:effectLst/>
                <a:latin typeface="Calibri body "/>
              </a:rPr>
              <a:t>CTU</a:t>
            </a:r>
          </a:p>
          <a:p>
            <a:pPr lvl="1"/>
            <a:r>
              <a:rPr lang="en-US" dirty="0">
                <a:solidFill>
                  <a:srgbClr val="000000"/>
                </a:solidFill>
                <a:latin typeface="Calibri body "/>
                <a:ea typeface="Calibri" panose="020F0502020204030204" pitchFamily="34" charset="0"/>
                <a:cs typeface="Calibri" panose="020F0502020204030204" pitchFamily="34" charset="0"/>
              </a:rPr>
              <a:t>Sands  </a:t>
            </a:r>
          </a:p>
          <a:p>
            <a:pPr lvl="1"/>
            <a:r>
              <a:rPr lang="en-US" dirty="0">
                <a:solidFill>
                  <a:srgbClr val="000000"/>
                </a:solidFill>
                <a:latin typeface="Calibri body "/>
                <a:ea typeface="Calibri" panose="020F0502020204030204" pitchFamily="34" charset="0"/>
                <a:cs typeface="Calibri" panose="020F0502020204030204" pitchFamily="34" charset="0"/>
              </a:rPr>
              <a:t>Post-Market study on select BSC devices that are used in Stone and Laser Therapies initially with the </a:t>
            </a:r>
            <a:r>
              <a:rPr lang="en-US" dirty="0" err="1">
                <a:solidFill>
                  <a:srgbClr val="000000"/>
                </a:solidFill>
                <a:latin typeface="Calibri body "/>
                <a:ea typeface="Calibri" panose="020F0502020204030204" pitchFamily="34" charset="0"/>
                <a:cs typeface="Calibri" panose="020F0502020204030204" pitchFamily="34" charset="0"/>
              </a:rPr>
              <a:t>Lithovue</a:t>
            </a:r>
            <a:r>
              <a:rPr lang="en-US" dirty="0">
                <a:solidFill>
                  <a:srgbClr val="000000"/>
                </a:solidFill>
                <a:latin typeface="Calibri body "/>
                <a:ea typeface="Calibri" panose="020F0502020204030204" pitchFamily="34" charset="0"/>
                <a:cs typeface="Calibri" panose="020F0502020204030204" pitchFamily="34" charset="0"/>
              </a:rPr>
              <a:t>™ Elite ureteroscope and </a:t>
            </a:r>
            <a:r>
              <a:rPr lang="en-US" dirty="0" err="1">
                <a:solidFill>
                  <a:srgbClr val="000000"/>
                </a:solidFill>
                <a:latin typeface="Calibri body "/>
                <a:ea typeface="Calibri" panose="020F0502020204030204" pitchFamily="34" charset="0"/>
                <a:cs typeface="Calibri" panose="020F0502020204030204" pitchFamily="34" charset="0"/>
              </a:rPr>
              <a:t>Lumenis</a:t>
            </a:r>
            <a:r>
              <a:rPr lang="en-US" dirty="0">
                <a:solidFill>
                  <a:srgbClr val="000000"/>
                </a:solidFill>
                <a:latin typeface="Calibri body "/>
                <a:ea typeface="Calibri" panose="020F0502020204030204" pitchFamily="34" charset="0"/>
                <a:cs typeface="Calibri" panose="020F0502020204030204" pitchFamily="34" charset="0"/>
              </a:rPr>
              <a:t> P120 laser</a:t>
            </a:r>
            <a:endParaRPr lang="en-US" b="0" i="0" dirty="0">
              <a:solidFill>
                <a:srgbClr val="404745"/>
              </a:solidFill>
              <a:effectLst/>
              <a:latin typeface="Calibri body "/>
            </a:endParaRPr>
          </a:p>
          <a:p>
            <a:endParaRPr lang="en-US" dirty="0">
              <a:latin typeface="Calibri body "/>
            </a:endParaRPr>
          </a:p>
          <a:p>
            <a:r>
              <a:rPr lang="en-US" dirty="0" err="1">
                <a:latin typeface="Calibri body "/>
              </a:rPr>
              <a:t>Avvivo</a:t>
            </a:r>
            <a:r>
              <a:rPr lang="en-US" dirty="0">
                <a:latin typeface="Calibri body "/>
              </a:rPr>
              <a:t>                                   (</a:t>
            </a:r>
            <a:r>
              <a:rPr lang="en-US" sz="2000" dirty="0">
                <a:effectLst/>
                <a:latin typeface="Calibri body "/>
                <a:ea typeface="Calibri" panose="020F0502020204030204" pitchFamily="34" charset="0"/>
              </a:rPr>
              <a:t>collaborative industry sponsored study with UVA-UVACH)                    </a:t>
            </a:r>
            <a:endParaRPr lang="en-US" sz="2000" dirty="0">
              <a:latin typeface="Calibri body "/>
            </a:endParaRPr>
          </a:p>
          <a:p>
            <a:pPr lvl="1"/>
            <a:r>
              <a:rPr lang="en-US" b="0" i="0" dirty="0">
                <a:solidFill>
                  <a:srgbClr val="404745"/>
                </a:solidFill>
                <a:effectLst/>
                <a:latin typeface="Calibri body "/>
              </a:rPr>
              <a:t>Eure/ Pate</a:t>
            </a:r>
          </a:p>
          <a:p>
            <a:pPr lvl="1"/>
            <a:r>
              <a:rPr lang="en-US" b="0" i="0" dirty="0">
                <a:solidFill>
                  <a:srgbClr val="404745"/>
                </a:solidFill>
                <a:effectLst/>
                <a:latin typeface="Calibri body "/>
              </a:rPr>
              <a:t>Prospective, multi-center, single-arm clinical trial to evaluate the safety and efficacy of the Enhanced Lithotripsy System (ELS) for the fragmentation of urinary stones in the ureter (proximal, middle, and distal)</a:t>
            </a:r>
            <a:endParaRPr lang="en-US" dirty="0">
              <a:latin typeface="Calibri body "/>
            </a:endParaRPr>
          </a:p>
          <a:p>
            <a:pPr marL="457200" lvl="1" indent="0">
              <a:buNone/>
            </a:pPr>
            <a:r>
              <a:rPr lang="en-US" b="0" i="0" dirty="0">
                <a:solidFill>
                  <a:srgbClr val="404745"/>
                </a:solidFill>
                <a:effectLst/>
                <a:latin typeface="Onsite Standard"/>
              </a:rPr>
              <a:t>					 </a:t>
            </a:r>
            <a:r>
              <a:rPr lang="en-US" sz="1800" dirty="0">
                <a:solidFill>
                  <a:srgbClr val="000000"/>
                </a:solidFill>
                <a:effectLst/>
                <a:latin typeface="Aptos"/>
                <a:ea typeface="Calibri" panose="020F0502020204030204" pitchFamily="34" charset="0"/>
                <a:cs typeface="Calibri" panose="020F0502020204030204" pitchFamily="34" charset="0"/>
              </a:rPr>
              <a:t>,</a:t>
            </a:r>
            <a:endParaRPr lang="en-US" dirty="0"/>
          </a:p>
        </p:txBody>
      </p:sp>
    </p:spTree>
    <p:extLst>
      <p:ext uri="{BB962C8B-B14F-4D97-AF65-F5344CB8AC3E}">
        <p14:creationId xmlns:p14="http://schemas.microsoft.com/office/powerpoint/2010/main" val="2375861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4788-B38D-4568-BA77-5A190004FD5E}"/>
              </a:ext>
            </a:extLst>
          </p:cNvPr>
          <p:cNvSpPr>
            <a:spLocks noGrp="1"/>
          </p:cNvSpPr>
          <p:nvPr>
            <p:ph type="title"/>
          </p:nvPr>
        </p:nvSpPr>
        <p:spPr/>
        <p:txBody>
          <a:bodyPr/>
          <a:lstStyle/>
          <a:p>
            <a:r>
              <a:rPr lang="en-US" dirty="0"/>
              <a:t>Grants submitted</a:t>
            </a:r>
          </a:p>
        </p:txBody>
      </p:sp>
      <p:sp>
        <p:nvSpPr>
          <p:cNvPr id="3" name="Content Placeholder 2">
            <a:extLst>
              <a:ext uri="{FF2B5EF4-FFF2-40B4-BE49-F238E27FC236}">
                <a16:creationId xmlns:a16="http://schemas.microsoft.com/office/drawing/2014/main" id="{779A9351-93E7-47F6-9741-A00BAEA38485}"/>
              </a:ext>
            </a:extLst>
          </p:cNvPr>
          <p:cNvSpPr>
            <a:spLocks noGrp="1"/>
          </p:cNvSpPr>
          <p:nvPr>
            <p:ph idx="1"/>
          </p:nvPr>
        </p:nvSpPr>
        <p:spPr/>
        <p:txBody>
          <a:bodyPr/>
          <a:lstStyle/>
          <a:p>
            <a:r>
              <a:rPr lang="en-US" dirty="0">
                <a:latin typeface="Calibri body"/>
              </a:rPr>
              <a:t>Ibilibor K08</a:t>
            </a:r>
          </a:p>
          <a:p>
            <a:pPr lvl="1"/>
            <a:r>
              <a:rPr lang="en-US" sz="1800" b="1" dirty="0">
                <a:effectLst/>
                <a:latin typeface="Calibri body"/>
                <a:ea typeface="Arial" panose="020B0604020202020204" pitchFamily="34" charset="0"/>
              </a:rPr>
              <a:t>Pre-operative Exercise and Investigating Measures for Psychological Support in Radical Cystectomy Patients </a:t>
            </a:r>
            <a:endParaRPr lang="en-US" dirty="0">
              <a:latin typeface="Calibri body"/>
            </a:endParaRPr>
          </a:p>
          <a:p>
            <a:r>
              <a:rPr lang="en-US" dirty="0">
                <a:latin typeface="Calibri body"/>
              </a:rPr>
              <a:t>Krupski R21</a:t>
            </a:r>
          </a:p>
          <a:p>
            <a:pPr lvl="1"/>
            <a:r>
              <a:rPr lang="en-US" sz="1800" b="1" dirty="0">
                <a:solidFill>
                  <a:srgbClr val="333333"/>
                </a:solidFill>
                <a:effectLst/>
                <a:latin typeface="Calibri body"/>
                <a:ea typeface="Times New Roman" panose="02020603050405020304" pitchFamily="18" charset="0"/>
              </a:rPr>
              <a:t>Telehealth to Improve Equity in Urologic Oncology Care</a:t>
            </a:r>
            <a:endParaRPr lang="en-US" b="1" dirty="0">
              <a:latin typeface="Calibri body"/>
            </a:endParaRPr>
          </a:p>
        </p:txBody>
      </p:sp>
    </p:spTree>
    <p:extLst>
      <p:ext uri="{BB962C8B-B14F-4D97-AF65-F5344CB8AC3E}">
        <p14:creationId xmlns:p14="http://schemas.microsoft.com/office/powerpoint/2010/main" val="1855053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14051-BC07-4F06-AB81-F4F958A2AA64}"/>
              </a:ext>
            </a:extLst>
          </p:cNvPr>
          <p:cNvSpPr>
            <a:spLocks noGrp="1"/>
          </p:cNvSpPr>
          <p:nvPr>
            <p:ph type="title"/>
          </p:nvPr>
        </p:nvSpPr>
        <p:spPr/>
        <p:txBody>
          <a:bodyPr/>
          <a:lstStyle/>
          <a:p>
            <a:r>
              <a:rPr lang="en-US" dirty="0"/>
              <a:t>Publications 2024-25 (oncology)</a:t>
            </a:r>
          </a:p>
        </p:txBody>
      </p:sp>
      <p:sp>
        <p:nvSpPr>
          <p:cNvPr id="3" name="Content Placeholder 2">
            <a:extLst>
              <a:ext uri="{FF2B5EF4-FFF2-40B4-BE49-F238E27FC236}">
                <a16:creationId xmlns:a16="http://schemas.microsoft.com/office/drawing/2014/main" id="{29A6B254-1630-4D1C-A800-D74A2FD22F4D}"/>
              </a:ext>
            </a:extLst>
          </p:cNvPr>
          <p:cNvSpPr>
            <a:spLocks noGrp="1"/>
          </p:cNvSpPr>
          <p:nvPr>
            <p:ph idx="1"/>
          </p:nvPr>
        </p:nvSpPr>
        <p:spPr>
          <a:xfrm>
            <a:off x="739878" y="1471663"/>
            <a:ext cx="10515600" cy="5021212"/>
          </a:xfrm>
        </p:spPr>
        <p:txBody>
          <a:bodyPr>
            <a:normAutofit lnSpcReduction="10000"/>
          </a:bodyPr>
          <a:lstStyle/>
          <a:p>
            <a:r>
              <a:rPr lang="en-US" sz="1600" b="0" i="0" dirty="0" err="1">
                <a:solidFill>
                  <a:srgbClr val="212121"/>
                </a:solidFill>
                <a:effectLst/>
                <a:highlight>
                  <a:srgbClr val="FFFF00"/>
                </a:highlight>
                <a:latin typeface="BlinkMacSystemFont"/>
              </a:rPr>
              <a:t>Yeaman</a:t>
            </a:r>
            <a:r>
              <a:rPr lang="en-US" sz="1600" b="0" i="0" dirty="0">
                <a:solidFill>
                  <a:srgbClr val="212121"/>
                </a:solidFill>
                <a:effectLst/>
                <a:highlight>
                  <a:srgbClr val="FFFF00"/>
                </a:highlight>
                <a:latin typeface="BlinkMacSystemFont"/>
              </a:rPr>
              <a:t> C, Ignozzi G</a:t>
            </a:r>
            <a:r>
              <a:rPr lang="en-US" sz="1600" b="0" i="0" dirty="0">
                <a:solidFill>
                  <a:srgbClr val="212121"/>
                </a:solidFill>
                <a:effectLst/>
                <a:latin typeface="BlinkMacSystemFont"/>
              </a:rPr>
              <a:t>, </a:t>
            </a:r>
            <a:r>
              <a:rPr lang="en-US" sz="1600" b="0" i="0" dirty="0">
                <a:solidFill>
                  <a:srgbClr val="212121"/>
                </a:solidFill>
                <a:effectLst/>
                <a:highlight>
                  <a:srgbClr val="FFFF00"/>
                </a:highlight>
                <a:latin typeface="BlinkMacSystemFont"/>
              </a:rPr>
              <a:t>Kazeem A</a:t>
            </a:r>
            <a:r>
              <a:rPr lang="en-US" sz="1600" b="0" i="0" dirty="0">
                <a:solidFill>
                  <a:srgbClr val="212121"/>
                </a:solidFill>
                <a:effectLst/>
                <a:latin typeface="BlinkMacSystemFont"/>
              </a:rPr>
              <a:t>, </a:t>
            </a:r>
            <a:r>
              <a:rPr lang="en-US" sz="1600" b="1" i="0" dirty="0" err="1">
                <a:solidFill>
                  <a:srgbClr val="212121"/>
                </a:solidFill>
                <a:effectLst/>
                <a:latin typeface="BlinkMacSystemFont"/>
              </a:rPr>
              <a:t>Isharwal</a:t>
            </a:r>
            <a:r>
              <a:rPr lang="en-US" sz="1600" b="1" i="0" dirty="0">
                <a:solidFill>
                  <a:srgbClr val="212121"/>
                </a:solidFill>
                <a:effectLst/>
                <a:latin typeface="BlinkMacSystemFont"/>
              </a:rPr>
              <a:t> S, Krupski TL, Culp SH.</a:t>
            </a:r>
            <a:r>
              <a:rPr lang="en-US" sz="1600" b="0" i="0" dirty="0">
                <a:solidFill>
                  <a:srgbClr val="212121"/>
                </a:solidFill>
                <a:effectLst/>
                <a:latin typeface="BlinkMacSystemFont"/>
              </a:rPr>
              <a:t> Impact of SPY Fluorescence Angiography on Incidence of </a:t>
            </a:r>
            <a:r>
              <a:rPr lang="en-US" sz="1600" b="0" i="0" dirty="0" err="1">
                <a:solidFill>
                  <a:srgbClr val="212121"/>
                </a:solidFill>
                <a:effectLst/>
                <a:latin typeface="BlinkMacSystemFont"/>
              </a:rPr>
              <a:t>Ureteroenteric</a:t>
            </a:r>
            <a:r>
              <a:rPr lang="en-US" sz="1600" b="0" i="0" dirty="0">
                <a:solidFill>
                  <a:srgbClr val="212121"/>
                </a:solidFill>
                <a:effectLst/>
                <a:latin typeface="BlinkMacSystemFont"/>
              </a:rPr>
              <a:t> Stricture After Urinary Diversion. J Urol. 2024 Dec;212(6):844-850.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10.1097/JU.0000000000004198.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2024 Aug 20. PMID: 39162209.</a:t>
            </a:r>
          </a:p>
          <a:p>
            <a:r>
              <a:rPr lang="en-US" sz="1600" b="0" i="0" dirty="0">
                <a:solidFill>
                  <a:srgbClr val="212121"/>
                </a:solidFill>
                <a:effectLst/>
                <a:highlight>
                  <a:srgbClr val="FFFF00"/>
                </a:highlight>
                <a:latin typeface="BlinkMacSystemFont"/>
              </a:rPr>
              <a:t>Kazeem AO, </a:t>
            </a:r>
            <a:r>
              <a:rPr lang="en-US" sz="1600" b="0" i="0" dirty="0" err="1">
                <a:solidFill>
                  <a:srgbClr val="212121"/>
                </a:solidFill>
                <a:effectLst/>
                <a:highlight>
                  <a:srgbClr val="FFFF00"/>
                </a:highlight>
                <a:latin typeface="BlinkMacSystemFont"/>
              </a:rPr>
              <a:t>Hasken</a:t>
            </a:r>
            <a:r>
              <a:rPr lang="en-US" sz="1600" b="0" i="0" dirty="0">
                <a:solidFill>
                  <a:srgbClr val="212121"/>
                </a:solidFill>
                <a:effectLst/>
                <a:highlight>
                  <a:srgbClr val="FFFF00"/>
                </a:highlight>
                <a:latin typeface="BlinkMacSystemFont"/>
              </a:rPr>
              <a:t> W, </a:t>
            </a:r>
            <a:r>
              <a:rPr lang="en-US" sz="1600" b="0" i="0" dirty="0">
                <a:solidFill>
                  <a:srgbClr val="212121"/>
                </a:solidFill>
                <a:effectLst/>
                <a:latin typeface="BlinkMacSystemFont"/>
              </a:rPr>
              <a:t>Sims T, </a:t>
            </a:r>
            <a:r>
              <a:rPr lang="en-US" sz="1600" b="1" i="0" dirty="0">
                <a:solidFill>
                  <a:srgbClr val="212121"/>
                </a:solidFill>
                <a:effectLst/>
                <a:latin typeface="BlinkMacSystemFont"/>
              </a:rPr>
              <a:t>Culp SH, Krupski TL, Lobo JM</a:t>
            </a:r>
            <a:r>
              <a:rPr lang="en-US" sz="1600" b="0" i="0" dirty="0">
                <a:solidFill>
                  <a:srgbClr val="212121"/>
                </a:solidFill>
                <a:effectLst/>
                <a:latin typeface="BlinkMacSystemFont"/>
              </a:rPr>
              <a:t>. Patient Satisfaction with a Novel Tele-Cystoscopy Model: Expanding Access to Bladder Cancer Surveillance for Rural Patients. </a:t>
            </a:r>
            <a:r>
              <a:rPr lang="en-US" sz="1600" b="0" i="0" dirty="0" err="1">
                <a:solidFill>
                  <a:srgbClr val="212121"/>
                </a:solidFill>
                <a:effectLst/>
                <a:latin typeface="BlinkMacSystemFont"/>
              </a:rPr>
              <a:t>Telemed</a:t>
            </a:r>
            <a:r>
              <a:rPr lang="en-US" sz="1600" b="0" i="0" dirty="0">
                <a:solidFill>
                  <a:srgbClr val="212121"/>
                </a:solidFill>
                <a:effectLst/>
                <a:latin typeface="BlinkMacSystemFont"/>
              </a:rPr>
              <a:t> Rep. 2024 Aug 5;5(1):229-236.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10.1089/tmr.2024.0034. PMID: 39143957; PMCID: PMC11319854.</a:t>
            </a:r>
          </a:p>
          <a:p>
            <a:r>
              <a:rPr lang="en-US" sz="1600" b="0" i="0" dirty="0">
                <a:solidFill>
                  <a:srgbClr val="212121"/>
                </a:solidFill>
                <a:effectLst/>
                <a:highlight>
                  <a:srgbClr val="FFFF00"/>
                </a:highlight>
                <a:latin typeface="BlinkMacSystemFont"/>
              </a:rPr>
              <a:t>Thomas KR, </a:t>
            </a:r>
            <a:r>
              <a:rPr lang="en-US" sz="1600" b="0" i="0" dirty="0">
                <a:solidFill>
                  <a:srgbClr val="212121"/>
                </a:solidFill>
                <a:effectLst/>
                <a:latin typeface="BlinkMacSystemFont"/>
              </a:rPr>
              <a:t>Joshua C, </a:t>
            </a:r>
            <a:r>
              <a:rPr lang="en-US" sz="1600" b="1" i="0" dirty="0">
                <a:solidFill>
                  <a:srgbClr val="212121"/>
                </a:solidFill>
                <a:effectLst/>
                <a:latin typeface="BlinkMacSystemFont"/>
              </a:rPr>
              <a:t>Ibilibor C.</a:t>
            </a:r>
            <a:r>
              <a:rPr lang="en-US" sz="1600" b="0" i="0" dirty="0">
                <a:solidFill>
                  <a:srgbClr val="212121"/>
                </a:solidFill>
                <a:effectLst/>
                <a:latin typeface="BlinkMacSystemFont"/>
              </a:rPr>
              <a:t> Psychological Distress in Bladder Cancer Patients: A Systematic Review. Cancer Med. 2024 Nov;13(22):e70345.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10.1002/cam4.70345. PMID: 39535856; PMCID: PMC11558900.</a:t>
            </a:r>
          </a:p>
          <a:p>
            <a:r>
              <a:rPr lang="en-US" sz="1600" b="1" i="0" dirty="0">
                <a:solidFill>
                  <a:srgbClr val="212121"/>
                </a:solidFill>
                <a:effectLst/>
                <a:latin typeface="BlinkMacSystemFont"/>
              </a:rPr>
              <a:t>Ibilibor C, </a:t>
            </a:r>
            <a:r>
              <a:rPr lang="en-US" sz="1600" b="0" i="0" dirty="0">
                <a:solidFill>
                  <a:srgbClr val="212121"/>
                </a:solidFill>
                <a:effectLst/>
                <a:latin typeface="BlinkMacSystemFont"/>
              </a:rPr>
              <a:t>Armbruster S, Parker R, Yu JR, Barros A. The Dearth of Representation in FDA Approved Drug Trials. </a:t>
            </a:r>
            <a:r>
              <a:rPr lang="en-US" sz="1600" b="0" i="0" dirty="0" err="1">
                <a:solidFill>
                  <a:srgbClr val="212121"/>
                </a:solidFill>
                <a:effectLst/>
                <a:latin typeface="BlinkMacSystemFont"/>
              </a:rPr>
              <a:t>medRxiv</a:t>
            </a:r>
            <a:r>
              <a:rPr lang="en-US" sz="1600" b="0" i="0" dirty="0">
                <a:solidFill>
                  <a:srgbClr val="212121"/>
                </a:solidFill>
                <a:effectLst/>
                <a:latin typeface="BlinkMacSystemFont"/>
              </a:rPr>
              <a:t> [Preprint]. 2024 Jan 17:2024.01.16.24301376.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10.1101/2024.01.16.24301376. PMID: 38293185; PMCID: PMC10827256.</a:t>
            </a:r>
          </a:p>
          <a:p>
            <a:r>
              <a:rPr lang="en-US" sz="1600" b="1" i="0" dirty="0">
                <a:solidFill>
                  <a:srgbClr val="212121"/>
                </a:solidFill>
                <a:effectLst/>
                <a:latin typeface="BlinkMacSystemFont"/>
              </a:rPr>
              <a:t>Ibilibor C. </a:t>
            </a:r>
            <a:r>
              <a:rPr lang="en-US" sz="1600" b="0" i="0" dirty="0">
                <a:solidFill>
                  <a:srgbClr val="212121"/>
                </a:solidFill>
                <a:effectLst/>
                <a:latin typeface="BlinkMacSystemFont"/>
              </a:rPr>
              <a:t>Editorial Comment. J Urol. 2024 Sep;212(3):429-430.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10.1097/JU.0000000000004086.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2024 Jun 12. PMID: 38865686.</a:t>
            </a:r>
          </a:p>
          <a:p>
            <a:r>
              <a:rPr lang="en-US" sz="1600" b="0" i="0" dirty="0" err="1">
                <a:solidFill>
                  <a:srgbClr val="212121"/>
                </a:solidFill>
                <a:effectLst/>
                <a:latin typeface="BlinkMacSystemFont"/>
              </a:rPr>
              <a:t>Monda</a:t>
            </a:r>
            <a:r>
              <a:rPr lang="en-US" sz="1600" b="0" i="0" dirty="0">
                <a:solidFill>
                  <a:srgbClr val="212121"/>
                </a:solidFill>
                <a:effectLst/>
                <a:latin typeface="BlinkMacSystemFont"/>
              </a:rPr>
              <a:t> SM, Carney BW, </a:t>
            </a:r>
            <a:r>
              <a:rPr lang="en-US" sz="1600" b="1" i="0" dirty="0">
                <a:solidFill>
                  <a:srgbClr val="212121"/>
                </a:solidFill>
                <a:effectLst/>
                <a:latin typeface="BlinkMacSystemFont"/>
              </a:rPr>
              <a:t>May AM, </a:t>
            </a:r>
            <a:r>
              <a:rPr lang="en-US" sz="1600" b="0" i="0" dirty="0">
                <a:solidFill>
                  <a:srgbClr val="212121"/>
                </a:solidFill>
                <a:effectLst/>
                <a:latin typeface="BlinkMacSystemFont"/>
              </a:rPr>
              <a:t>Gulati S, Salami SS, Chandrasekar T, Keller ET, Huebner NA, </a:t>
            </a:r>
            <a:r>
              <a:rPr lang="en-US" sz="1600" b="0" i="0" dirty="0" err="1">
                <a:solidFill>
                  <a:srgbClr val="212121"/>
                </a:solidFill>
                <a:effectLst/>
                <a:latin typeface="BlinkMacSystemFont"/>
              </a:rPr>
              <a:t>Palapattu</a:t>
            </a:r>
            <a:r>
              <a:rPr lang="en-US" sz="1600" b="0" i="0" dirty="0">
                <a:solidFill>
                  <a:srgbClr val="212121"/>
                </a:solidFill>
                <a:effectLst/>
                <a:latin typeface="BlinkMacSystemFont"/>
              </a:rPr>
              <a:t> GS, </a:t>
            </a:r>
            <a:r>
              <a:rPr lang="en-US" sz="1600" b="0" i="0" dirty="0" err="1">
                <a:solidFill>
                  <a:srgbClr val="212121"/>
                </a:solidFill>
                <a:effectLst/>
                <a:latin typeface="BlinkMacSystemFont"/>
              </a:rPr>
              <a:t>Dall'Era</a:t>
            </a:r>
            <a:r>
              <a:rPr lang="en-US" sz="1600" b="0" i="0" dirty="0">
                <a:solidFill>
                  <a:srgbClr val="212121"/>
                </a:solidFill>
                <a:effectLst/>
                <a:latin typeface="BlinkMacSystemFont"/>
              </a:rPr>
              <a:t> MA. Differences in mutations across </a:t>
            </a:r>
            <a:r>
              <a:rPr lang="en-US" sz="1600" b="0" i="0" dirty="0" err="1">
                <a:solidFill>
                  <a:srgbClr val="212121"/>
                </a:solidFill>
                <a:effectLst/>
                <a:latin typeface="BlinkMacSystemFont"/>
              </a:rPr>
              <a:t>tumour</a:t>
            </a:r>
            <a:r>
              <a:rPr lang="en-US" sz="1600" b="0" i="0" dirty="0">
                <a:solidFill>
                  <a:srgbClr val="212121"/>
                </a:solidFill>
                <a:effectLst/>
                <a:latin typeface="BlinkMacSystemFont"/>
              </a:rPr>
              <a:t> sizes in clear-cell renal cell carcinoma. BJU Int. 2025 Feb;135(2):269-278.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10.1111/bju.16527.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2024 Sep 12. PMID: 39263870; PMCID: PMC11745994.</a:t>
            </a:r>
          </a:p>
          <a:p>
            <a:r>
              <a:rPr lang="en-US" sz="1600" b="1" i="0" dirty="0">
                <a:solidFill>
                  <a:srgbClr val="212121"/>
                </a:solidFill>
                <a:effectLst/>
                <a:latin typeface="BlinkMacSystemFont"/>
              </a:rPr>
              <a:t>Downs TM</a:t>
            </a:r>
            <a:r>
              <a:rPr lang="en-US" sz="1600" b="0" i="0" dirty="0">
                <a:solidFill>
                  <a:srgbClr val="212121"/>
                </a:solidFill>
                <a:effectLst/>
                <a:latin typeface="BlinkMacSystemFont"/>
              </a:rPr>
              <a:t>, Bailey HH, </a:t>
            </a:r>
            <a:r>
              <a:rPr lang="en-US" sz="1600" b="0" i="0" dirty="0" err="1">
                <a:solidFill>
                  <a:srgbClr val="212121"/>
                </a:solidFill>
                <a:effectLst/>
                <a:latin typeface="BlinkMacSystemFont"/>
              </a:rPr>
              <a:t>Lozar</a:t>
            </a:r>
            <a:r>
              <a:rPr lang="en-US" sz="1600" b="0" i="0" dirty="0">
                <a:solidFill>
                  <a:srgbClr val="212121"/>
                </a:solidFill>
                <a:effectLst/>
                <a:latin typeface="BlinkMacSystemFont"/>
              </a:rPr>
              <a:t> T, Schmitz NS, Green H, Scarlett CO, </a:t>
            </a:r>
            <a:r>
              <a:rPr lang="en-US" sz="1600" b="0" i="0" dirty="0" err="1">
                <a:solidFill>
                  <a:srgbClr val="212121"/>
                </a:solidFill>
                <a:effectLst/>
                <a:latin typeface="BlinkMacSystemFont"/>
              </a:rPr>
              <a:t>Havighurst</a:t>
            </a:r>
            <a:r>
              <a:rPr lang="en-US" sz="1600" b="0" i="0" dirty="0">
                <a:solidFill>
                  <a:srgbClr val="212121"/>
                </a:solidFill>
                <a:effectLst/>
                <a:latin typeface="BlinkMacSystemFont"/>
              </a:rPr>
              <a:t> TC, </a:t>
            </a:r>
            <a:r>
              <a:rPr lang="en-US" sz="1600" b="0" i="0" dirty="0" err="1">
                <a:solidFill>
                  <a:srgbClr val="212121"/>
                </a:solidFill>
                <a:effectLst/>
                <a:latin typeface="BlinkMacSystemFont"/>
              </a:rPr>
              <a:t>Twaroski</a:t>
            </a:r>
            <a:r>
              <a:rPr lang="en-US" sz="1600" b="0" i="0" dirty="0">
                <a:solidFill>
                  <a:srgbClr val="212121"/>
                </a:solidFill>
                <a:effectLst/>
                <a:latin typeface="BlinkMacSystemFont"/>
              </a:rPr>
              <a:t> K, DeShong K, </a:t>
            </a:r>
            <a:r>
              <a:rPr lang="en-US" sz="1600" b="0" i="0" dirty="0" err="1">
                <a:solidFill>
                  <a:srgbClr val="212121"/>
                </a:solidFill>
                <a:effectLst/>
                <a:latin typeface="BlinkMacSystemFont"/>
              </a:rPr>
              <a:t>Wollmer</a:t>
            </a:r>
            <a:r>
              <a:rPr lang="en-US" sz="1600" b="0" i="0" dirty="0">
                <a:solidFill>
                  <a:srgbClr val="212121"/>
                </a:solidFill>
                <a:effectLst/>
                <a:latin typeface="BlinkMacSystemFont"/>
              </a:rPr>
              <a:t> B, </a:t>
            </a:r>
            <a:r>
              <a:rPr lang="en-US" sz="1600" b="0" i="0" dirty="0" err="1">
                <a:solidFill>
                  <a:srgbClr val="212121"/>
                </a:solidFill>
                <a:effectLst/>
                <a:latin typeface="BlinkMacSystemFont"/>
              </a:rPr>
              <a:t>Bivalacqua</a:t>
            </a:r>
            <a:r>
              <a:rPr lang="en-US" sz="1600" b="0" i="0" dirty="0">
                <a:solidFill>
                  <a:srgbClr val="212121"/>
                </a:solidFill>
                <a:effectLst/>
                <a:latin typeface="BlinkMacSystemFont"/>
              </a:rPr>
              <a:t> TJ, </a:t>
            </a:r>
            <a:r>
              <a:rPr lang="en-US" sz="1600" b="0" i="0" dirty="0" err="1">
                <a:solidFill>
                  <a:srgbClr val="212121"/>
                </a:solidFill>
                <a:effectLst/>
                <a:latin typeface="BlinkMacSystemFont"/>
              </a:rPr>
              <a:t>Saltzstein</a:t>
            </a:r>
            <a:r>
              <a:rPr lang="en-US" sz="1600" b="0" i="0" dirty="0">
                <a:solidFill>
                  <a:srgbClr val="212121"/>
                </a:solidFill>
                <a:effectLst/>
                <a:latin typeface="BlinkMacSystemFont"/>
              </a:rPr>
              <a:t> DR, Shore N, Kim K, Huang W, </a:t>
            </a:r>
            <a:r>
              <a:rPr lang="en-US" sz="1600" b="0" i="0" dirty="0" err="1">
                <a:solidFill>
                  <a:srgbClr val="212121"/>
                </a:solidFill>
                <a:effectLst/>
                <a:latin typeface="BlinkMacSystemFont"/>
              </a:rPr>
              <a:t>Ricke</a:t>
            </a:r>
            <a:r>
              <a:rPr lang="en-US" sz="1600" b="0" i="0" dirty="0">
                <a:solidFill>
                  <a:srgbClr val="212121"/>
                </a:solidFill>
                <a:effectLst/>
                <a:latin typeface="BlinkMacSystemFont"/>
              </a:rPr>
              <a:t> WA, </a:t>
            </a:r>
            <a:r>
              <a:rPr lang="en-US" sz="1600" b="0" i="0" dirty="0" err="1">
                <a:solidFill>
                  <a:srgbClr val="212121"/>
                </a:solidFill>
                <a:effectLst/>
                <a:latin typeface="BlinkMacSystemFont"/>
              </a:rPr>
              <a:t>Barroilhet</a:t>
            </a:r>
            <a:r>
              <a:rPr lang="en-US" sz="1600" b="0" i="0" dirty="0">
                <a:solidFill>
                  <a:srgbClr val="212121"/>
                </a:solidFill>
                <a:effectLst/>
                <a:latin typeface="BlinkMacSystemFont"/>
              </a:rPr>
              <a:t> L, House M, </a:t>
            </a:r>
            <a:r>
              <a:rPr lang="en-US" sz="1600" b="0" i="0" dirty="0" err="1">
                <a:solidFill>
                  <a:srgbClr val="212121"/>
                </a:solidFill>
                <a:effectLst/>
                <a:latin typeface="BlinkMacSystemFont"/>
              </a:rPr>
              <a:t>Parnes</a:t>
            </a:r>
            <a:r>
              <a:rPr lang="en-US" sz="1600" b="0" i="0" dirty="0">
                <a:solidFill>
                  <a:srgbClr val="212121"/>
                </a:solidFill>
                <a:effectLst/>
                <a:latin typeface="BlinkMacSystemFont"/>
              </a:rPr>
              <a:t> HL, Messing E. Phase II Clinical Chemoprevention Trial of Weekly Erlotinib before Bladder Cancer Surgery. Cancer </a:t>
            </a:r>
            <a:r>
              <a:rPr lang="en-US" sz="1600" b="0" i="0" dirty="0" err="1">
                <a:solidFill>
                  <a:srgbClr val="212121"/>
                </a:solidFill>
                <a:effectLst/>
                <a:latin typeface="BlinkMacSystemFont"/>
              </a:rPr>
              <a:t>Prev</a:t>
            </a:r>
            <a:r>
              <a:rPr lang="en-US" sz="1600" b="0" i="0" dirty="0">
                <a:solidFill>
                  <a:srgbClr val="212121"/>
                </a:solidFill>
                <a:effectLst/>
                <a:latin typeface="BlinkMacSystemFont"/>
              </a:rPr>
              <a:t> Res (Phila). 2025 Jan 6;18(1):31-39.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10.1158/1940-6207.CAPR-24-0194. PMID: 39187984; PMCID: PMC11703677.</a:t>
            </a:r>
          </a:p>
          <a:p>
            <a:endParaRPr lang="en-US" sz="1600" dirty="0"/>
          </a:p>
        </p:txBody>
      </p:sp>
    </p:spTree>
    <p:extLst>
      <p:ext uri="{BB962C8B-B14F-4D97-AF65-F5344CB8AC3E}">
        <p14:creationId xmlns:p14="http://schemas.microsoft.com/office/powerpoint/2010/main" val="3674080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7269A-FD7A-467C-9E17-C36F836DEBE9}"/>
              </a:ext>
            </a:extLst>
          </p:cNvPr>
          <p:cNvSpPr>
            <a:spLocks noGrp="1"/>
          </p:cNvSpPr>
          <p:nvPr>
            <p:ph type="title"/>
          </p:nvPr>
        </p:nvSpPr>
        <p:spPr/>
        <p:txBody>
          <a:bodyPr/>
          <a:lstStyle/>
          <a:p>
            <a:r>
              <a:rPr lang="en-US" dirty="0"/>
              <a:t>Publications 2024-25 (oncology)</a:t>
            </a:r>
          </a:p>
        </p:txBody>
      </p:sp>
      <p:sp>
        <p:nvSpPr>
          <p:cNvPr id="3" name="Content Placeholder 2">
            <a:extLst>
              <a:ext uri="{FF2B5EF4-FFF2-40B4-BE49-F238E27FC236}">
                <a16:creationId xmlns:a16="http://schemas.microsoft.com/office/drawing/2014/main" id="{4CFB8076-FD64-42AD-9854-1B63B7B9AE23}"/>
              </a:ext>
            </a:extLst>
          </p:cNvPr>
          <p:cNvSpPr>
            <a:spLocks noGrp="1"/>
          </p:cNvSpPr>
          <p:nvPr>
            <p:ph idx="1"/>
          </p:nvPr>
        </p:nvSpPr>
        <p:spPr/>
        <p:txBody>
          <a:bodyPr>
            <a:normAutofit/>
          </a:bodyPr>
          <a:lstStyle/>
          <a:p>
            <a:r>
              <a:rPr lang="en-US" sz="1600" b="0" i="0" dirty="0">
                <a:solidFill>
                  <a:srgbClr val="212121"/>
                </a:solidFill>
                <a:effectLst/>
                <a:highlight>
                  <a:srgbClr val="FFFF00"/>
                </a:highlight>
                <a:latin typeface="BlinkMacSystemFont"/>
              </a:rPr>
              <a:t>Chen KY, Lange MJ, </a:t>
            </a:r>
            <a:r>
              <a:rPr lang="en-US" sz="1600" b="0" i="0" dirty="0" err="1">
                <a:solidFill>
                  <a:srgbClr val="212121"/>
                </a:solidFill>
                <a:effectLst/>
                <a:highlight>
                  <a:srgbClr val="FFFF00"/>
                </a:highlight>
                <a:latin typeface="BlinkMacSystemFont"/>
              </a:rPr>
              <a:t>Qiu</a:t>
            </a:r>
            <a:r>
              <a:rPr lang="en-US" sz="1600" b="0" i="0" dirty="0">
                <a:solidFill>
                  <a:srgbClr val="212121"/>
                </a:solidFill>
                <a:effectLst/>
                <a:highlight>
                  <a:srgbClr val="FFFF00"/>
                </a:highlight>
                <a:latin typeface="BlinkMacSystemFont"/>
              </a:rPr>
              <a:t> JX</a:t>
            </a:r>
            <a:r>
              <a:rPr lang="en-US" sz="1600" b="0" i="0" dirty="0">
                <a:solidFill>
                  <a:srgbClr val="212121"/>
                </a:solidFill>
                <a:effectLst/>
                <a:latin typeface="BlinkMacSystemFont"/>
              </a:rPr>
              <a:t>, </a:t>
            </a:r>
            <a:r>
              <a:rPr lang="en-US" sz="1600" b="1" i="0" dirty="0">
                <a:solidFill>
                  <a:srgbClr val="212121"/>
                </a:solidFill>
                <a:effectLst/>
                <a:latin typeface="BlinkMacSystemFont"/>
              </a:rPr>
              <a:t>Lambert D, Mithqal A, Krupski TL, </a:t>
            </a:r>
            <a:r>
              <a:rPr lang="en-US" sz="1600" b="1" i="0" dirty="0" err="1">
                <a:solidFill>
                  <a:srgbClr val="212121"/>
                </a:solidFill>
                <a:effectLst/>
                <a:latin typeface="BlinkMacSystemFont"/>
              </a:rPr>
              <a:t>Schenkman</a:t>
            </a:r>
            <a:r>
              <a:rPr lang="en-US" sz="1600" b="1" i="0" dirty="0">
                <a:solidFill>
                  <a:srgbClr val="212121"/>
                </a:solidFill>
                <a:effectLst/>
                <a:latin typeface="BlinkMacSystemFont"/>
              </a:rPr>
              <a:t> NS, Lobo JM</a:t>
            </a:r>
            <a:r>
              <a:rPr lang="en-US" sz="1600" b="0" i="0" dirty="0">
                <a:solidFill>
                  <a:srgbClr val="212121"/>
                </a:solidFill>
                <a:effectLst/>
                <a:latin typeface="BlinkMacSystemFont"/>
              </a:rPr>
              <a:t>. Cost-Effectiveness Analysis of the Clear Cell Likelihood Score Against Renal Mass Biopsy for Evaluating Small Renal Masses. Urology. 2024 Jun;188:111-117.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10.1016/j.urology.2024.04.007.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2024 Apr 20. PMID: 38648945; PMCID: PMC11193637.</a:t>
            </a:r>
          </a:p>
          <a:p>
            <a:r>
              <a:rPr lang="en-US" sz="1600" b="0" i="0" dirty="0" err="1">
                <a:solidFill>
                  <a:srgbClr val="212121"/>
                </a:solidFill>
                <a:effectLst/>
                <a:latin typeface="BlinkMacSystemFont"/>
              </a:rPr>
              <a:t>Luckenbaugh</a:t>
            </a:r>
            <a:r>
              <a:rPr lang="en-US" sz="1600" b="0" i="0" dirty="0">
                <a:solidFill>
                  <a:srgbClr val="212121"/>
                </a:solidFill>
                <a:effectLst/>
                <a:latin typeface="BlinkMacSystemFont"/>
              </a:rPr>
              <a:t> AN, Talwar R, </a:t>
            </a:r>
            <a:r>
              <a:rPr lang="en-US" sz="1600" b="1" i="0" dirty="0">
                <a:solidFill>
                  <a:srgbClr val="212121"/>
                </a:solidFill>
                <a:effectLst/>
                <a:latin typeface="BlinkMacSystemFont"/>
              </a:rPr>
              <a:t>Ibilibor C,</a:t>
            </a:r>
            <a:r>
              <a:rPr lang="en-US" sz="1600" b="0" i="0" dirty="0">
                <a:solidFill>
                  <a:srgbClr val="212121"/>
                </a:solidFill>
                <a:effectLst/>
                <a:latin typeface="BlinkMacSystemFont"/>
              </a:rPr>
              <a:t> Murray K, Yuen KL, </a:t>
            </a:r>
            <a:r>
              <a:rPr lang="en-US" sz="1600" b="0" i="0" dirty="0" err="1">
                <a:solidFill>
                  <a:srgbClr val="212121"/>
                </a:solidFill>
                <a:effectLst/>
                <a:latin typeface="BlinkMacSystemFont"/>
              </a:rPr>
              <a:t>Psutka</a:t>
            </a:r>
            <a:r>
              <a:rPr lang="en-US" sz="1600" b="0" i="0" dirty="0">
                <a:solidFill>
                  <a:srgbClr val="212121"/>
                </a:solidFill>
                <a:effectLst/>
                <a:latin typeface="BlinkMacSystemFont"/>
              </a:rPr>
              <a:t> S. The Society of Women in Urologic Oncology: The Past, Present and Future. Urology. 2025 Jan;195:231-232.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10.1016/j.urology.2024.10.020.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2024  </a:t>
            </a:r>
          </a:p>
          <a:p>
            <a:r>
              <a:rPr lang="en-US" sz="1600" b="0" i="0" dirty="0">
                <a:solidFill>
                  <a:srgbClr val="212121"/>
                </a:solidFill>
                <a:effectLst/>
                <a:latin typeface="BlinkMacSystemFont"/>
              </a:rPr>
              <a:t>Cooke I, </a:t>
            </a:r>
            <a:r>
              <a:rPr lang="en-US" sz="1600" b="1" i="0" dirty="0">
                <a:solidFill>
                  <a:srgbClr val="212121"/>
                </a:solidFill>
                <a:effectLst/>
                <a:latin typeface="BlinkMacSystemFont"/>
              </a:rPr>
              <a:t>Abou Heidar N</a:t>
            </a:r>
            <a:r>
              <a:rPr lang="en-US" sz="1600" b="0" i="0" dirty="0">
                <a:solidFill>
                  <a:srgbClr val="212121"/>
                </a:solidFill>
                <a:effectLst/>
                <a:latin typeface="BlinkMacSystemFont"/>
              </a:rPr>
              <a:t>, Mahmood AW, Ahmad A, Jing Z, </a:t>
            </a:r>
            <a:r>
              <a:rPr lang="en-US" sz="1600" b="0" i="0" dirty="0" err="1">
                <a:solidFill>
                  <a:srgbClr val="212121"/>
                </a:solidFill>
                <a:effectLst/>
                <a:latin typeface="BlinkMacSystemFont"/>
              </a:rPr>
              <a:t>Stöckle</a:t>
            </a:r>
            <a:r>
              <a:rPr lang="en-US" sz="1600" b="0" i="0" dirty="0">
                <a:solidFill>
                  <a:srgbClr val="212121"/>
                </a:solidFill>
                <a:effectLst/>
                <a:latin typeface="BlinkMacSystemFont"/>
              </a:rPr>
              <a:t> M, Wagner AA, </a:t>
            </a:r>
            <a:r>
              <a:rPr lang="en-US" sz="1600" b="0" i="0" dirty="0" err="1">
                <a:solidFill>
                  <a:srgbClr val="212121"/>
                </a:solidFill>
                <a:effectLst/>
                <a:latin typeface="BlinkMacSystemFont"/>
              </a:rPr>
              <a:t>Roupret</a:t>
            </a:r>
            <a:r>
              <a:rPr lang="en-US" sz="1600" b="0" i="0" dirty="0">
                <a:solidFill>
                  <a:srgbClr val="212121"/>
                </a:solidFill>
                <a:effectLst/>
                <a:latin typeface="BlinkMacSystemFont"/>
              </a:rPr>
              <a:t> M, Kim E, </a:t>
            </a:r>
            <a:r>
              <a:rPr lang="en-US" sz="1600" b="0" i="0" dirty="0" err="1">
                <a:solidFill>
                  <a:srgbClr val="212121"/>
                </a:solidFill>
                <a:effectLst/>
                <a:latin typeface="BlinkMacSystemFont"/>
              </a:rPr>
              <a:t>Vasdev</a:t>
            </a:r>
            <a:r>
              <a:rPr lang="en-US" sz="1600" b="0" i="0" dirty="0">
                <a:solidFill>
                  <a:srgbClr val="212121"/>
                </a:solidFill>
                <a:effectLst/>
                <a:latin typeface="BlinkMacSystemFont"/>
              </a:rPr>
              <a:t> N, </a:t>
            </a:r>
            <a:r>
              <a:rPr lang="en-US" sz="1600" b="0" i="0" dirty="0" err="1">
                <a:solidFill>
                  <a:srgbClr val="212121"/>
                </a:solidFill>
                <a:effectLst/>
                <a:latin typeface="BlinkMacSystemFont"/>
              </a:rPr>
              <a:t>Balbay</a:t>
            </a:r>
            <a:r>
              <a:rPr lang="en-US" sz="1600" b="0" i="0" dirty="0">
                <a:solidFill>
                  <a:srgbClr val="212121"/>
                </a:solidFill>
                <a:effectLst/>
                <a:latin typeface="BlinkMacSystemFont"/>
              </a:rPr>
              <a:t> D, </a:t>
            </a:r>
            <a:r>
              <a:rPr lang="en-US" sz="1600" b="0" i="0" dirty="0" err="1">
                <a:solidFill>
                  <a:srgbClr val="212121"/>
                </a:solidFill>
                <a:effectLst/>
                <a:latin typeface="BlinkMacSystemFont"/>
              </a:rPr>
              <a:t>Rha</a:t>
            </a:r>
            <a:r>
              <a:rPr lang="en-US" sz="1600" b="0" i="0" dirty="0">
                <a:solidFill>
                  <a:srgbClr val="212121"/>
                </a:solidFill>
                <a:effectLst/>
                <a:latin typeface="BlinkMacSystemFont"/>
              </a:rPr>
              <a:t> KH, </a:t>
            </a:r>
            <a:r>
              <a:rPr lang="en-US" sz="1600" b="0" i="0" dirty="0" err="1">
                <a:solidFill>
                  <a:srgbClr val="212121"/>
                </a:solidFill>
                <a:effectLst/>
                <a:latin typeface="BlinkMacSystemFont"/>
              </a:rPr>
              <a:t>Aboumohamed</a:t>
            </a:r>
            <a:r>
              <a:rPr lang="en-US" sz="1600" b="0" i="0" dirty="0">
                <a:solidFill>
                  <a:srgbClr val="212121"/>
                </a:solidFill>
                <a:effectLst/>
                <a:latin typeface="BlinkMacSystemFont"/>
              </a:rPr>
              <a:t> A, Dasgupta P, </a:t>
            </a:r>
            <a:r>
              <a:rPr lang="en-US" sz="1600" b="0" i="0" dirty="0" err="1">
                <a:solidFill>
                  <a:srgbClr val="212121"/>
                </a:solidFill>
                <a:effectLst/>
                <a:latin typeface="BlinkMacSystemFont"/>
              </a:rPr>
              <a:t>Maatman</a:t>
            </a:r>
            <a:r>
              <a:rPr lang="en-US" sz="1600" b="0" i="0" dirty="0">
                <a:solidFill>
                  <a:srgbClr val="212121"/>
                </a:solidFill>
                <a:effectLst/>
                <a:latin typeface="BlinkMacSystemFont"/>
              </a:rPr>
              <a:t> TJ, </a:t>
            </a:r>
            <a:r>
              <a:rPr lang="en-US" sz="1600" b="0" i="0" dirty="0" err="1">
                <a:solidFill>
                  <a:srgbClr val="212121"/>
                </a:solidFill>
                <a:effectLst/>
                <a:latin typeface="BlinkMacSystemFont"/>
              </a:rPr>
              <a:t>Richstone</a:t>
            </a:r>
            <a:r>
              <a:rPr lang="en-US" sz="1600" b="0" i="0" dirty="0">
                <a:solidFill>
                  <a:srgbClr val="212121"/>
                </a:solidFill>
                <a:effectLst/>
                <a:latin typeface="BlinkMacSystemFont"/>
              </a:rPr>
              <a:t> L, </a:t>
            </a:r>
            <a:r>
              <a:rPr lang="en-US" sz="1600" b="0" i="0" dirty="0" err="1">
                <a:solidFill>
                  <a:srgbClr val="212121"/>
                </a:solidFill>
                <a:effectLst/>
                <a:latin typeface="BlinkMacSystemFont"/>
              </a:rPr>
              <a:t>Wiklund</a:t>
            </a:r>
            <a:r>
              <a:rPr lang="en-US" sz="1600" b="0" i="0" dirty="0">
                <a:solidFill>
                  <a:srgbClr val="212121"/>
                </a:solidFill>
                <a:effectLst/>
                <a:latin typeface="BlinkMacSystemFont"/>
              </a:rPr>
              <a:t> P, </a:t>
            </a:r>
            <a:r>
              <a:rPr lang="en-US" sz="1600" b="0" i="0" dirty="0" err="1">
                <a:solidFill>
                  <a:srgbClr val="212121"/>
                </a:solidFill>
                <a:effectLst/>
                <a:latin typeface="BlinkMacSystemFont"/>
              </a:rPr>
              <a:t>Gaboardi</a:t>
            </a:r>
            <a:r>
              <a:rPr lang="en-US" sz="1600" b="0" i="0" dirty="0">
                <a:solidFill>
                  <a:srgbClr val="212121"/>
                </a:solidFill>
                <a:effectLst/>
                <a:latin typeface="BlinkMacSystemFont"/>
              </a:rPr>
              <a:t> F, Li Q, Hussein AA, Guru K. The role of neoadjuvant chemotherapy for patients with variant histology muscle invasive bladder cancer undergoing robotic cystectomy: Data from the International Robotic Cystectomy Consortium. </a:t>
            </a:r>
            <a:r>
              <a:rPr lang="en-US" sz="1600" b="0" i="0" dirty="0" err="1">
                <a:solidFill>
                  <a:srgbClr val="212121"/>
                </a:solidFill>
                <a:effectLst/>
                <a:latin typeface="BlinkMacSystemFont"/>
              </a:rPr>
              <a:t>Urol</a:t>
            </a:r>
            <a:r>
              <a:rPr lang="en-US" sz="1600" b="0" i="0" dirty="0">
                <a:solidFill>
                  <a:srgbClr val="212121"/>
                </a:solidFill>
                <a:effectLst/>
                <a:latin typeface="BlinkMacSystemFont"/>
              </a:rPr>
              <a:t> Oncol. 2024 Apr;42(4):117.e17-117.e25.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10.1016/j.urolonc.2024.01.002.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2024 Feb 29. PMID: 38429124.</a:t>
            </a:r>
          </a:p>
          <a:p>
            <a:r>
              <a:rPr lang="en-US" sz="1600" b="0" i="0" dirty="0">
                <a:solidFill>
                  <a:srgbClr val="212121"/>
                </a:solidFill>
                <a:effectLst/>
                <a:latin typeface="BlinkMacSystemFont"/>
              </a:rPr>
              <a:t>Narayan VM, </a:t>
            </a:r>
            <a:r>
              <a:rPr lang="en-US" sz="1600" b="0" i="0" dirty="0" err="1">
                <a:solidFill>
                  <a:srgbClr val="212121"/>
                </a:solidFill>
                <a:effectLst/>
                <a:latin typeface="BlinkMacSystemFont"/>
              </a:rPr>
              <a:t>Boorjian</a:t>
            </a:r>
            <a:r>
              <a:rPr lang="en-US" sz="1600" b="0" i="0" dirty="0">
                <a:solidFill>
                  <a:srgbClr val="212121"/>
                </a:solidFill>
                <a:effectLst/>
                <a:latin typeface="BlinkMacSystemFont"/>
              </a:rPr>
              <a:t> SA, </a:t>
            </a:r>
            <a:r>
              <a:rPr lang="en-US" sz="1600" b="0" i="0" dirty="0" err="1">
                <a:solidFill>
                  <a:srgbClr val="212121"/>
                </a:solidFill>
                <a:effectLst/>
                <a:latin typeface="BlinkMacSystemFont"/>
              </a:rPr>
              <a:t>Alemozaffar</a:t>
            </a:r>
            <a:r>
              <a:rPr lang="en-US" sz="1600" b="0" i="0" dirty="0">
                <a:solidFill>
                  <a:srgbClr val="212121"/>
                </a:solidFill>
                <a:effectLst/>
                <a:latin typeface="BlinkMacSystemFont"/>
              </a:rPr>
              <a:t> M, </a:t>
            </a:r>
            <a:r>
              <a:rPr lang="en-US" sz="1600" b="0" i="0" dirty="0" err="1">
                <a:solidFill>
                  <a:srgbClr val="212121"/>
                </a:solidFill>
                <a:effectLst/>
                <a:latin typeface="BlinkMacSystemFont"/>
              </a:rPr>
              <a:t>Konety</a:t>
            </a:r>
            <a:r>
              <a:rPr lang="en-US" sz="1600" b="0" i="0" dirty="0">
                <a:solidFill>
                  <a:srgbClr val="212121"/>
                </a:solidFill>
                <a:effectLst/>
                <a:latin typeface="BlinkMacSystemFont"/>
              </a:rPr>
              <a:t> BR, Shore ND, Gomella LG, </a:t>
            </a:r>
            <a:r>
              <a:rPr lang="en-US" sz="1600" b="0" i="0" dirty="0" err="1">
                <a:solidFill>
                  <a:srgbClr val="212121"/>
                </a:solidFill>
                <a:effectLst/>
                <a:latin typeface="BlinkMacSystemFont"/>
              </a:rPr>
              <a:t>Kamat</a:t>
            </a:r>
            <a:r>
              <a:rPr lang="en-US" sz="1600" b="0" i="0" dirty="0">
                <a:solidFill>
                  <a:srgbClr val="212121"/>
                </a:solidFill>
                <a:effectLst/>
                <a:latin typeface="BlinkMacSystemFont"/>
              </a:rPr>
              <a:t> AM, </a:t>
            </a:r>
            <a:r>
              <a:rPr lang="en-US" sz="1600" b="0" i="0" dirty="0" err="1">
                <a:solidFill>
                  <a:srgbClr val="212121"/>
                </a:solidFill>
                <a:effectLst/>
                <a:latin typeface="BlinkMacSystemFont"/>
              </a:rPr>
              <a:t>Bivalacqua</a:t>
            </a:r>
            <a:r>
              <a:rPr lang="en-US" sz="1600" b="0" i="0" dirty="0">
                <a:solidFill>
                  <a:srgbClr val="212121"/>
                </a:solidFill>
                <a:effectLst/>
                <a:latin typeface="BlinkMacSystemFont"/>
              </a:rPr>
              <a:t> TJ, Montgomery JS, Lerner SP, Busby JE, </a:t>
            </a:r>
            <a:r>
              <a:rPr lang="en-US" sz="1600" b="0" i="0" dirty="0" err="1">
                <a:solidFill>
                  <a:srgbClr val="212121"/>
                </a:solidFill>
                <a:effectLst/>
                <a:latin typeface="BlinkMacSystemFont"/>
              </a:rPr>
              <a:t>Poch</a:t>
            </a:r>
            <a:r>
              <a:rPr lang="en-US" sz="1600" b="0" i="0" dirty="0">
                <a:solidFill>
                  <a:srgbClr val="212121"/>
                </a:solidFill>
                <a:effectLst/>
                <a:latin typeface="BlinkMacSystemFont"/>
              </a:rPr>
              <a:t> M, Crispen PL, Steinberg GD, </a:t>
            </a:r>
            <a:r>
              <a:rPr lang="en-US" sz="1600" b="0" i="0" dirty="0" err="1">
                <a:solidFill>
                  <a:srgbClr val="212121"/>
                </a:solidFill>
                <a:effectLst/>
                <a:latin typeface="BlinkMacSystemFont"/>
              </a:rPr>
              <a:t>Schuckman</a:t>
            </a:r>
            <a:r>
              <a:rPr lang="en-US" sz="1600" b="0" i="0" dirty="0">
                <a:solidFill>
                  <a:srgbClr val="212121"/>
                </a:solidFill>
                <a:effectLst/>
                <a:latin typeface="BlinkMacSystemFont"/>
              </a:rPr>
              <a:t> AK</a:t>
            </a:r>
            <a:r>
              <a:rPr lang="en-US" sz="1600" b="1" i="0" dirty="0">
                <a:solidFill>
                  <a:srgbClr val="212121"/>
                </a:solidFill>
                <a:effectLst/>
                <a:latin typeface="BlinkMacSystemFont"/>
              </a:rPr>
              <a:t>, Downs TM, </a:t>
            </a:r>
            <a:r>
              <a:rPr lang="en-US" sz="1600" b="0" i="0" dirty="0" err="1">
                <a:solidFill>
                  <a:srgbClr val="212121"/>
                </a:solidFill>
                <a:effectLst/>
                <a:latin typeface="BlinkMacSystemFont"/>
              </a:rPr>
              <a:t>Mashni</a:t>
            </a:r>
            <a:r>
              <a:rPr lang="en-US" sz="1600" b="0" i="0" dirty="0">
                <a:solidFill>
                  <a:srgbClr val="212121"/>
                </a:solidFill>
                <a:effectLst/>
                <a:latin typeface="BlinkMacSystemFont"/>
              </a:rPr>
              <a:t> J Jr, Lane BR, </a:t>
            </a:r>
            <a:r>
              <a:rPr lang="en-US" sz="1600" b="0" i="0" dirty="0" err="1">
                <a:solidFill>
                  <a:srgbClr val="212121"/>
                </a:solidFill>
                <a:effectLst/>
                <a:latin typeface="BlinkMacSystemFont"/>
              </a:rPr>
              <a:t>Guzzo</a:t>
            </a:r>
            <a:r>
              <a:rPr lang="en-US" sz="1600" b="0" i="0" dirty="0">
                <a:solidFill>
                  <a:srgbClr val="212121"/>
                </a:solidFill>
                <a:effectLst/>
                <a:latin typeface="BlinkMacSystemFont"/>
              </a:rPr>
              <a:t> TJ, </a:t>
            </a:r>
            <a:r>
              <a:rPr lang="en-US" sz="1600" b="0" i="0" dirty="0" err="1">
                <a:solidFill>
                  <a:srgbClr val="212121"/>
                </a:solidFill>
                <a:effectLst/>
                <a:latin typeface="BlinkMacSystemFont"/>
              </a:rPr>
              <a:t>Bratslavsky</a:t>
            </a:r>
            <a:r>
              <a:rPr lang="en-US" sz="1600" b="0" i="0" dirty="0">
                <a:solidFill>
                  <a:srgbClr val="212121"/>
                </a:solidFill>
                <a:effectLst/>
                <a:latin typeface="BlinkMacSystemFont"/>
              </a:rPr>
              <a:t> G, Karsh LI, Woods ME, Brown G, Canter D, </a:t>
            </a:r>
            <a:r>
              <a:rPr lang="en-US" sz="1600" b="0" i="0" dirty="0" err="1">
                <a:solidFill>
                  <a:srgbClr val="212121"/>
                </a:solidFill>
                <a:effectLst/>
                <a:latin typeface="BlinkMacSystemFont"/>
              </a:rPr>
              <a:t>Luchey</a:t>
            </a:r>
            <a:r>
              <a:rPr lang="en-US" sz="1600" b="0" i="0" dirty="0">
                <a:solidFill>
                  <a:srgbClr val="212121"/>
                </a:solidFill>
                <a:effectLst/>
                <a:latin typeface="BlinkMacSystemFont"/>
              </a:rPr>
              <a:t> A, Lotan Y, Inman BA, Williams MB, Cookson MS, Chang SS, </a:t>
            </a:r>
            <a:r>
              <a:rPr lang="en-US" sz="1600" b="0" i="0" dirty="0" err="1">
                <a:solidFill>
                  <a:srgbClr val="212121"/>
                </a:solidFill>
                <a:effectLst/>
                <a:latin typeface="BlinkMacSystemFont"/>
              </a:rPr>
              <a:t>Sankin</a:t>
            </a:r>
            <a:r>
              <a:rPr lang="en-US" sz="1600" b="0" i="0" dirty="0">
                <a:solidFill>
                  <a:srgbClr val="212121"/>
                </a:solidFill>
                <a:effectLst/>
                <a:latin typeface="BlinkMacSystemFont"/>
              </a:rPr>
              <a:t> AI, O'Donnell MA, </a:t>
            </a:r>
            <a:r>
              <a:rPr lang="en-US" sz="1600" b="0" i="0" dirty="0" err="1">
                <a:solidFill>
                  <a:srgbClr val="212121"/>
                </a:solidFill>
                <a:effectLst/>
                <a:latin typeface="BlinkMacSystemFont"/>
              </a:rPr>
              <a:t>Sawutz</a:t>
            </a:r>
            <a:r>
              <a:rPr lang="en-US" sz="1600" b="0" i="0" dirty="0">
                <a:solidFill>
                  <a:srgbClr val="212121"/>
                </a:solidFill>
                <a:effectLst/>
                <a:latin typeface="BlinkMacSystemFont"/>
              </a:rPr>
              <a:t> D, Philipson R, Parker NR, </a:t>
            </a:r>
            <a:r>
              <a:rPr lang="en-US" sz="1600" b="0" i="0" dirty="0" err="1">
                <a:solidFill>
                  <a:srgbClr val="212121"/>
                </a:solidFill>
                <a:effectLst/>
                <a:latin typeface="BlinkMacSystemFont"/>
              </a:rPr>
              <a:t>Yla-Herttuala</a:t>
            </a:r>
            <a:r>
              <a:rPr lang="en-US" sz="1600" b="0" i="0" dirty="0">
                <a:solidFill>
                  <a:srgbClr val="212121"/>
                </a:solidFill>
                <a:effectLst/>
                <a:latin typeface="BlinkMacSystemFont"/>
              </a:rPr>
              <a:t> S, Rehm D, Jakobsen JS, Juul K, </a:t>
            </a:r>
            <a:r>
              <a:rPr lang="en-US" sz="1600" b="0" i="0" dirty="0" err="1">
                <a:solidFill>
                  <a:srgbClr val="212121"/>
                </a:solidFill>
                <a:effectLst/>
                <a:latin typeface="BlinkMacSystemFont"/>
              </a:rPr>
              <a:t>Dinney</a:t>
            </a:r>
            <a:r>
              <a:rPr lang="en-US" sz="1600" b="0" i="0" dirty="0">
                <a:solidFill>
                  <a:srgbClr val="212121"/>
                </a:solidFill>
                <a:effectLst/>
                <a:latin typeface="BlinkMacSystemFont"/>
              </a:rPr>
              <a:t> CPN. Efficacy of Intravesical </a:t>
            </a:r>
            <a:r>
              <a:rPr lang="en-US" sz="1600" b="0" i="0" dirty="0" err="1">
                <a:solidFill>
                  <a:srgbClr val="212121"/>
                </a:solidFill>
                <a:effectLst/>
                <a:latin typeface="BlinkMacSystemFont"/>
              </a:rPr>
              <a:t>Nadofaragene</a:t>
            </a:r>
            <a:r>
              <a:rPr lang="en-US" sz="1600" b="0" i="0" dirty="0">
                <a:solidFill>
                  <a:srgbClr val="212121"/>
                </a:solidFill>
                <a:effectLst/>
                <a:latin typeface="BlinkMacSystemFont"/>
              </a:rPr>
              <a:t> </a:t>
            </a:r>
            <a:r>
              <a:rPr lang="en-US" sz="1600" b="0" i="0" dirty="0" err="1">
                <a:solidFill>
                  <a:srgbClr val="212121"/>
                </a:solidFill>
                <a:effectLst/>
                <a:latin typeface="BlinkMacSystemFont"/>
              </a:rPr>
              <a:t>Firadenovec</a:t>
            </a:r>
            <a:r>
              <a:rPr lang="en-US" sz="1600" b="0" i="0" dirty="0">
                <a:solidFill>
                  <a:srgbClr val="212121"/>
                </a:solidFill>
                <a:effectLst/>
                <a:latin typeface="BlinkMacSystemFont"/>
              </a:rPr>
              <a:t> for Patients With Bacillus Calmette-</a:t>
            </a:r>
            <a:r>
              <a:rPr lang="en-US" sz="1600" b="0" i="0" dirty="0" err="1">
                <a:solidFill>
                  <a:srgbClr val="212121"/>
                </a:solidFill>
                <a:effectLst/>
                <a:latin typeface="BlinkMacSystemFont"/>
              </a:rPr>
              <a:t>Guérin</a:t>
            </a:r>
            <a:r>
              <a:rPr lang="en-US" sz="1600" b="0" i="0" dirty="0">
                <a:solidFill>
                  <a:srgbClr val="212121"/>
                </a:solidFill>
                <a:effectLst/>
                <a:latin typeface="BlinkMacSystemFont"/>
              </a:rPr>
              <a:t>-Unresponsive </a:t>
            </a:r>
            <a:r>
              <a:rPr lang="en-US" sz="1600" b="0" i="0" dirty="0" err="1">
                <a:solidFill>
                  <a:srgbClr val="212121"/>
                </a:solidFill>
                <a:effectLst/>
                <a:latin typeface="BlinkMacSystemFont"/>
              </a:rPr>
              <a:t>Nonmuscle</a:t>
            </a:r>
            <a:r>
              <a:rPr lang="en-US" sz="1600" b="0" i="0" dirty="0">
                <a:solidFill>
                  <a:srgbClr val="212121"/>
                </a:solidFill>
                <a:effectLst/>
                <a:latin typeface="BlinkMacSystemFont"/>
              </a:rPr>
              <a:t>-Invasive Bladder Cancer: 5-Year Follow-Up From a Phase 3 Trial. J Urol. 2024 Jul;212(1):74-86.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10.1097/JU.0000000000004020. </a:t>
            </a:r>
            <a:r>
              <a:rPr lang="en-US" sz="1600" b="0" i="0" dirty="0" err="1">
                <a:solidFill>
                  <a:srgbClr val="212121"/>
                </a:solidFill>
                <a:effectLst/>
                <a:latin typeface="BlinkMacSystemFont"/>
              </a:rPr>
              <a:t>Epub</a:t>
            </a:r>
            <a:r>
              <a:rPr lang="en-US" sz="1600" b="0" i="0" dirty="0">
                <a:solidFill>
                  <a:srgbClr val="212121"/>
                </a:solidFill>
                <a:effectLst/>
                <a:latin typeface="BlinkMacSystemFont"/>
              </a:rPr>
              <a:t> 2024 May 5. PMID: 38704840.</a:t>
            </a:r>
            <a:endParaRPr lang="en-US" sz="1600" dirty="0"/>
          </a:p>
        </p:txBody>
      </p:sp>
    </p:spTree>
    <p:extLst>
      <p:ext uri="{BB962C8B-B14F-4D97-AF65-F5344CB8AC3E}">
        <p14:creationId xmlns:p14="http://schemas.microsoft.com/office/powerpoint/2010/main" val="3349756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281A6-E539-4E51-AFE3-26BABABD0AA5}"/>
              </a:ext>
            </a:extLst>
          </p:cNvPr>
          <p:cNvSpPr>
            <a:spLocks noGrp="1"/>
          </p:cNvSpPr>
          <p:nvPr>
            <p:ph type="title"/>
          </p:nvPr>
        </p:nvSpPr>
        <p:spPr/>
        <p:txBody>
          <a:bodyPr/>
          <a:lstStyle/>
          <a:p>
            <a:r>
              <a:rPr lang="en-US" dirty="0"/>
              <a:t>Publications 2024-25 (oncology)</a:t>
            </a:r>
          </a:p>
        </p:txBody>
      </p:sp>
      <p:sp>
        <p:nvSpPr>
          <p:cNvPr id="3" name="Content Placeholder 2">
            <a:extLst>
              <a:ext uri="{FF2B5EF4-FFF2-40B4-BE49-F238E27FC236}">
                <a16:creationId xmlns:a16="http://schemas.microsoft.com/office/drawing/2014/main" id="{D62EC97F-C3FC-4483-BE03-45F8DC6B0735}"/>
              </a:ext>
            </a:extLst>
          </p:cNvPr>
          <p:cNvSpPr>
            <a:spLocks noGrp="1"/>
          </p:cNvSpPr>
          <p:nvPr>
            <p:ph idx="1"/>
          </p:nvPr>
        </p:nvSpPr>
        <p:spPr/>
        <p:txBody>
          <a:bodyPr/>
          <a:lstStyle/>
          <a:p>
            <a:pPr marL="0" marR="0" lvl="0" indent="0">
              <a:lnSpc>
                <a:spcPct val="105000"/>
              </a:lnSpc>
              <a:spcBef>
                <a:spcPts val="0"/>
              </a:spcBef>
              <a:spcAft>
                <a:spcPts val="0"/>
              </a:spcAft>
              <a:buNone/>
            </a:pPr>
            <a:r>
              <a:rPr lang="en-US" sz="1600" dirty="0" err="1">
                <a:effectLst/>
                <a:highlight>
                  <a:srgbClr val="FFFF00"/>
                </a:highlight>
                <a:latin typeface="Aptos"/>
                <a:ea typeface="Times New Roman" panose="02020603050405020304" pitchFamily="18" charset="0"/>
                <a:cs typeface="Calibri" panose="020F0502020204030204" pitchFamily="34" charset="0"/>
              </a:rPr>
              <a:t>Qiu</a:t>
            </a:r>
            <a:r>
              <a:rPr lang="en-US" sz="1600" dirty="0">
                <a:effectLst/>
                <a:highlight>
                  <a:srgbClr val="FFFF00"/>
                </a:highlight>
                <a:latin typeface="Aptos"/>
                <a:ea typeface="Times New Roman" panose="02020603050405020304" pitchFamily="18" charset="0"/>
                <a:cs typeface="Calibri" panose="020F0502020204030204" pitchFamily="34" charset="0"/>
              </a:rPr>
              <a:t>, J., Yan, G., Kazeem, A.O</a:t>
            </a:r>
            <a:r>
              <a:rPr lang="en-US" sz="1600" dirty="0">
                <a:effectLst/>
                <a:latin typeface="Aptos"/>
                <a:ea typeface="Times New Roman" panose="02020603050405020304" pitchFamily="18" charset="0"/>
                <a:cs typeface="Calibri" panose="020F0502020204030204" pitchFamily="34" charset="0"/>
              </a:rPr>
              <a:t>., Mura, L., Badu, P., Qi, W., Lyons, G., Justo-</a:t>
            </a:r>
            <a:r>
              <a:rPr lang="en-US" sz="1600" dirty="0" err="1">
                <a:effectLst/>
                <a:latin typeface="Aptos"/>
                <a:ea typeface="Times New Roman" panose="02020603050405020304" pitchFamily="18" charset="0"/>
                <a:cs typeface="Calibri" panose="020F0502020204030204" pitchFamily="34" charset="0"/>
              </a:rPr>
              <a:t>Jaume</a:t>
            </a:r>
            <a:r>
              <a:rPr lang="en-US" sz="1600" dirty="0">
                <a:effectLst/>
                <a:latin typeface="Aptos"/>
                <a:ea typeface="Times New Roman" panose="02020603050405020304" pitchFamily="18" charset="0"/>
                <a:cs typeface="Calibri" panose="020F0502020204030204" pitchFamily="34" charset="0"/>
              </a:rPr>
              <a:t>, C., Nguyen, D.V., </a:t>
            </a:r>
            <a:r>
              <a:rPr lang="en-US" sz="1600" b="1" dirty="0">
                <a:effectLst/>
                <a:latin typeface="Aptos"/>
                <a:ea typeface="Times New Roman" panose="02020603050405020304" pitchFamily="18" charset="0"/>
                <a:cs typeface="Calibri" panose="020F0502020204030204" pitchFamily="34" charset="0"/>
              </a:rPr>
              <a:t>Culp, S.H., </a:t>
            </a:r>
            <a:r>
              <a:rPr lang="en-US" sz="1600" b="1" dirty="0" err="1">
                <a:effectLst/>
                <a:latin typeface="Aptos"/>
                <a:ea typeface="Times New Roman" panose="02020603050405020304" pitchFamily="18" charset="0"/>
                <a:cs typeface="Calibri" panose="020F0502020204030204" pitchFamily="34" charset="0"/>
              </a:rPr>
              <a:t>Schenkman</a:t>
            </a:r>
            <a:r>
              <a:rPr lang="en-US" sz="1600" b="1" dirty="0">
                <a:effectLst/>
                <a:latin typeface="Aptos"/>
                <a:ea typeface="Times New Roman" panose="02020603050405020304" pitchFamily="18" charset="0"/>
                <a:cs typeface="Calibri" panose="020F0502020204030204" pitchFamily="34" charset="0"/>
              </a:rPr>
              <a:t>, N.S., Lobo, J.M</a:t>
            </a:r>
            <a:r>
              <a:rPr lang="en-US" sz="1600" dirty="0">
                <a:effectLst/>
                <a:latin typeface="Aptos"/>
                <a:ea typeface="Times New Roman" panose="02020603050405020304" pitchFamily="18" charset="0"/>
                <a:cs typeface="Calibri" panose="020F0502020204030204" pitchFamily="34" charset="0"/>
              </a:rPr>
              <a:t>., "Kidney function decline in cT1a patients treated with Microwave Ablation versus Partial Nephrectomy," Kidney Cancer Journal, 22(3): 85-91, 2024. </a:t>
            </a:r>
            <a:endParaRPr lang="en-US" sz="1600" dirty="0">
              <a:effectLst/>
              <a:latin typeface="Aptos"/>
              <a:ea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2834748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TotalTime>
  <Words>3242</Words>
  <Application>Microsoft Office PowerPoint</Application>
  <PresentationFormat>Widescreen</PresentationFormat>
  <Paragraphs>82</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Aptos</vt:lpstr>
      <vt:lpstr>Arial</vt:lpstr>
      <vt:lpstr>BlinkMacSystemFont</vt:lpstr>
      <vt:lpstr>Calibri</vt:lpstr>
      <vt:lpstr>Calibri body</vt:lpstr>
      <vt:lpstr>Calibri body </vt:lpstr>
      <vt:lpstr>Calibri Light</vt:lpstr>
      <vt:lpstr>Onsite Standard</vt:lpstr>
      <vt:lpstr>Office Theme</vt:lpstr>
      <vt:lpstr>2025 Research update</vt:lpstr>
      <vt:lpstr>Active Research - funded</vt:lpstr>
      <vt:lpstr>Benign: Sponsored Studies</vt:lpstr>
      <vt:lpstr>Oncology Sponsored Studies</vt:lpstr>
      <vt:lpstr>Prospective Sponsored Studies</vt:lpstr>
      <vt:lpstr>Grants submitted</vt:lpstr>
      <vt:lpstr>Publications 2024-25 (oncology)</vt:lpstr>
      <vt:lpstr>Publications 2024-25 (oncology)</vt:lpstr>
      <vt:lpstr>Publications 2024-25 (oncology)</vt:lpstr>
      <vt:lpstr>Publications 2024-25 (mens health/andrology)</vt:lpstr>
      <vt:lpstr>Publications 2024-25 (mens health/andrology)</vt:lpstr>
      <vt:lpstr>Publications 2024-25 (pediatrics)</vt:lpstr>
      <vt:lpstr>Publications 2024-25 (URBS)</vt:lpstr>
      <vt:lpstr>Publications 2024-25(Endourology)</vt:lpstr>
      <vt:lpstr>Department as whole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2025 Research update</dc:title>
  <dc:creator>Krupski, Tracey L *HS</dc:creator>
  <cp:lastModifiedBy>Krupski, Tracey L *HS</cp:lastModifiedBy>
  <cp:revision>19</cp:revision>
  <dcterms:created xsi:type="dcterms:W3CDTF">2025-05-04T20:25:21Z</dcterms:created>
  <dcterms:modified xsi:type="dcterms:W3CDTF">2025-05-04T23:14:00Z</dcterms:modified>
</cp:coreProperties>
</file>