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68" r:id="rId6"/>
    <p:sldId id="259" r:id="rId7"/>
    <p:sldId id="276" r:id="rId8"/>
    <p:sldId id="271" r:id="rId9"/>
    <p:sldId id="272" r:id="rId10"/>
    <p:sldId id="273" r:id="rId11"/>
    <p:sldId id="275" r:id="rId12"/>
    <p:sldId id="274" r:id="rId13"/>
    <p:sldId id="258" r:id="rId14"/>
    <p:sldId id="262" r:id="rId15"/>
    <p:sldId id="263" r:id="rId16"/>
    <p:sldId id="264" r:id="rId17"/>
    <p:sldId id="260" r:id="rId18"/>
    <p:sldId id="261" r:id="rId19"/>
    <p:sldId id="265" r:id="rId20"/>
    <p:sldId id="266"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F68FF-758D-4156-9DC0-7CB63D5A69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F1B839-C3BB-4333-B259-A0C412032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7D3777-16C0-422E-AFC2-6A7E9A43C6EB}"/>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3991D2D7-06D2-439F-81A8-CB0CC08234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5E3D0-3403-4019-ABFF-9D3C2D28A6E4}"/>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13457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2C01-4C59-469D-87FD-72712251FD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FCD503-35DB-4ED7-BDEE-E9F703A789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51744B-99F7-42A9-BFC7-E31178E80F0C}"/>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AA7C2EC0-1EBD-415E-9046-AC5A1C382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DCC48F-D864-4CF9-8072-8529BC1F9EB9}"/>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180020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653222-F886-452C-AE18-9DF1F62309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DF73F-5A54-4756-8645-B57E23169B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DDD82-DA39-47D2-9934-145D66D3F5B2}"/>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CCA1EBE2-AE16-45BB-8682-F6830ADCE3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D41C4-DCDC-474D-94CF-4B502D9D56C4}"/>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202646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40B9-1863-442B-8AFD-C0509E6C0E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C7B17F-0424-47D2-9EEC-804209C064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36987-EE90-4CD0-BED6-5DBA3677BFCF}"/>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B22B37F6-CD73-406A-ADEF-DB8FEB854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579C8-736E-4DC8-B6E4-6949DA26941E}"/>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305985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3308-8F21-4D6F-A448-687D6B0AD9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7E7F46-A534-4F19-946D-ACAAC3074C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555E06-B13F-492D-8958-5C5155CFDF93}"/>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C9843BAD-9FDC-4FFE-992A-F61F3128D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5E9917-E826-40CC-874A-EBE63969AB18}"/>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386042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E6DE9-74DE-4021-BE32-CFFD97D5AB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BF2586-CBB1-4CDD-B527-5C631BE8CC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DBCD5B-5FA6-44A4-91FD-C5BE9D2713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58ABE9-111A-45CE-BA82-ABC209B48C0E}"/>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6" name="Footer Placeholder 5">
            <a:extLst>
              <a:ext uri="{FF2B5EF4-FFF2-40B4-BE49-F238E27FC236}">
                <a16:creationId xmlns:a16="http://schemas.microsoft.com/office/drawing/2014/main" id="{433FA443-E39F-46A4-B034-279DAF2DAA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D1E2C7-9479-4B57-89C2-DBD3BB83982E}"/>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223224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9B1D9-6311-4E60-BED5-502AEC8580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F57682-E9A8-42C0-82FF-916B8589D7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6E47F2-D1F8-4A49-9562-98EB26C9CA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89FFBA-1A93-4D6A-8574-DDF7A682FA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1C38B9-96EB-4419-BE91-958AE47F5C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034FAF-F079-4DF9-B8B5-2909611625AC}"/>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8" name="Footer Placeholder 7">
            <a:extLst>
              <a:ext uri="{FF2B5EF4-FFF2-40B4-BE49-F238E27FC236}">
                <a16:creationId xmlns:a16="http://schemas.microsoft.com/office/drawing/2014/main" id="{356BEA1F-38B1-4C81-8E0E-E9639B0280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309061-48CF-4D58-9597-765E923157A9}"/>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1141199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D94F-380E-4DF6-A374-092AE7C62B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DEF785-C427-4F91-AEB9-08201E5A2F03}"/>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4" name="Footer Placeholder 3">
            <a:extLst>
              <a:ext uri="{FF2B5EF4-FFF2-40B4-BE49-F238E27FC236}">
                <a16:creationId xmlns:a16="http://schemas.microsoft.com/office/drawing/2014/main" id="{5B6D5DAF-625A-476C-9CB8-5CA2095783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44164B-E466-4400-946D-7B2E3BC708CD}"/>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362129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7B0E5C-A7F3-460A-B374-5AB50A9FEE62}"/>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3" name="Footer Placeholder 2">
            <a:extLst>
              <a:ext uri="{FF2B5EF4-FFF2-40B4-BE49-F238E27FC236}">
                <a16:creationId xmlns:a16="http://schemas.microsoft.com/office/drawing/2014/main" id="{F017A779-D2D5-4E2B-B0DA-5564A33664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2E8619-DA60-43BC-AF12-1F8822FA6AAB}"/>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3122343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9A529-EC74-40F3-971D-5A425482F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2FF840-1542-4FF4-BD31-39AC878D8F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619483-2B76-41DC-ADB2-C679CA999C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74A065-E112-4A39-AFCB-8A8EB2AFAC12}"/>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6" name="Footer Placeholder 5">
            <a:extLst>
              <a:ext uri="{FF2B5EF4-FFF2-40B4-BE49-F238E27FC236}">
                <a16:creationId xmlns:a16="http://schemas.microsoft.com/office/drawing/2014/main" id="{E62598A8-483C-481A-96C5-EBBECA6974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2B2854-2D71-46B3-B6AB-BB94D0FD5915}"/>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179247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FCED-FE5B-402D-B0F8-245B0D9043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B4D9B4-D175-48B4-8B5C-E5AB60E2FD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4F5E92-08E9-4695-91B1-EA5D553D7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49002E-98F3-4459-AECC-B5B2BDF90E79}"/>
              </a:ext>
            </a:extLst>
          </p:cNvPr>
          <p:cNvSpPr>
            <a:spLocks noGrp="1"/>
          </p:cNvSpPr>
          <p:nvPr>
            <p:ph type="dt" sz="half" idx="10"/>
          </p:nvPr>
        </p:nvSpPr>
        <p:spPr/>
        <p:txBody>
          <a:bodyPr/>
          <a:lstStyle/>
          <a:p>
            <a:fld id="{064E9942-3EA2-44B1-B947-08C27C9A5596}" type="datetimeFigureOut">
              <a:rPr lang="en-US" smtClean="0"/>
              <a:t>5/4/2025</a:t>
            </a:fld>
            <a:endParaRPr lang="en-US"/>
          </a:p>
        </p:txBody>
      </p:sp>
      <p:sp>
        <p:nvSpPr>
          <p:cNvPr id="6" name="Footer Placeholder 5">
            <a:extLst>
              <a:ext uri="{FF2B5EF4-FFF2-40B4-BE49-F238E27FC236}">
                <a16:creationId xmlns:a16="http://schemas.microsoft.com/office/drawing/2014/main" id="{6B07CC1B-14A9-4DB5-AE0C-8DFFC27053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C9F49B-D8EF-42D5-83F4-35ED52BE6E3F}"/>
              </a:ext>
            </a:extLst>
          </p:cNvPr>
          <p:cNvSpPr>
            <a:spLocks noGrp="1"/>
          </p:cNvSpPr>
          <p:nvPr>
            <p:ph type="sldNum" sz="quarter" idx="12"/>
          </p:nvPr>
        </p:nvSpPr>
        <p:spPr/>
        <p:txBody>
          <a:bodyPr/>
          <a:lstStyle/>
          <a:p>
            <a:fld id="{1770FC56-B861-4E75-B7AC-3D67CFB917E0}" type="slidenum">
              <a:rPr lang="en-US" smtClean="0"/>
              <a:t>‹#›</a:t>
            </a:fld>
            <a:endParaRPr lang="en-US"/>
          </a:p>
        </p:txBody>
      </p:sp>
    </p:spTree>
    <p:extLst>
      <p:ext uri="{BB962C8B-B14F-4D97-AF65-F5344CB8AC3E}">
        <p14:creationId xmlns:p14="http://schemas.microsoft.com/office/powerpoint/2010/main" val="72038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7B7D80-D218-4057-8F29-6574600107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A6FA7B-B681-4222-BFA0-A8A51F49E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9D5379-9748-4422-B020-22892D6A0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E9942-3EA2-44B1-B947-08C27C9A5596}" type="datetimeFigureOut">
              <a:rPr lang="en-US" smtClean="0"/>
              <a:t>5/4/2025</a:t>
            </a:fld>
            <a:endParaRPr lang="en-US"/>
          </a:p>
        </p:txBody>
      </p:sp>
      <p:sp>
        <p:nvSpPr>
          <p:cNvPr id="5" name="Footer Placeholder 4">
            <a:extLst>
              <a:ext uri="{FF2B5EF4-FFF2-40B4-BE49-F238E27FC236}">
                <a16:creationId xmlns:a16="http://schemas.microsoft.com/office/drawing/2014/main" id="{E55D8D47-48B5-4B06-A6C9-467171A4E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A3F751-B364-46BE-BBC5-DE62C8F8B8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FC56-B861-4E75-B7AC-3D67CFB917E0}" type="slidenum">
              <a:rPr lang="en-US" smtClean="0"/>
              <a:t>‹#›</a:t>
            </a:fld>
            <a:endParaRPr lang="en-US"/>
          </a:p>
        </p:txBody>
      </p:sp>
    </p:spTree>
    <p:extLst>
      <p:ext uri="{BB962C8B-B14F-4D97-AF65-F5344CB8AC3E}">
        <p14:creationId xmlns:p14="http://schemas.microsoft.com/office/powerpoint/2010/main" val="4210308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57268-4BC4-45E2-982F-99E744D0AF99}"/>
              </a:ext>
            </a:extLst>
          </p:cNvPr>
          <p:cNvSpPr>
            <a:spLocks noGrp="1"/>
          </p:cNvSpPr>
          <p:nvPr>
            <p:ph type="ctrTitle"/>
          </p:nvPr>
        </p:nvSpPr>
        <p:spPr/>
        <p:txBody>
          <a:bodyPr/>
          <a:lstStyle/>
          <a:p>
            <a:r>
              <a:rPr lang="en-US" dirty="0"/>
              <a:t>2025 Retreat </a:t>
            </a:r>
          </a:p>
        </p:txBody>
      </p:sp>
      <p:sp>
        <p:nvSpPr>
          <p:cNvPr id="3" name="Subtitle 2">
            <a:extLst>
              <a:ext uri="{FF2B5EF4-FFF2-40B4-BE49-F238E27FC236}">
                <a16:creationId xmlns:a16="http://schemas.microsoft.com/office/drawing/2014/main" id="{749BBF12-F489-42FF-AFA5-8551AE09BCE6}"/>
              </a:ext>
            </a:extLst>
          </p:cNvPr>
          <p:cNvSpPr>
            <a:spLocks noGrp="1"/>
          </p:cNvSpPr>
          <p:nvPr>
            <p:ph type="subTitle" idx="1"/>
          </p:nvPr>
        </p:nvSpPr>
        <p:spPr/>
        <p:txBody>
          <a:bodyPr/>
          <a:lstStyle/>
          <a:p>
            <a:r>
              <a:rPr lang="en-US" dirty="0"/>
              <a:t>Resident expectations</a:t>
            </a:r>
          </a:p>
        </p:txBody>
      </p:sp>
    </p:spTree>
    <p:extLst>
      <p:ext uri="{BB962C8B-B14F-4D97-AF65-F5344CB8AC3E}">
        <p14:creationId xmlns:p14="http://schemas.microsoft.com/office/powerpoint/2010/main" val="2591511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7320-E16F-4FD1-993B-B640F13A2B00}"/>
              </a:ext>
            </a:extLst>
          </p:cNvPr>
          <p:cNvSpPr>
            <a:spLocks noGrp="1"/>
          </p:cNvSpPr>
          <p:nvPr>
            <p:ph type="title"/>
          </p:nvPr>
        </p:nvSpPr>
        <p:spPr/>
        <p:txBody>
          <a:bodyPr/>
          <a:lstStyle/>
          <a:p>
            <a:r>
              <a:rPr lang="en-US" dirty="0"/>
              <a:t>Progress note continued</a:t>
            </a:r>
          </a:p>
        </p:txBody>
      </p:sp>
      <p:sp>
        <p:nvSpPr>
          <p:cNvPr id="3" name="Content Placeholder 2">
            <a:extLst>
              <a:ext uri="{FF2B5EF4-FFF2-40B4-BE49-F238E27FC236}">
                <a16:creationId xmlns:a16="http://schemas.microsoft.com/office/drawing/2014/main" id="{CE5536D7-74AE-4F65-BA35-BFBA169DA81C}"/>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WBC/Hgb/</a:t>
            </a:r>
            <a:r>
              <a:rPr lang="en-US" sz="1800" dirty="0" err="1">
                <a:solidFill>
                  <a:srgbClr val="000000"/>
                </a:solidFill>
                <a:effectLst/>
                <a:latin typeface="Aptos"/>
                <a:ea typeface="Times New Roman" panose="02020603050405020304" pitchFamily="18" charset="0"/>
              </a:rPr>
              <a:t>Hct</a:t>
            </a:r>
            <a:r>
              <a:rPr lang="en-US" sz="1800" dirty="0">
                <a:solidFill>
                  <a:srgbClr val="000000"/>
                </a:solidFill>
                <a:effectLst/>
                <a:latin typeface="Aptos"/>
                <a:ea typeface="Times New Roman" panose="02020603050405020304" pitchFamily="18" charset="0"/>
              </a:rPr>
              <a:t>/</a:t>
            </a:r>
            <a:r>
              <a:rPr lang="en-US" sz="1800" dirty="0" err="1">
                <a:solidFill>
                  <a:srgbClr val="000000"/>
                </a:solidFill>
                <a:effectLst/>
                <a:latin typeface="Aptos"/>
                <a:ea typeface="Times New Roman" panose="02020603050405020304" pitchFamily="18" charset="0"/>
              </a:rPr>
              <a:t>Plts</a:t>
            </a:r>
            <a:r>
              <a:rPr lang="en-US" sz="1800" dirty="0">
                <a:solidFill>
                  <a:srgbClr val="000000"/>
                </a:solidFill>
                <a:effectLst/>
                <a:latin typeface="Aptos"/>
                <a:ea typeface="Times New Roman" panose="02020603050405020304" pitchFamily="18" charset="0"/>
              </a:rPr>
              <a:t>:  15.21/8.3/25.9/323 (04/11 0315)</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Na/K/Cl/CO2/BUN/Cr/</a:t>
            </a:r>
            <a:r>
              <a:rPr lang="en-US" sz="1800" dirty="0" err="1">
                <a:solidFill>
                  <a:srgbClr val="000000"/>
                </a:solidFill>
                <a:effectLst/>
                <a:latin typeface="Aptos"/>
                <a:ea typeface="Times New Roman" panose="02020603050405020304" pitchFamily="18" charset="0"/>
              </a:rPr>
              <a:t>glu</a:t>
            </a:r>
            <a:r>
              <a:rPr lang="en-US" sz="1800" dirty="0">
                <a:solidFill>
                  <a:srgbClr val="000000"/>
                </a:solidFill>
                <a:effectLst/>
                <a:latin typeface="Aptos"/>
                <a:ea typeface="Times New Roman" panose="02020603050405020304" pitchFamily="18" charset="0"/>
              </a:rPr>
              <a:t>:  139/4.4/115/19/12/0.8/200 (04/11 0315)</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Microbiology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Microbiology Results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   ID    Description Status      Collection Date/Time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     490691804   Percutaneous Blood Culture 1  Preliminary result      04/07/25 1229 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     Result      Value Flag  Comment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     Blood Culture     No growth at 72 hours. Will call if positive    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     490691805   Percutaneous Blood Culture 2  Preliminary result      04/07/25 1229</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     Result      Value Flag  Comment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     Blood Culture     No growth at 72 hours. Will call if positive    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490730457   RSV, FLU A&amp;B, COVID-19 PCR () Final result      04/07/25 1550</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     Result      Value Flag  Comment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     COVID-19 (SARS-CoV-2) PCR, upper respiratory    None Detected     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     Respiratory Syncytial Virus   None Detected     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     Influenza A None Detected     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     Influenza B None Detected           </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43416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D2D1-5B18-481E-A539-8D0E074ED926}"/>
              </a:ext>
            </a:extLst>
          </p:cNvPr>
          <p:cNvSpPr>
            <a:spLocks noGrp="1"/>
          </p:cNvSpPr>
          <p:nvPr>
            <p:ph type="title"/>
          </p:nvPr>
        </p:nvSpPr>
        <p:spPr/>
        <p:txBody>
          <a:bodyPr/>
          <a:lstStyle/>
          <a:p>
            <a:r>
              <a:rPr lang="en-US" dirty="0"/>
              <a:t>Progress note continued</a:t>
            </a:r>
          </a:p>
        </p:txBody>
      </p:sp>
      <p:sp>
        <p:nvSpPr>
          <p:cNvPr id="3" name="Content Placeholder 2">
            <a:extLst>
              <a:ext uri="{FF2B5EF4-FFF2-40B4-BE49-F238E27FC236}">
                <a16:creationId xmlns:a16="http://schemas.microsoft.com/office/drawing/2014/main" id="{51D5EDCC-3E17-4443-8FAF-7859DA9E0CB4}"/>
              </a:ext>
            </a:extLst>
          </p:cNvPr>
          <p:cNvSpPr>
            <a:spLocks noGrp="1"/>
          </p:cNvSpPr>
          <p:nvPr>
            <p:ph idx="1"/>
          </p:nvPr>
        </p:nvSpPr>
        <p:spPr/>
        <p:txBody>
          <a:bodyPr>
            <a:normAutofit fontScale="70000" lnSpcReduction="20000"/>
          </a:bodyPr>
          <a:lstStyle/>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I personally reviewed the images and provide my brief interpretation of the below imaging studies.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Imaging: 4/7/2025 CT showed a 3.6 cm x 1.3 cm fluid collection along the right pelvic side wall decreased in size from 5.3cm on 3/24/2025 CT</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Assessment and Plan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is a 68 </a:t>
            </a:r>
            <a:r>
              <a:rPr lang="en-US" sz="1800" dirty="0" err="1">
                <a:solidFill>
                  <a:srgbClr val="000000"/>
                </a:solidFill>
                <a:effectLst/>
                <a:latin typeface="Aptos"/>
                <a:ea typeface="Times New Roman" panose="02020603050405020304" pitchFamily="18" charset="0"/>
              </a:rPr>
              <a:t>y.o</a:t>
            </a:r>
            <a:r>
              <a:rPr lang="en-US" sz="1800" dirty="0">
                <a:solidFill>
                  <a:srgbClr val="000000"/>
                </a:solidFill>
                <a:effectLst/>
                <a:latin typeface="Aptos"/>
                <a:ea typeface="Times New Roman" panose="02020603050405020304" pitchFamily="18" charset="0"/>
              </a:rPr>
              <a:t>. female with pT4N0M0 Adenocarcinoma of the Urethra s/p Neoadjuvant Gemcitabine and XRT completed on x/x/x and Robot Assisted Laparoscopic Anterior Pelvic Exenteration with Bilateral Pelvic Lymph Node Dissection and Intra-Corporeal Ileal Conduit on x/x/x who is readmitted from Medical Oncology clinic due to persistent vaginal pain and discharge and she was found to have a decrease in the size of a pelvic fluid collection on CT imaging and persistent leukocytosis to 15.5 K/UL now s/p Exam Under Anesthesia on x/x/x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solidFill>
                <a:srgbClr val="000000"/>
              </a:solidFill>
              <a:effectLst/>
              <a:latin typeface="Aptos"/>
              <a:ea typeface="Times New Roman" panose="02020603050405020304" pitchFamily="18"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pT4N0M0 Adenocarcinoma of the Urethra s/p Neoadjuvant Gemcitabine and XRT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S/p Robot Assisted Laparoscopic Anterior Pelvic Exenteration with Bilateral Pelvic Lymph Node Dissection and Intra-Corporeal Ileal Conduit on 2/21/2025</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Pelvic Fluid Collection</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Mild Leukocytosis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SIRS with concern for sepsis secondary to pelvic fluid collection</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Vaginal pressure/Vaginal Discharge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s/p Exam Under Anesthesia</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-X was taken to the OR on 4/10/2025 for an exam under anesthesia for her continued vaginal drainage which showed no signs of vaginal cuff dehiscence and findings consistent with radiation changes and no signs of infection. Thus, she will be started on hydrogen peroxide douching and topical estrogen to improve vaginal mucosal healing. Plastic Surgery was consulted on 4/6/2025 for consideration of hyperbaric oxygen to improve healing of radiated intra-abdominal resection bed which is likely contributing to the persistent vaginal discharge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-Her mild leukocytosis is stable at 15.2 K/UL from 13.55 K/UL yesterday. She remains afebrile over the past 48 hours and her blood cultures showed no growth however we will continue broad-spectrum antibiotics to reduce the possibility of a superimposed infection.</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Plan: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Start hydrogen peroxide douching and 2g topical estrogen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Continue ceftriaxone IV</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Follow up Plastic Surgery recommendations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VTE </a:t>
            </a:r>
            <a:r>
              <a:rPr lang="en-US" sz="1800" dirty="0" err="1">
                <a:solidFill>
                  <a:srgbClr val="000000"/>
                </a:solidFill>
                <a:effectLst/>
                <a:latin typeface="Aptos"/>
                <a:ea typeface="Times New Roman" panose="02020603050405020304" pitchFamily="18" charset="0"/>
              </a:rPr>
              <a:t>Ppx</a:t>
            </a:r>
            <a:r>
              <a:rPr lang="en-US" sz="1800" dirty="0">
                <a:solidFill>
                  <a:srgbClr val="000000"/>
                </a:solidFill>
                <a:effectLst/>
                <a:latin typeface="Aptos"/>
                <a:ea typeface="Times New Roman" panose="02020603050405020304" pitchFamily="18" charset="0"/>
              </a:rPr>
              <a:t>: SQ heparin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dirty="0"/>
          </a:p>
        </p:txBody>
      </p:sp>
    </p:spTree>
    <p:extLst>
      <p:ext uri="{BB962C8B-B14F-4D97-AF65-F5344CB8AC3E}">
        <p14:creationId xmlns:p14="http://schemas.microsoft.com/office/powerpoint/2010/main" val="3989101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D2D1-5B18-481E-A539-8D0E074ED926}"/>
              </a:ext>
            </a:extLst>
          </p:cNvPr>
          <p:cNvSpPr>
            <a:spLocks noGrp="1"/>
          </p:cNvSpPr>
          <p:nvPr>
            <p:ph type="title"/>
          </p:nvPr>
        </p:nvSpPr>
        <p:spPr/>
        <p:txBody>
          <a:bodyPr/>
          <a:lstStyle/>
          <a:p>
            <a:r>
              <a:rPr lang="en-US" dirty="0"/>
              <a:t>Progress note cont.</a:t>
            </a:r>
          </a:p>
        </p:txBody>
      </p:sp>
      <p:sp>
        <p:nvSpPr>
          <p:cNvPr id="3" name="Content Placeholder 2">
            <a:extLst>
              <a:ext uri="{FF2B5EF4-FFF2-40B4-BE49-F238E27FC236}">
                <a16:creationId xmlns:a16="http://schemas.microsoft.com/office/drawing/2014/main" id="{51D5EDCC-3E17-4443-8FAF-7859DA9E0CB4}"/>
              </a:ext>
            </a:extLst>
          </p:cNvPr>
          <p:cNvSpPr>
            <a:spLocks noGrp="1"/>
          </p:cNvSpPr>
          <p:nvPr>
            <p:ph idx="1"/>
          </p:nvPr>
        </p:nvSpPr>
        <p:spPr/>
        <p:txBody>
          <a:bodyPr>
            <a:normAutofit fontScale="62500" lnSpcReduction="20000"/>
          </a:bodyPr>
          <a:lstStyle/>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Right Leg Pain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Decreased Range of Motion in Right Leg</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X right leg pain this is likely referred pain from the pelvic fluid collection but also likely multifactorial given the radiated pelvis thus we will continue pain control with ketorolac and oxycodone PRN and scheduled </a:t>
            </a:r>
            <a:r>
              <a:rPr lang="en-US" sz="1800" dirty="0" err="1">
                <a:solidFill>
                  <a:srgbClr val="000000"/>
                </a:solidFill>
                <a:effectLst/>
                <a:latin typeface="Aptos"/>
                <a:ea typeface="Times New Roman" panose="02020603050405020304" pitchFamily="18" charset="0"/>
              </a:rPr>
              <a:t>tylenol</a:t>
            </a:r>
            <a:r>
              <a:rPr lang="en-US" sz="1800" dirty="0">
                <a:solidFill>
                  <a:srgbClr val="000000"/>
                </a:solidFill>
                <a:effectLst/>
                <a:latin typeface="Aptos"/>
                <a:ea typeface="Times New Roman" panose="02020603050405020304" pitchFamily="18" charset="0"/>
              </a:rPr>
              <a:t>, </a:t>
            </a:r>
            <a:r>
              <a:rPr lang="en-US" sz="1800" dirty="0" err="1">
                <a:solidFill>
                  <a:srgbClr val="000000"/>
                </a:solidFill>
                <a:effectLst/>
                <a:latin typeface="Aptos"/>
                <a:ea typeface="Times New Roman" panose="02020603050405020304" pitchFamily="18" charset="0"/>
              </a:rPr>
              <a:t>robaxin</a:t>
            </a:r>
            <a:r>
              <a:rPr lang="en-US" sz="1800" dirty="0">
                <a:solidFill>
                  <a:srgbClr val="000000"/>
                </a:solidFill>
                <a:effectLst/>
                <a:latin typeface="Aptos"/>
                <a:ea typeface="Times New Roman" panose="02020603050405020304" pitchFamily="18" charset="0"/>
              </a:rPr>
              <a:t>, and increase Gabapentin to 300 mg nightly. The patient was discussed pain with APS on 4/8 and again on 4/9 for appropriateness of a right psoas muscle block or a regional block but they did not think either was indicated. Orthopedic Surgery was consulted on 4/9 and do not recommend further imaging at this time.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Plan: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Appreciate APS expert opinion: local or regional block not indicated</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Continue Ketorolac IV Q6h PRN and oxycodone PRN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Continue scheduled </a:t>
            </a:r>
            <a:r>
              <a:rPr lang="en-US" sz="1800" dirty="0" err="1">
                <a:solidFill>
                  <a:srgbClr val="000000"/>
                </a:solidFill>
                <a:effectLst/>
                <a:latin typeface="Aptos"/>
                <a:ea typeface="Times New Roman" panose="02020603050405020304" pitchFamily="18" charset="0"/>
              </a:rPr>
              <a:t>robaxin</a:t>
            </a:r>
            <a:r>
              <a:rPr lang="en-US" sz="1800" dirty="0">
                <a:solidFill>
                  <a:srgbClr val="000000"/>
                </a:solidFill>
                <a:effectLst/>
                <a:latin typeface="Aptos"/>
                <a:ea typeface="Times New Roman" panose="02020603050405020304" pitchFamily="18" charset="0"/>
              </a:rPr>
              <a:t> Q6h, </a:t>
            </a:r>
            <a:r>
              <a:rPr lang="en-US" sz="1800" dirty="0" err="1">
                <a:solidFill>
                  <a:srgbClr val="000000"/>
                </a:solidFill>
                <a:effectLst/>
                <a:latin typeface="Aptos"/>
                <a:ea typeface="Times New Roman" panose="02020603050405020304" pitchFamily="18" charset="0"/>
              </a:rPr>
              <a:t>tylenol</a:t>
            </a:r>
            <a:r>
              <a:rPr lang="en-US" sz="1800" dirty="0">
                <a:solidFill>
                  <a:srgbClr val="000000"/>
                </a:solidFill>
                <a:effectLst/>
                <a:latin typeface="Aptos"/>
                <a:ea typeface="Times New Roman" panose="02020603050405020304" pitchFamily="18" charset="0"/>
              </a:rPr>
              <a:t> Q6h</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Increase Gabapentin to 300mg nightly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Appreciate PT/OT assistance for mobility and strength training</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Appreciate Orthopedic Surgery recommendations: no further imaging indicated; consider obtaining ESR/CRP to rule out R hip septic arthritis if patient does not clinically improve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latin typeface="Calibri" panose="020F0502020204030204" pitchFamily="34" charset="0"/>
              <a:ea typeface="Times New Roman" panose="02020603050405020304" pitchFamily="18"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Chronic Normocytic Anemia</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Her chronic anemia which is likely multifactorial due to prior locally advanced urethral cancer, radiation, chemotherapy as her hemoglobin has been &lt;12gtdL since 2023 and &lt;10g/dL since 2025.</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Her hemoglobin today is 8.3g/dL from 7.4 g/dL and she remains asymptomatic without lightheadedness or dizziness.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She was transfused with 1 unit PRBC on 4/9 for a Hgb of 6.8 g/dL with response to 8.9 g/dL.</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Plan: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Follow daily CBC</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Monitor Vital signs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Hypertension</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-continue home Amlodipine and Metoprolol</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Holding home Hydrochlorothiazide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Activity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PT/OT, appreciate assistance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OOB, ambulate as tolerated</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SCDs</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949484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0D49-0F87-4955-8D2F-865EFEC7560E}"/>
              </a:ext>
            </a:extLst>
          </p:cNvPr>
          <p:cNvSpPr>
            <a:spLocks noGrp="1"/>
          </p:cNvSpPr>
          <p:nvPr>
            <p:ph type="title"/>
          </p:nvPr>
        </p:nvSpPr>
        <p:spPr/>
        <p:txBody>
          <a:bodyPr/>
          <a:lstStyle/>
          <a:p>
            <a:r>
              <a:rPr lang="en-US" dirty="0"/>
              <a:t>Surgeries</a:t>
            </a:r>
          </a:p>
        </p:txBody>
      </p:sp>
      <p:sp>
        <p:nvSpPr>
          <p:cNvPr id="3" name="Content Placeholder 2">
            <a:extLst>
              <a:ext uri="{FF2B5EF4-FFF2-40B4-BE49-F238E27FC236}">
                <a16:creationId xmlns:a16="http://schemas.microsoft.com/office/drawing/2014/main" id="{A2285FB6-86EF-4595-B009-801137D08A00}"/>
              </a:ext>
            </a:extLst>
          </p:cNvPr>
          <p:cNvSpPr>
            <a:spLocks noGrp="1"/>
          </p:cNvSpPr>
          <p:nvPr>
            <p:ph idx="1"/>
          </p:nvPr>
        </p:nvSpPr>
        <p:spPr>
          <a:xfrm>
            <a:off x="838200" y="1825625"/>
            <a:ext cx="10515600" cy="4667250"/>
          </a:xfrm>
        </p:spPr>
        <p:txBody>
          <a:bodyPr>
            <a:normAutofit/>
          </a:bodyPr>
          <a:lstStyle/>
          <a:p>
            <a:pPr marL="342900" marR="0" lvl="0" indent="-342900">
              <a:spcBef>
                <a:spcPts val="0"/>
              </a:spcBef>
              <a:spcAft>
                <a:spcPts val="0"/>
              </a:spcAft>
              <a:buFont typeface="+mj-lt"/>
              <a:buAutoNum type="arabicParenR"/>
            </a:pPr>
            <a:r>
              <a:rPr lang="en-US" sz="2000" dirty="0">
                <a:effectLst/>
                <a:latin typeface="Arial" panose="020B0604020202020204" pitchFamily="34" charset="0"/>
                <a:ea typeface="Times New Roman" panose="02020603050405020304" pitchFamily="18" charset="0"/>
                <a:cs typeface="Arial" panose="020B0604020202020204" pitchFamily="34" charset="0"/>
              </a:rPr>
              <a:t>Surgeries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mj-lt"/>
              <a:buAutoNum type="alphaLcPeriod"/>
            </a:pPr>
            <a:r>
              <a:rPr lang="en-US" sz="2000" dirty="0">
                <a:effectLst/>
                <a:latin typeface="Arial" panose="020B0604020202020204" pitchFamily="34" charset="0"/>
                <a:ea typeface="Times New Roman" panose="02020603050405020304" pitchFamily="18" charset="0"/>
                <a:cs typeface="Arial" panose="020B0604020202020204" pitchFamily="34" charset="0"/>
              </a:rPr>
              <a:t>Come with a plan for surgery and be able to go through steps with every case. If there are questions or confusion about the plan have those questions ready.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mj-lt"/>
              <a:buAutoNum type="alphaLcPeriod"/>
            </a:pPr>
            <a:r>
              <a:rPr lang="en-US" sz="2000" dirty="0">
                <a:effectLst/>
                <a:latin typeface="Arial" panose="020B0604020202020204" pitchFamily="34" charset="0"/>
                <a:ea typeface="Times New Roman" panose="02020603050405020304" pitchFamily="18" charset="0"/>
                <a:cs typeface="Arial" panose="020B0604020202020204" pitchFamily="34" charset="0"/>
              </a:rPr>
              <a:t>Pre-op prep – essentially more ownership of the patient. E.g. know which antibiotics we are giving and why and communicating to anesthesia team, preop urine culture results, anticoagulation plan, and as much details as possible about patients/condition (stone size/location, HU max, prostate size, important anatomical considerations)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mj-lt"/>
              <a:buAutoNum type="alphaLcPeriod"/>
            </a:pPr>
            <a:r>
              <a:rPr lang="en-US" sz="2000" dirty="0">
                <a:effectLst/>
                <a:latin typeface="Arial" panose="020B0604020202020204" pitchFamily="34" charset="0"/>
                <a:ea typeface="Times New Roman" panose="02020603050405020304" pitchFamily="18" charset="0"/>
                <a:cs typeface="Arial" panose="020B0604020202020204" pitchFamily="34" charset="0"/>
              </a:rPr>
              <a:t>For </a:t>
            </a:r>
            <a:r>
              <a:rPr lang="en-US" sz="2000" dirty="0" err="1">
                <a:effectLst/>
                <a:latin typeface="Arial" panose="020B0604020202020204" pitchFamily="34" charset="0"/>
                <a:ea typeface="Times New Roman" panose="02020603050405020304" pitchFamily="18" charset="0"/>
                <a:cs typeface="Arial" panose="020B0604020202020204" pitchFamily="34" charset="0"/>
              </a:rPr>
              <a:t>HoLEP</a:t>
            </a:r>
            <a:r>
              <a:rPr lang="en-US" sz="2000" dirty="0">
                <a:effectLst/>
                <a:latin typeface="Arial" panose="020B0604020202020204" pitchFamily="34" charset="0"/>
                <a:ea typeface="Times New Roman" panose="02020603050405020304" pitchFamily="18" charset="0"/>
                <a:cs typeface="Arial" panose="020B0604020202020204" pitchFamily="34" charset="0"/>
              </a:rPr>
              <a:t> and PCNL for me and the resident to talk about what portions of the surgery they are going to do versus me.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mj-lt"/>
              <a:buAutoNum type="alphaLcPeriod"/>
            </a:pPr>
            <a:r>
              <a:rPr lang="en-US" sz="2000" dirty="0">
                <a:effectLst/>
                <a:latin typeface="Arial" panose="020B0604020202020204" pitchFamily="34" charset="0"/>
                <a:ea typeface="Times New Roman" panose="02020603050405020304" pitchFamily="18" charset="0"/>
                <a:cs typeface="Arial" panose="020B0604020202020204" pitchFamily="34" charset="0"/>
              </a:rPr>
              <a:t>Post-op/discharge orders in before surgery starts (I did this in residency for every case and it was so much more efficient and gave more time for teaching, debriefing/feedback, consenting next patient, helping scrub/circ with questions about the room, etc.)</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1800" dirty="0">
                <a:solidFill>
                  <a:srgbClr val="7030A0"/>
                </a:solidFill>
                <a:effectLst/>
                <a:latin typeface="Calibri" panose="020F0502020204030204" pitchFamily="34" charset="0"/>
                <a:ea typeface="Times New Roman" panose="02020603050405020304" pitchFamily="18" charset="0"/>
              </a:rPr>
              <a:t>I try to do in time feedback but I need to work on more set-aside formal feedback at the end of the day or later that day as I think that is more effective</a:t>
            </a:r>
            <a:endParaRPr lang="en-US" sz="1800" dirty="0">
              <a:solidFill>
                <a:srgbClr val="7030A0"/>
              </a:solidFill>
            </a:endParaRPr>
          </a:p>
        </p:txBody>
      </p:sp>
    </p:spTree>
    <p:extLst>
      <p:ext uri="{BB962C8B-B14F-4D97-AF65-F5344CB8AC3E}">
        <p14:creationId xmlns:p14="http://schemas.microsoft.com/office/powerpoint/2010/main" val="637094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0D49-0F87-4955-8D2F-865EFEC7560E}"/>
              </a:ext>
            </a:extLst>
          </p:cNvPr>
          <p:cNvSpPr>
            <a:spLocks noGrp="1"/>
          </p:cNvSpPr>
          <p:nvPr>
            <p:ph type="title"/>
          </p:nvPr>
        </p:nvSpPr>
        <p:spPr/>
        <p:txBody>
          <a:bodyPr/>
          <a:lstStyle/>
          <a:p>
            <a:r>
              <a:rPr lang="en-US" dirty="0"/>
              <a:t>Surgeries</a:t>
            </a:r>
          </a:p>
        </p:txBody>
      </p:sp>
      <p:sp>
        <p:nvSpPr>
          <p:cNvPr id="3" name="Content Placeholder 2">
            <a:extLst>
              <a:ext uri="{FF2B5EF4-FFF2-40B4-BE49-F238E27FC236}">
                <a16:creationId xmlns:a16="http://schemas.microsoft.com/office/drawing/2014/main" id="{A2285FB6-86EF-4595-B009-801137D08A00}"/>
              </a:ext>
            </a:extLst>
          </p:cNvPr>
          <p:cNvSpPr>
            <a:spLocks noGrp="1"/>
          </p:cNvSpPr>
          <p:nvPr>
            <p:ph idx="1"/>
          </p:nvPr>
        </p:nvSpPr>
        <p:spPr/>
        <p:txBody>
          <a:bodyPr>
            <a:normAutofit/>
          </a:bodyPr>
          <a:lstStyle/>
          <a:p>
            <a:pPr marL="0" marR="0" lvl="0" indent="0">
              <a:spcBef>
                <a:spcPts val="0"/>
              </a:spcBef>
              <a:spcAft>
                <a:spcPts val="0"/>
              </a:spcAft>
              <a:buNone/>
            </a:pPr>
            <a:r>
              <a:rPr lang="en-US" sz="2000" dirty="0">
                <a:latin typeface="Arial" panose="020B0604020202020204" pitchFamily="34" charset="0"/>
                <a:ea typeface="Calibri" panose="020F0502020204030204" pitchFamily="34" charset="0"/>
                <a:cs typeface="Arial" panose="020B0604020202020204" pitchFamily="34" charset="0"/>
              </a:rPr>
              <a:t>PLAN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It is required to know both the steps of the surgery and the patient you are operating on. This includes the indications for surgery and surgical complications. If you have questions on the surgery being performed, you should touch base with the attending prior with questions, not the morning of. If an attending does not feel as though you have adequately prepared, your involvement in surgery may be less. Should know all the steps the attending does PRIOR to the surgery or else know you will watch attending do it. Behoove them to know we do things differently. </a:t>
            </a:r>
          </a:p>
          <a:p>
            <a:pPr marL="0" marR="0">
              <a:lnSpc>
                <a:spcPct val="107000"/>
              </a:lnSpc>
              <a:spcBef>
                <a:spcPts val="0"/>
              </a:spcBef>
              <a:spcAft>
                <a:spcPts val="800"/>
              </a:spcAft>
            </a:pPr>
            <a:r>
              <a:rPr lang="en-US"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I think it’s probably extra to know the differences between all the attendings since there is so many of us now.</a:t>
            </a:r>
          </a:p>
        </p:txBody>
      </p:sp>
    </p:spTree>
    <p:extLst>
      <p:ext uri="{BB962C8B-B14F-4D97-AF65-F5344CB8AC3E}">
        <p14:creationId xmlns:p14="http://schemas.microsoft.com/office/powerpoint/2010/main" val="796005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D2C7A-6F10-4183-A9F8-3FADF03C6653}"/>
              </a:ext>
            </a:extLst>
          </p:cNvPr>
          <p:cNvSpPr>
            <a:spLocks noGrp="1"/>
          </p:cNvSpPr>
          <p:nvPr>
            <p:ph type="title"/>
          </p:nvPr>
        </p:nvSpPr>
        <p:spPr/>
        <p:txBody>
          <a:bodyPr/>
          <a:lstStyle/>
          <a:p>
            <a:r>
              <a:rPr lang="en-US" dirty="0"/>
              <a:t>Surgeries</a:t>
            </a:r>
          </a:p>
        </p:txBody>
      </p:sp>
      <p:sp>
        <p:nvSpPr>
          <p:cNvPr id="3" name="Content Placeholder 2">
            <a:extLst>
              <a:ext uri="{FF2B5EF4-FFF2-40B4-BE49-F238E27FC236}">
                <a16:creationId xmlns:a16="http://schemas.microsoft.com/office/drawing/2014/main" id="{90E5E149-3481-4CF4-A6DE-9425E05B6F74}"/>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If an attending sends you material ahead of time (papers, chapters, videos </a:t>
            </a:r>
            <a:r>
              <a:rPr lang="en-US" sz="2000" dirty="0" err="1">
                <a:effectLst/>
                <a:latin typeface="Arial" panose="020B0604020202020204" pitchFamily="34" charset="0"/>
                <a:ea typeface="Calibri" panose="020F0502020204030204" pitchFamily="34" charset="0"/>
                <a:cs typeface="Arial" panose="020B0604020202020204" pitchFamily="34" charset="0"/>
              </a:rPr>
              <a:t>etc</a:t>
            </a:r>
            <a:r>
              <a:rPr lang="en-US" sz="2000" dirty="0">
                <a:effectLst/>
                <a:latin typeface="Arial" panose="020B0604020202020204" pitchFamily="34" charset="0"/>
                <a:ea typeface="Calibri" panose="020F0502020204030204" pitchFamily="34" charset="0"/>
                <a:cs typeface="Arial" panose="020B0604020202020204" pitchFamily="34" charset="0"/>
              </a:rPr>
              <a:t>) regarding the surgical procedure, it is required of you to prepare with this material. If you do not, the attending as the right to ask you to prepare with the material the morning of surgery.</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Touch base with the attending prior to surgery to outline what portion of the surgery you want to do or what skill you want to practice. </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Residents should feel free to present a different surgical approach to the attending ahead of time (ideally not the morning of). This will likely generate discussion about and help you understand why a specific technique is being used.</a:t>
            </a:r>
          </a:p>
          <a:p>
            <a:pPr marL="342900" marR="0" lvl="0" indent="-342900">
              <a:lnSpc>
                <a:spcPct val="107000"/>
              </a:lnSpc>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Ask if attending wants you to do the OP note? If so do THAT DAY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I think we should tell them to expect to do the operative note unless the attending says otherwise</a:t>
            </a:r>
          </a:p>
          <a:p>
            <a:endParaRPr lang="en-US" dirty="0"/>
          </a:p>
        </p:txBody>
      </p:sp>
    </p:spTree>
    <p:extLst>
      <p:ext uri="{BB962C8B-B14F-4D97-AF65-F5344CB8AC3E}">
        <p14:creationId xmlns:p14="http://schemas.microsoft.com/office/powerpoint/2010/main" val="334166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45F84-2E6D-4545-B333-E51826886E40}"/>
              </a:ext>
            </a:extLst>
          </p:cNvPr>
          <p:cNvSpPr>
            <a:spLocks noGrp="1"/>
          </p:cNvSpPr>
          <p:nvPr>
            <p:ph type="title"/>
          </p:nvPr>
        </p:nvSpPr>
        <p:spPr/>
        <p:txBody>
          <a:bodyPr/>
          <a:lstStyle/>
          <a:p>
            <a:r>
              <a:rPr lang="en-US" dirty="0"/>
              <a:t>Surgeries</a:t>
            </a:r>
          </a:p>
        </p:txBody>
      </p:sp>
      <p:sp>
        <p:nvSpPr>
          <p:cNvPr id="3" name="Content Placeholder 2">
            <a:extLst>
              <a:ext uri="{FF2B5EF4-FFF2-40B4-BE49-F238E27FC236}">
                <a16:creationId xmlns:a16="http://schemas.microsoft.com/office/drawing/2014/main" id="{1DA64A9A-B456-46B4-94AF-795B7C37F0F2}"/>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They should check the OR room and ensure correct instruments are there prior to patient rolling back</a:t>
            </a:r>
            <a:r>
              <a:rPr lang="en-US" sz="20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mj-lt"/>
              <a:buAutoNum type="arabicPeriod"/>
            </a:pP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They should write brief op note prior to patient leaving PACU</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They should write handoff in EPIC to aid in transition of care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Pull up necessary images on computers in the room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2000" dirty="0">
                <a:solidFill>
                  <a:srgbClr val="7030A0"/>
                </a:solidFill>
                <a:effectLst/>
                <a:latin typeface="Arial" panose="020B0604020202020204" pitchFamily="34" charset="0"/>
                <a:ea typeface="Calibri" panose="020F0502020204030204" pitchFamily="34" charset="0"/>
                <a:cs typeface="Arial" panose="020B0604020202020204" pitchFamily="34" charset="0"/>
              </a:rPr>
              <a:t>This is an advanced skill for some cases – may want to clarify this with some examples. Like stent placement in MOR , ensure appropriate bed in room, stent and wire sizes. TURBT ensure correct resectoscope , loop, etc. May want to include language indicating their responsibility to ask chief/senior resident or attending if they don’t know </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159696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C3CA-4B3E-493D-9162-0B953EEAA01B}"/>
              </a:ext>
            </a:extLst>
          </p:cNvPr>
          <p:cNvSpPr>
            <a:spLocks noGrp="1"/>
          </p:cNvSpPr>
          <p:nvPr>
            <p:ph type="title"/>
          </p:nvPr>
        </p:nvSpPr>
        <p:spPr/>
        <p:txBody>
          <a:bodyPr/>
          <a:lstStyle/>
          <a:p>
            <a:r>
              <a:rPr lang="en-US" dirty="0"/>
              <a:t>consults</a:t>
            </a:r>
          </a:p>
        </p:txBody>
      </p:sp>
      <p:sp>
        <p:nvSpPr>
          <p:cNvPr id="3" name="Content Placeholder 2">
            <a:extLst>
              <a:ext uri="{FF2B5EF4-FFF2-40B4-BE49-F238E27FC236}">
                <a16:creationId xmlns:a16="http://schemas.microsoft.com/office/drawing/2014/main" id="{CD479186-1427-45AE-B9DB-B0E64791D6AD}"/>
              </a:ext>
            </a:extLst>
          </p:cNvPr>
          <p:cNvSpPr>
            <a:spLocks noGrp="1"/>
          </p:cNvSpPr>
          <p:nvPr>
            <p:ph idx="1"/>
          </p:nvPr>
        </p:nvSpPr>
        <p:spPr>
          <a:xfrm>
            <a:off x="838200" y="1278603"/>
            <a:ext cx="10515600" cy="5214272"/>
          </a:xfrm>
        </p:spPr>
        <p:txBody>
          <a:bodyPr>
            <a:normAutofit fontScale="62500" lnSpcReduction="20000"/>
          </a:bodyPr>
          <a:lstStyle/>
          <a:p>
            <a:pPr>
              <a:spcBef>
                <a:spcPts val="0"/>
              </a:spcBef>
              <a:spcAft>
                <a:spcPts val="0"/>
              </a:spcAft>
            </a:pPr>
            <a:endParaRPr lang="en-US" dirty="0">
              <a:effectLst/>
            </a:endParaRPr>
          </a:p>
          <a:p>
            <a:pPr marL="342900" marR="0" lvl="0" indent="-342900">
              <a:spcBef>
                <a:spcPts val="0"/>
              </a:spcBef>
              <a:spcAft>
                <a:spcPts val="800"/>
              </a:spcAft>
              <a:buFont typeface="+mj-lt"/>
              <a:buAutoNum type="arabicPeriod"/>
            </a:pPr>
            <a:r>
              <a:rPr lang="en-US" sz="2900" dirty="0">
                <a:effectLst/>
                <a:latin typeface="Arial" panose="020B0604020202020204" pitchFamily="34" charset="0"/>
                <a:ea typeface="Calibri" panose="020F0502020204030204" pitchFamily="34" charset="0"/>
                <a:cs typeface="Arial" panose="020B0604020202020204" pitchFamily="34" charset="0"/>
              </a:rPr>
              <a:t>Communicate with call attending at beginning of week to review rounding preferences and expectations for the week. </a:t>
            </a:r>
          </a:p>
          <a:p>
            <a:pPr marL="342900" indent="-342900">
              <a:spcBef>
                <a:spcPts val="0"/>
              </a:spcBef>
              <a:spcAft>
                <a:spcPts val="800"/>
              </a:spcAft>
              <a:buFont typeface="+mj-lt"/>
              <a:buAutoNum type="arabicPeriod"/>
            </a:pPr>
            <a:r>
              <a:rPr lang="en-US" sz="2900" dirty="0">
                <a:effectLst/>
                <a:latin typeface="Arial" panose="020B0604020202020204" pitchFamily="34" charset="0"/>
                <a:ea typeface="Calibri" panose="020F0502020204030204" pitchFamily="34" charset="0"/>
                <a:cs typeface="Arial" panose="020B0604020202020204" pitchFamily="34" charset="0"/>
              </a:rPr>
              <a:t>Promptly call back consults</a:t>
            </a:r>
          </a:p>
          <a:p>
            <a:pPr marL="342900" indent="-342900">
              <a:spcBef>
                <a:spcPts val="0"/>
              </a:spcBef>
              <a:spcAft>
                <a:spcPts val="800"/>
              </a:spcAft>
              <a:buFont typeface="+mj-lt"/>
              <a:buAutoNum type="arabicPeriod"/>
            </a:pPr>
            <a:r>
              <a:rPr lang="en-US" sz="2900" dirty="0">
                <a:latin typeface="Arial" panose="020B0604020202020204" pitchFamily="34" charset="0"/>
                <a:ea typeface="Times New Roman" panose="02020603050405020304" pitchFamily="18" charset="0"/>
                <a:cs typeface="Arial" panose="020B0604020202020204" pitchFamily="34" charset="0"/>
              </a:rPr>
              <a:t>o</a:t>
            </a:r>
            <a:r>
              <a:rPr lang="en-US" sz="2900" dirty="0">
                <a:effectLst/>
                <a:latin typeface="Arial" panose="020B0604020202020204" pitchFamily="34" charset="0"/>
                <a:ea typeface="Times New Roman" panose="02020603050405020304" pitchFamily="18" charset="0"/>
                <a:cs typeface="Arial" panose="020B0604020202020204" pitchFamily="34" charset="0"/>
              </a:rPr>
              <a:t>verall I would love a more formal structure across the board. Some residents are better than others with it and I would say when I bring this up most are able to improve over the week with me. </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lvl="2">
              <a:spcBef>
                <a:spcPts val="0"/>
              </a:spcBef>
              <a:buFont typeface="+mj-lt"/>
              <a:buAutoNum type="romanLcPeriod"/>
            </a:pPr>
            <a:r>
              <a:rPr lang="en-US" sz="2900" dirty="0">
                <a:effectLst/>
                <a:latin typeface="Arial" panose="020B0604020202020204" pitchFamily="34" charset="0"/>
                <a:ea typeface="Calibri" panose="020F0502020204030204" pitchFamily="34" charset="0"/>
                <a:cs typeface="Arial" panose="020B0604020202020204" pitchFamily="34" charset="0"/>
              </a:rPr>
              <a:t>Consult question </a:t>
            </a:r>
          </a:p>
          <a:p>
            <a:pPr lvl="2">
              <a:spcBef>
                <a:spcPts val="0"/>
              </a:spcBef>
              <a:buFont typeface="+mj-lt"/>
              <a:buAutoNum type="romanLcPeriod"/>
            </a:pPr>
            <a:r>
              <a:rPr lang="en-US" sz="2900" dirty="0">
                <a:effectLst/>
                <a:latin typeface="Arial" panose="020B0604020202020204" pitchFamily="34" charset="0"/>
                <a:ea typeface="Calibri" panose="020F0502020204030204" pitchFamily="34" charset="0"/>
                <a:cs typeface="Arial" panose="020B0604020202020204" pitchFamily="34" charset="0"/>
              </a:rPr>
              <a:t>One-line </a:t>
            </a:r>
          </a:p>
          <a:p>
            <a:pPr lvl="2">
              <a:spcBef>
                <a:spcPts val="0"/>
              </a:spcBef>
              <a:buFont typeface="+mj-lt"/>
              <a:buAutoNum type="romanLcPeriod"/>
            </a:pPr>
            <a:r>
              <a:rPr lang="en-US" sz="2400" dirty="0">
                <a:effectLst/>
                <a:latin typeface="Arial" panose="020B0604020202020204" pitchFamily="34" charset="0"/>
                <a:ea typeface="Calibri" panose="020F0502020204030204" pitchFamily="34" charset="0"/>
                <a:cs typeface="Arial" panose="020B0604020202020204" pitchFamily="34" charset="0"/>
              </a:rPr>
              <a:t>Then S-O-A-P format</a:t>
            </a:r>
          </a:p>
          <a:p>
            <a:pPr lvl="2">
              <a:spcBef>
                <a:spcPts val="0"/>
              </a:spcBef>
              <a:buFont typeface="+mj-lt"/>
              <a:buAutoNum type="romanLcPeriod"/>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342900" indent="-342900">
              <a:spcBef>
                <a:spcPts val="0"/>
              </a:spcBef>
              <a:spcAft>
                <a:spcPts val="800"/>
              </a:spcAft>
              <a:buFont typeface="+mj-lt"/>
              <a:buAutoNum type="arabicPeriod"/>
            </a:pPr>
            <a:r>
              <a:rPr lang="en-US" sz="2900" dirty="0">
                <a:effectLst/>
                <a:latin typeface="Arial" panose="020B0604020202020204" pitchFamily="34" charset="0"/>
                <a:ea typeface="Calibri" panose="020F0502020204030204" pitchFamily="34" charset="0"/>
                <a:cs typeface="Arial" panose="020B0604020202020204" pitchFamily="34" charset="0"/>
              </a:rPr>
              <a:t>Communicate consult recommendations to primary service via phone or text / </a:t>
            </a:r>
            <a:r>
              <a:rPr lang="en-US" sz="2900" dirty="0" err="1">
                <a:effectLst/>
                <a:latin typeface="Arial" panose="020B0604020202020204" pitchFamily="34" charset="0"/>
                <a:ea typeface="Calibri" panose="020F0502020204030204" pitchFamily="34" charset="0"/>
                <a:cs typeface="Arial" panose="020B0604020202020204" pitchFamily="34" charset="0"/>
              </a:rPr>
              <a:t>Vocera</a:t>
            </a:r>
            <a:r>
              <a:rPr lang="en-US" sz="2900" dirty="0">
                <a:effectLst/>
                <a:latin typeface="Arial" panose="020B0604020202020204" pitchFamily="34" charset="0"/>
                <a:ea typeface="Calibri" panose="020F0502020204030204" pitchFamily="34" charset="0"/>
                <a:cs typeface="Arial" panose="020B0604020202020204" pitchFamily="34" charset="0"/>
              </a:rPr>
              <a:t>. Do not leave them to dig through the note in the middle of the day. </a:t>
            </a:r>
            <a:r>
              <a:rPr lang="en-US" sz="2900" dirty="0">
                <a:effectLst/>
                <a:latin typeface="Arial" panose="020B0604020202020204" pitchFamily="34" charset="0"/>
                <a:ea typeface="Times New Roman" panose="02020603050405020304" pitchFamily="18" charset="0"/>
                <a:cs typeface="Arial" panose="020B0604020202020204" pitchFamily="34" charset="0"/>
              </a:rPr>
              <a:t>Closed loop communication with consulting teams – so often I see them just drop a note or send a page and don’t get a response and then something doesn’t get done or doesn’t get done right because there wasn’t that verbal confirmation of the plan. I recognize this is very painful to enact but personally so important to make sure plans are carried through correctly. </a:t>
            </a:r>
          </a:p>
          <a:p>
            <a:pPr marL="342900" indent="-342900">
              <a:spcBef>
                <a:spcPts val="0"/>
              </a:spcBef>
              <a:spcAft>
                <a:spcPts val="800"/>
              </a:spcAft>
              <a:buFont typeface="+mj-lt"/>
              <a:buAutoNum type="arabicPeriod"/>
            </a:pPr>
            <a:r>
              <a:rPr lang="en-US" sz="2900" dirty="0">
                <a:effectLst/>
                <a:latin typeface="Arial" panose="020B0604020202020204" pitchFamily="34" charset="0"/>
                <a:ea typeface="Times New Roman" panose="02020603050405020304" pitchFamily="18" charset="0"/>
                <a:cs typeface="Arial" panose="020B0604020202020204" pitchFamily="34" charset="0"/>
              </a:rPr>
              <a:t>resident doing consents at bedside when seeing the consult or after staffing rather than in the preop area. I would say 75% or greater of the time I am doing the consent in the preop area and think it just makes it inefficient and can lead to delays. </a:t>
            </a:r>
          </a:p>
          <a:p>
            <a:pPr marL="342900" indent="-342900">
              <a:spcBef>
                <a:spcPts val="0"/>
              </a:spcBef>
              <a:spcAft>
                <a:spcPts val="800"/>
              </a:spcAft>
              <a:buFont typeface="+mj-lt"/>
              <a:buAutoNum type="arabicPeriod"/>
            </a:pPr>
            <a:r>
              <a:rPr lang="en-US" sz="2900" dirty="0">
                <a:effectLst/>
                <a:latin typeface="Arial" panose="020B0604020202020204" pitchFamily="34" charset="0"/>
                <a:ea typeface="Calibri" panose="020F0502020204030204" pitchFamily="34" charset="0"/>
                <a:cs typeface="Arial" panose="020B0604020202020204" pitchFamily="34" charset="0"/>
              </a:rPr>
              <a:t>Include call status during time out in OR when scrubbed in and ask OR staff to help respond to consults</a:t>
            </a:r>
          </a:p>
          <a:p>
            <a:pPr marL="342900" indent="-342900">
              <a:spcBef>
                <a:spcPts val="0"/>
              </a:spcBef>
              <a:spcAft>
                <a:spcPts val="800"/>
              </a:spcAft>
              <a:buFont typeface="+mj-l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0"/>
              </a:spcBef>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57200" marR="0" lvl="1"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983389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B551-B502-4E12-B53E-B5C2D70DC668}"/>
              </a:ext>
            </a:extLst>
          </p:cNvPr>
          <p:cNvSpPr>
            <a:spLocks noGrp="1"/>
          </p:cNvSpPr>
          <p:nvPr>
            <p:ph type="title"/>
          </p:nvPr>
        </p:nvSpPr>
        <p:spPr/>
        <p:txBody>
          <a:bodyPr/>
          <a:lstStyle/>
          <a:p>
            <a:r>
              <a:rPr lang="en-US" dirty="0"/>
              <a:t>Consults</a:t>
            </a:r>
          </a:p>
        </p:txBody>
      </p:sp>
      <p:sp>
        <p:nvSpPr>
          <p:cNvPr id="3" name="Content Placeholder 2">
            <a:extLst>
              <a:ext uri="{FF2B5EF4-FFF2-40B4-BE49-F238E27FC236}">
                <a16:creationId xmlns:a16="http://schemas.microsoft.com/office/drawing/2014/main" id="{44B8334F-B691-4CFD-85A3-6348D3239BB5}"/>
              </a:ext>
            </a:extLst>
          </p:cNvPr>
          <p:cNvSpPr>
            <a:spLocks noGrp="1"/>
          </p:cNvSpPr>
          <p:nvPr>
            <p:ph idx="1"/>
          </p:nvPr>
        </p:nvSpPr>
        <p:spPr/>
        <p:txBody>
          <a:bodyPr/>
          <a:lstStyle/>
          <a:p>
            <a:pPr marL="342900" marR="0" lvl="0" indent="-342900">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Include call status during time out in OR when scrubbed in and ask OR staff to help respond to consults</a:t>
            </a:r>
          </a:p>
          <a:p>
            <a:pPr marL="342900" marR="0" lvl="0" indent="-342900">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Communicate consult recommendations to primary service via phone or text / </a:t>
            </a:r>
            <a:r>
              <a:rPr lang="en-US" sz="2000" dirty="0" err="1">
                <a:effectLst/>
                <a:latin typeface="Arial" panose="020B0604020202020204" pitchFamily="34" charset="0"/>
                <a:ea typeface="Calibri" panose="020F0502020204030204" pitchFamily="34" charset="0"/>
                <a:cs typeface="Arial" panose="020B0604020202020204" pitchFamily="34" charset="0"/>
              </a:rPr>
              <a:t>Vocera</a:t>
            </a:r>
            <a:r>
              <a:rPr lang="en-US" sz="2000" dirty="0">
                <a:effectLst/>
                <a:latin typeface="Arial" panose="020B0604020202020204" pitchFamily="34" charset="0"/>
                <a:ea typeface="Calibri" panose="020F0502020204030204" pitchFamily="34" charset="0"/>
                <a:cs typeface="Arial" panose="020B0604020202020204" pitchFamily="34" charset="0"/>
              </a:rPr>
              <a:t>. Do not leave them to dig through the note in the middle of the day. </a:t>
            </a:r>
          </a:p>
          <a:p>
            <a:endParaRPr lang="en-US" dirty="0"/>
          </a:p>
        </p:txBody>
      </p:sp>
    </p:spTree>
    <p:extLst>
      <p:ext uri="{BB962C8B-B14F-4D97-AF65-F5344CB8AC3E}">
        <p14:creationId xmlns:p14="http://schemas.microsoft.com/office/powerpoint/2010/main" val="3898551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E0843-BE5A-4AD8-929A-6C1A3D739451}"/>
              </a:ext>
            </a:extLst>
          </p:cNvPr>
          <p:cNvSpPr>
            <a:spLocks noGrp="1"/>
          </p:cNvSpPr>
          <p:nvPr>
            <p:ph type="title"/>
          </p:nvPr>
        </p:nvSpPr>
        <p:spPr/>
        <p:txBody>
          <a:bodyPr/>
          <a:lstStyle/>
          <a:p>
            <a:r>
              <a:rPr lang="en-US" dirty="0"/>
              <a:t>Conferences</a:t>
            </a:r>
          </a:p>
        </p:txBody>
      </p:sp>
      <p:sp>
        <p:nvSpPr>
          <p:cNvPr id="3" name="Content Placeholder 2">
            <a:extLst>
              <a:ext uri="{FF2B5EF4-FFF2-40B4-BE49-F238E27FC236}">
                <a16:creationId xmlns:a16="http://schemas.microsoft.com/office/drawing/2014/main" id="{19A66FB7-76CD-4190-8B66-96535F31F8A8}"/>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Residents will show up on time for conference, Grand Rounds, and Tumor Board</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Conference will be protected educational time (unless there is an emergency). Please remind attendings this is the case.</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When creating conference material, sources for material should go beyond core curriculum. Guidelines should be included if relevant. Conference presentation material should be submitted to faculty </a:t>
            </a: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with the deadline the Sunday night prior</a:t>
            </a:r>
            <a:r>
              <a:rPr lang="en-US" sz="2000" dirty="0">
                <a:effectLst/>
                <a:latin typeface="Arial" panose="020B0604020202020204" pitchFamily="34" charset="0"/>
                <a:ea typeface="Calibri" panose="020F0502020204030204" pitchFamily="34" charset="0"/>
                <a:cs typeface="Arial" panose="020B0604020202020204" pitchFamily="34" charset="0"/>
              </a:rPr>
              <a:t>. This includes detailed M&amp;M presentations.</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Conference will consist of residents creating content for ½ of the time, while faculty are responsible for the second half of the time.</a:t>
            </a:r>
          </a:p>
          <a:p>
            <a:pPr marL="342900" marR="0" lvl="0" indent="-342900">
              <a:lnSpc>
                <a:spcPct val="107000"/>
              </a:lnSpc>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Chief residents will do a presentation at the MAY grand rounds of their Chief year. Resident will be responsible for introducing the grand round speakers.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just for the May one? or for all?  </a:t>
            </a:r>
            <a:r>
              <a:rPr lang="en-US" sz="18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fOR</a:t>
            </a:r>
            <a:r>
              <a:rPr lang="en-US"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all to practice presentations</a:t>
            </a:r>
          </a:p>
          <a:p>
            <a:endParaRPr lang="en-US" dirty="0"/>
          </a:p>
        </p:txBody>
      </p:sp>
    </p:spTree>
    <p:extLst>
      <p:ext uri="{BB962C8B-B14F-4D97-AF65-F5344CB8AC3E}">
        <p14:creationId xmlns:p14="http://schemas.microsoft.com/office/powerpoint/2010/main" val="166580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F926-03B3-4784-8ED5-8C3E4D970F8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AC27F2E6-6BC4-4B5C-9350-77E34AA7DAE2}"/>
              </a:ext>
            </a:extLst>
          </p:cNvPr>
          <p:cNvSpPr>
            <a:spLocks noGrp="1"/>
          </p:cNvSpPr>
          <p:nvPr>
            <p:ph idx="1"/>
          </p:nvPr>
        </p:nvSpPr>
        <p:spPr/>
        <p:txBody>
          <a:bodyPr/>
          <a:lstStyle/>
          <a:p>
            <a:endParaRPr lang="en-US" sz="1800" dirty="0">
              <a:latin typeface="Calibri" panose="020F0502020204030204" pitchFamily="34" charset="0"/>
            </a:endParaRPr>
          </a:p>
          <a:p>
            <a:pPr marL="457200" marR="0" indent="-457200">
              <a:spcBef>
                <a:spcPts val="0"/>
              </a:spcBef>
              <a:spcAft>
                <a:spcPts val="0"/>
              </a:spcAft>
              <a:buAutoNum type="arabicPeriod"/>
            </a:pPr>
            <a:r>
              <a:rPr lang="en-US" sz="2400" dirty="0">
                <a:effectLst/>
                <a:latin typeface="Arial" panose="020B0604020202020204" pitchFamily="34" charset="0"/>
                <a:ea typeface="Calibri" panose="020F0502020204030204" pitchFamily="34" charset="0"/>
                <a:cs typeface="Arial" panose="020B0604020202020204" pitchFamily="34" charset="0"/>
              </a:rPr>
              <a:t>After our feedback sessions and resident discussions, two main concepts</a:t>
            </a:r>
          </a:p>
          <a:p>
            <a:pPr marL="914400" lvl="1" indent="-457200">
              <a:spcBef>
                <a:spcPts val="0"/>
              </a:spcBef>
              <a:buAutoNum type="arabicPeriod"/>
            </a:pPr>
            <a:r>
              <a:rPr lang="en-US" sz="2000" dirty="0">
                <a:latin typeface="Arial" panose="020B0604020202020204" pitchFamily="34" charset="0"/>
                <a:ea typeface="Calibri" panose="020F0502020204030204" pitchFamily="34" charset="0"/>
                <a:cs typeface="Arial" panose="020B0604020202020204" pitchFamily="34" charset="0"/>
              </a:rPr>
              <a:t>Create a standardized note for inpatients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spcBef>
                <a:spcPts val="0"/>
              </a:spcBef>
              <a:buFont typeface="+mj-lt"/>
              <a:buAutoNum type="arabicPeriod"/>
              <a:tabLst>
                <a:tab pos="457200"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 Create an accountability list for resident expectations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2. We have a handbook that outlines much of this but today's learners are looking for written policies/expectations so I think this is a fruitful enterprise. We may want to pull some things to forefront. i.e. cliff notes</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ea typeface="Calibri" panose="020F0502020204030204" pitchFamily="34" charset="0"/>
                <a:cs typeface="Arial" panose="020B0604020202020204" pitchFamily="34" charset="0"/>
              </a:rPr>
              <a:t>3. In the spirit of mutual respect and trust through this process , I think it’s also important for us (faculty) to consider what we feel our responsibilities and values are for them regarding supporting their professional development and education  </a:t>
            </a:r>
          </a:p>
          <a:p>
            <a:endParaRPr lang="en-US" dirty="0"/>
          </a:p>
        </p:txBody>
      </p:sp>
    </p:spTree>
    <p:extLst>
      <p:ext uri="{BB962C8B-B14F-4D97-AF65-F5344CB8AC3E}">
        <p14:creationId xmlns:p14="http://schemas.microsoft.com/office/powerpoint/2010/main" val="3810151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F99D-9374-4FB0-81CB-49D8D276CB96}"/>
              </a:ext>
            </a:extLst>
          </p:cNvPr>
          <p:cNvSpPr>
            <a:spLocks noGrp="1"/>
          </p:cNvSpPr>
          <p:nvPr>
            <p:ph type="title"/>
          </p:nvPr>
        </p:nvSpPr>
        <p:spPr/>
        <p:txBody>
          <a:bodyPr/>
          <a:lstStyle/>
          <a:p>
            <a:r>
              <a:rPr lang="en-US" dirty="0"/>
              <a:t>Conferences</a:t>
            </a:r>
          </a:p>
        </p:txBody>
      </p:sp>
      <p:sp>
        <p:nvSpPr>
          <p:cNvPr id="3" name="Content Placeholder 2">
            <a:extLst>
              <a:ext uri="{FF2B5EF4-FFF2-40B4-BE49-F238E27FC236}">
                <a16:creationId xmlns:a16="http://schemas.microsoft.com/office/drawing/2014/main" id="{A2DF70E6-3C42-47E0-B9A5-18FBEF6879B9}"/>
              </a:ext>
            </a:extLst>
          </p:cNvPr>
          <p:cNvSpPr>
            <a:spLocks noGrp="1"/>
          </p:cNvSpPr>
          <p:nvPr>
            <p:ph idx="1"/>
          </p:nvPr>
        </p:nvSpPr>
        <p:spPr/>
        <p:txBody>
          <a:bodyPr/>
          <a:lstStyle/>
          <a:p>
            <a:r>
              <a:rPr lang="en-US" sz="2000" dirty="0">
                <a:effectLst/>
                <a:latin typeface="Arial" panose="020B0604020202020204" pitchFamily="34" charset="0"/>
                <a:ea typeface="Calibri" panose="020F0502020204030204" pitchFamily="34" charset="0"/>
                <a:cs typeface="Arial" panose="020B0604020202020204" pitchFamily="34" charset="0"/>
              </a:rPr>
              <a:t>All residents are responsible for knowing the Howards and Vest Conference dates.  Chief residents are responsible for collecting clinical cases for presentation (</a:t>
            </a: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if unsure, need to ask faculty for guidance at least THREE months in advance)</a:t>
            </a:r>
            <a:r>
              <a:rPr lang="en-US" sz="2000" dirty="0">
                <a:effectLst/>
                <a:latin typeface="Arial" panose="020B0604020202020204" pitchFamily="34" charset="0"/>
                <a:ea typeface="Calibri" panose="020F0502020204030204" pitchFamily="34" charset="0"/>
                <a:cs typeface="Arial" panose="020B0604020202020204" pitchFamily="34" charset="0"/>
              </a:rPr>
              <a:t>. Chief residents should assign fellow residents these cases at </a:t>
            </a:r>
            <a:r>
              <a:rPr lang="en-US" sz="2000" dirty="0">
                <a:effectLst/>
                <a:highlight>
                  <a:srgbClr val="FFFF00"/>
                </a:highlight>
                <a:latin typeface="Arial" panose="020B0604020202020204" pitchFamily="34" charset="0"/>
                <a:ea typeface="Calibri" panose="020F0502020204030204" pitchFamily="34" charset="0"/>
                <a:cs typeface="Arial" panose="020B0604020202020204" pitchFamily="34" charset="0"/>
              </a:rPr>
              <a:t>least ONE month</a:t>
            </a:r>
            <a:r>
              <a:rPr lang="en-US" sz="2000" dirty="0">
                <a:effectLst/>
                <a:latin typeface="Arial" panose="020B0604020202020204" pitchFamily="34" charset="0"/>
                <a:ea typeface="Calibri" panose="020F0502020204030204" pitchFamily="34" charset="0"/>
                <a:cs typeface="Arial" panose="020B0604020202020204" pitchFamily="34" charset="0"/>
              </a:rPr>
              <a:t> in advance. </a:t>
            </a:r>
          </a:p>
          <a:p>
            <a:endParaRPr lang="en-US" dirty="0"/>
          </a:p>
        </p:txBody>
      </p:sp>
    </p:spTree>
    <p:extLst>
      <p:ext uri="{BB962C8B-B14F-4D97-AF65-F5344CB8AC3E}">
        <p14:creationId xmlns:p14="http://schemas.microsoft.com/office/powerpoint/2010/main" val="3226070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F99D-9374-4FB0-81CB-49D8D276CB96}"/>
              </a:ext>
            </a:extLst>
          </p:cNvPr>
          <p:cNvSpPr>
            <a:spLocks noGrp="1"/>
          </p:cNvSpPr>
          <p:nvPr>
            <p:ph type="title"/>
          </p:nvPr>
        </p:nvSpPr>
        <p:spPr/>
        <p:txBody>
          <a:bodyPr/>
          <a:lstStyle/>
          <a:p>
            <a:r>
              <a:rPr lang="en-US" dirty="0"/>
              <a:t>Consequences</a:t>
            </a:r>
          </a:p>
        </p:txBody>
      </p:sp>
      <p:sp>
        <p:nvSpPr>
          <p:cNvPr id="3" name="Content Placeholder 2">
            <a:extLst>
              <a:ext uri="{FF2B5EF4-FFF2-40B4-BE49-F238E27FC236}">
                <a16:creationId xmlns:a16="http://schemas.microsoft.com/office/drawing/2014/main" id="{A2DF70E6-3C42-47E0-B9A5-18FBEF6879B9}"/>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Right now nothing happens when they don’t follow through</a:t>
            </a:r>
          </a:p>
          <a:p>
            <a:endParaRPr lang="en-US" sz="2000" dirty="0">
              <a:latin typeface="Arial" panose="020B060402020202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Sticks and carrots:  would they have to take in house call?  Pay for an extra conference?</a:t>
            </a:r>
          </a:p>
          <a:p>
            <a:pPr marL="0" marR="0">
              <a:lnSpc>
                <a:spcPct val="107000"/>
              </a:lnSpc>
              <a:spcBef>
                <a:spcPts val="0"/>
              </a:spcBef>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Trust is built by following through on the small tasks. That makes us trust you with the bigger tasks or </a:t>
            </a:r>
            <a:r>
              <a:rPr lang="en-US" sz="2000" dirty="0" err="1">
                <a:effectLst/>
                <a:latin typeface="Arial" panose="020B0604020202020204" pitchFamily="34" charset="0"/>
                <a:ea typeface="Calibri" panose="020F0502020204030204" pitchFamily="34" charset="0"/>
                <a:cs typeface="Arial" panose="020B0604020202020204" pitchFamily="34" charset="0"/>
              </a:rPr>
              <a:t>OR</a:t>
            </a:r>
            <a:r>
              <a:rPr lang="en-US" sz="2000" dirty="0">
                <a:effectLst/>
                <a:latin typeface="Arial" panose="020B0604020202020204" pitchFamily="34" charset="0"/>
                <a:ea typeface="Calibri" panose="020F0502020204030204" pitchFamily="34" charset="0"/>
                <a:cs typeface="Arial" panose="020B0604020202020204" pitchFamily="34" charset="0"/>
              </a:rPr>
              <a:t> responsibility. If you could not call the consult or discharge someone, then you are not being responsible. Why would I give you more responsibility? </a:t>
            </a:r>
          </a:p>
          <a:p>
            <a:pPr marL="0" marR="0">
              <a:spcBef>
                <a:spcPts val="0"/>
              </a:spcBef>
              <a:spcAft>
                <a:spcPts val="800"/>
              </a:spcAft>
            </a:pPr>
            <a:r>
              <a:rPr lang="en-US" sz="2000" dirty="0">
                <a:solidFill>
                  <a:srgbClr val="7030A0"/>
                </a:solidFill>
                <a:effectLst/>
                <a:latin typeface="Arial" panose="020B0604020202020204" pitchFamily="34" charset="0"/>
                <a:ea typeface="Calibri" panose="020F0502020204030204" pitchFamily="34" charset="0"/>
                <a:cs typeface="Arial" panose="020B0604020202020204" pitchFamily="34" charset="0"/>
              </a:rPr>
              <a:t> I think this should be discussed with the residents but may be helpful for there to be consequences for consistent professionalism lapses that negatively affect the team – taking an extra overnight or Sunday night call for your cohort (without going over duty hours OF COURSE) may be fair </a:t>
            </a:r>
          </a:p>
          <a:p>
            <a:endParaRPr lang="en-US" dirty="0"/>
          </a:p>
        </p:txBody>
      </p:sp>
    </p:spTree>
    <p:extLst>
      <p:ext uri="{BB962C8B-B14F-4D97-AF65-F5344CB8AC3E}">
        <p14:creationId xmlns:p14="http://schemas.microsoft.com/office/powerpoint/2010/main" val="348025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EFD7-0558-41CC-BB91-C0B52CD165FA}"/>
              </a:ext>
            </a:extLst>
          </p:cNvPr>
          <p:cNvSpPr>
            <a:spLocks noGrp="1"/>
          </p:cNvSpPr>
          <p:nvPr>
            <p:ph type="title"/>
          </p:nvPr>
        </p:nvSpPr>
        <p:spPr/>
        <p:txBody>
          <a:bodyPr/>
          <a:lstStyle/>
          <a:p>
            <a:r>
              <a:rPr lang="en-US" dirty="0"/>
              <a:t>Excerpt from Handbook</a:t>
            </a:r>
          </a:p>
        </p:txBody>
      </p:sp>
      <p:sp>
        <p:nvSpPr>
          <p:cNvPr id="3" name="Content Placeholder 2">
            <a:extLst>
              <a:ext uri="{FF2B5EF4-FFF2-40B4-BE49-F238E27FC236}">
                <a16:creationId xmlns:a16="http://schemas.microsoft.com/office/drawing/2014/main" id="{6C3A975A-E542-42A4-9BB7-C6E35AF7AB30}"/>
              </a:ext>
            </a:extLst>
          </p:cNvPr>
          <p:cNvSpPr>
            <a:spLocks noGrp="1"/>
          </p:cNvSpPr>
          <p:nvPr>
            <p:ph idx="1"/>
          </p:nvPr>
        </p:nvSpPr>
        <p:spPr/>
        <p:txBody>
          <a:bodyPr>
            <a:normAutofit lnSpcReduction="10000"/>
          </a:bodyPr>
          <a:lstStyle/>
          <a:p>
            <a:pPr marL="0" marR="0" indent="0" algn="just">
              <a:spcBef>
                <a:spcPts val="0"/>
              </a:spcBef>
              <a:spcAft>
                <a:spcPts val="0"/>
              </a:spcAft>
              <a:buNone/>
            </a:pPr>
            <a:r>
              <a:rPr lang="en-US" sz="2000" b="1" u="sng" spc="-25" dirty="0">
                <a:effectLst/>
                <a:latin typeface="Arial" panose="020B0604020202020204" pitchFamily="34" charset="0"/>
                <a:ea typeface="Times New Roman" panose="02020603050405020304" pitchFamily="18" charset="0"/>
                <a:cs typeface="Arial" panose="020B0604020202020204" pitchFamily="34" charset="0"/>
              </a:rPr>
              <a:t>Interpersonal and Communication Skill</a:t>
            </a:r>
          </a:p>
          <a:p>
            <a:pPr marL="0" marR="0" indent="0" algn="just">
              <a:spcBef>
                <a:spcPts val="0"/>
              </a:spcBef>
              <a:spcAft>
                <a:spcPts val="0"/>
              </a:spcAft>
              <a:buNone/>
            </a:pPr>
            <a:endParaRPr lang="en-US" sz="2000" spc="-25"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r>
              <a:rPr lang="en-US" sz="2000" b="1" spc="-25" dirty="0">
                <a:effectLst/>
                <a:latin typeface="Arial" panose="020B0604020202020204" pitchFamily="34" charset="0"/>
                <a:ea typeface="Times New Roman" panose="02020603050405020304" pitchFamily="18" charset="0"/>
                <a:cs typeface="Arial" panose="020B0604020202020204" pitchFamily="34" charset="0"/>
              </a:rPr>
              <a:t>Goal – Develop presentation skills, healthy study habits and plan for upcoming research rotations.</a:t>
            </a:r>
            <a:endParaRPr lang="en-US" sz="2000" spc="-25"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SzPts val="1000"/>
              <a:buFont typeface="Wingdings" panose="05000000000000000000" pitchFamily="2"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Present cases to faculty at conferences, on rounds, on call and in clinic. It is through these presentations that the resident develops skills in taking a history, putting the facts together and developing a treatment plan. </a:t>
            </a:r>
          </a:p>
          <a:p>
            <a:pPr marL="342900" marR="0" lvl="0" indent="-342900">
              <a:spcBef>
                <a:spcPts val="0"/>
              </a:spcBef>
              <a:spcAft>
                <a:spcPts val="0"/>
              </a:spcAft>
              <a:buSzPts val="1000"/>
              <a:buFont typeface="Wingdings" panose="05000000000000000000" pitchFamily="2"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Learn to speak and present effectively in front of their peers and faculty. Be able to handle questions and prepare well throughout responses. </a:t>
            </a:r>
          </a:p>
          <a:p>
            <a:pPr marL="342900" marR="0" lvl="0" indent="-342900">
              <a:spcBef>
                <a:spcPts val="0"/>
              </a:spcBef>
              <a:spcAft>
                <a:spcPts val="0"/>
              </a:spcAft>
              <a:buSzPts val="1000"/>
              <a:buFont typeface="Wingdings" panose="05000000000000000000" pitchFamily="2"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Develop study habits and a regular reading schedule so that they are prepared for rounds, conferences and the In-Service exam. </a:t>
            </a:r>
          </a:p>
          <a:p>
            <a:pPr marL="342900" marR="0" lvl="0" indent="-342900">
              <a:spcBef>
                <a:spcPts val="0"/>
              </a:spcBef>
              <a:spcAft>
                <a:spcPts val="0"/>
              </a:spcAft>
              <a:buSzPts val="1000"/>
              <a:buFont typeface="Wingdings" panose="05000000000000000000" pitchFamily="2"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Attend the Department of Clinical Investigation’s course entitled “Introduction to Clinical research.” </a:t>
            </a:r>
          </a:p>
          <a:p>
            <a:pPr marL="342900" marR="0" lvl="0" indent="-342900">
              <a:spcBef>
                <a:spcPts val="0"/>
              </a:spcBef>
              <a:spcAft>
                <a:spcPts val="0"/>
              </a:spcAft>
              <a:buSzPts val="1000"/>
              <a:buFont typeface="Wingdings" panose="05000000000000000000" pitchFamily="2"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Pick or be assigned a faculty who will mentor them and serve as their advisor for the research endeavors. </a:t>
            </a:r>
          </a:p>
          <a:p>
            <a:pPr marL="0" marR="0" algn="just">
              <a:spcBef>
                <a:spcPts val="0"/>
              </a:spcBef>
              <a:spcAft>
                <a:spcPts val="0"/>
              </a:spcAft>
            </a:pPr>
            <a:r>
              <a:rPr lang="en-US" sz="2000" b="1" u="sng" spc="-25" dirty="0">
                <a:effectLst/>
                <a:latin typeface="Arial" panose="020B0604020202020204" pitchFamily="34" charset="0"/>
                <a:ea typeface="Times New Roman" panose="02020603050405020304" pitchFamily="18" charset="0"/>
                <a:cs typeface="Arial" panose="020B0604020202020204" pitchFamily="34" charset="0"/>
              </a:rPr>
              <a:t> </a:t>
            </a:r>
            <a:endParaRPr lang="en-US" sz="2000" spc="-25"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91911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EFD7-0558-41CC-BB91-C0B52CD165FA}"/>
              </a:ext>
            </a:extLst>
          </p:cNvPr>
          <p:cNvSpPr>
            <a:spLocks noGrp="1"/>
          </p:cNvSpPr>
          <p:nvPr>
            <p:ph type="title"/>
          </p:nvPr>
        </p:nvSpPr>
        <p:spPr/>
        <p:txBody>
          <a:bodyPr/>
          <a:lstStyle/>
          <a:p>
            <a:r>
              <a:rPr lang="en-US" dirty="0"/>
              <a:t>Excerpt from Handbook</a:t>
            </a:r>
          </a:p>
        </p:txBody>
      </p:sp>
      <p:sp>
        <p:nvSpPr>
          <p:cNvPr id="3" name="Content Placeholder 2">
            <a:extLst>
              <a:ext uri="{FF2B5EF4-FFF2-40B4-BE49-F238E27FC236}">
                <a16:creationId xmlns:a16="http://schemas.microsoft.com/office/drawing/2014/main" id="{6C3A975A-E542-42A4-9BB7-C6E35AF7AB30}"/>
              </a:ext>
            </a:extLst>
          </p:cNvPr>
          <p:cNvSpPr>
            <a:spLocks noGrp="1"/>
          </p:cNvSpPr>
          <p:nvPr>
            <p:ph idx="1"/>
          </p:nvPr>
        </p:nvSpPr>
        <p:spPr/>
        <p:txBody>
          <a:bodyPr>
            <a:normAutofit/>
          </a:bodyPr>
          <a:lstStyle/>
          <a:p>
            <a:pPr marL="0" marR="0" indent="0" algn="just">
              <a:spcBef>
                <a:spcPts val="0"/>
              </a:spcBef>
              <a:spcAft>
                <a:spcPts val="0"/>
              </a:spcAft>
              <a:buNone/>
            </a:pPr>
            <a:r>
              <a:rPr lang="en-US" sz="2000" b="1" u="sng" spc="-25" dirty="0">
                <a:effectLst/>
                <a:latin typeface="Arial" panose="020B0604020202020204" pitchFamily="34" charset="0"/>
                <a:ea typeface="Times New Roman" panose="02020603050405020304" pitchFamily="18" charset="0"/>
                <a:cs typeface="Arial" panose="020B0604020202020204" pitchFamily="34" charset="0"/>
              </a:rPr>
              <a:t>Professionalism</a:t>
            </a:r>
          </a:p>
          <a:p>
            <a:pPr marL="0" marR="0" indent="0" algn="just">
              <a:spcBef>
                <a:spcPts val="0"/>
              </a:spcBef>
              <a:spcAft>
                <a:spcPts val="0"/>
              </a:spcAft>
              <a:buNone/>
            </a:pPr>
            <a:endParaRPr lang="en-US" sz="2000" spc="-25"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r>
              <a:rPr lang="en-US" sz="2000" b="1" spc="-25" dirty="0">
                <a:effectLst/>
                <a:latin typeface="Arial" panose="020B0604020202020204" pitchFamily="34" charset="0"/>
                <a:ea typeface="Times New Roman" panose="02020603050405020304" pitchFamily="18" charset="0"/>
                <a:cs typeface="Arial" panose="020B0604020202020204" pitchFamily="34" charset="0"/>
              </a:rPr>
              <a:t>Goal – To have residents develop attitudes and skills, which provide the best possible care for urological patients and which conform to acceptable standards of medical and professional ethics.</a:t>
            </a:r>
            <a:endParaRPr lang="en-US" sz="2000" spc="-25"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Treat nurses and technicians with respect.</a:t>
            </a: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Treat families with respect.</a:t>
            </a: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Serve as a role model for medical students.</a:t>
            </a: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Present oneself as a professional in appearance, use of language, and in all forms of communication.</a:t>
            </a: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Respect patient confidentiality.</a:t>
            </a:r>
          </a:p>
          <a:p>
            <a:pPr marL="342900" marR="0" lvl="0" indent="-342900" algn="just">
              <a:spcBef>
                <a:spcPts val="0"/>
              </a:spcBef>
              <a:spcAft>
                <a:spcPts val="0"/>
              </a:spcAft>
              <a:buSzPts val="1000"/>
              <a:buFont typeface="Wingdings" panose="05000000000000000000" pitchFamily="2" charset="2"/>
              <a:buChar char=""/>
            </a:pPr>
            <a:r>
              <a:rPr lang="en-US" sz="2000" spc="-25" dirty="0">
                <a:effectLst/>
                <a:latin typeface="Arial" panose="020B0604020202020204" pitchFamily="34" charset="0"/>
                <a:ea typeface="Times New Roman" panose="02020603050405020304" pitchFamily="18" charset="0"/>
                <a:cs typeface="Arial" panose="020B0604020202020204" pitchFamily="34" charset="0"/>
              </a:rPr>
              <a:t>Complete medical records in a thorough and timely manner.</a:t>
            </a:r>
          </a:p>
          <a:p>
            <a:endParaRPr lang="en-US" dirty="0"/>
          </a:p>
        </p:txBody>
      </p:sp>
    </p:spTree>
    <p:extLst>
      <p:ext uri="{BB962C8B-B14F-4D97-AF65-F5344CB8AC3E}">
        <p14:creationId xmlns:p14="http://schemas.microsoft.com/office/powerpoint/2010/main" val="565444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9241C-36FC-4270-AD32-DC3E656BC220}"/>
              </a:ext>
            </a:extLst>
          </p:cNvPr>
          <p:cNvSpPr>
            <a:spLocks noGrp="1"/>
          </p:cNvSpPr>
          <p:nvPr>
            <p:ph type="title"/>
          </p:nvPr>
        </p:nvSpPr>
        <p:spPr/>
        <p:txBody>
          <a:bodyPr/>
          <a:lstStyle/>
          <a:p>
            <a:r>
              <a:rPr lang="en-US" dirty="0"/>
              <a:t>General Professionalism Guidance</a:t>
            </a:r>
          </a:p>
        </p:txBody>
      </p:sp>
      <p:sp>
        <p:nvSpPr>
          <p:cNvPr id="3" name="Content Placeholder 2">
            <a:extLst>
              <a:ext uri="{FF2B5EF4-FFF2-40B4-BE49-F238E27FC236}">
                <a16:creationId xmlns:a16="http://schemas.microsoft.com/office/drawing/2014/main" id="{C31406BA-58DA-4303-B798-0067DEB91F31}"/>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Patient safety and needs come first</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Be on time</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Follow through on what you say you’re going to do</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Regularly check your calendar and conference commitments</a:t>
            </a:r>
          </a:p>
          <a:p>
            <a:pPr marL="342900" marR="0" lvl="0" indent="-342900">
              <a:lnSpc>
                <a:spcPct val="107000"/>
              </a:lnSpc>
              <a:spcBef>
                <a:spcPts val="0"/>
              </a:spcBef>
              <a:spcAft>
                <a:spcPts val="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Respond to pages</a:t>
            </a:r>
          </a:p>
          <a:p>
            <a:pPr marL="342900" marR="0" lvl="0" indent="-342900">
              <a:lnSpc>
                <a:spcPct val="107000"/>
              </a:lnSpc>
              <a:spcBef>
                <a:spcPts val="0"/>
              </a:spcBef>
              <a:spcAft>
                <a:spcPts val="800"/>
              </a:spcAft>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Read and respond to email in timely fashion</a:t>
            </a:r>
          </a:p>
          <a:p>
            <a:endParaRPr lang="en-US" dirty="0"/>
          </a:p>
        </p:txBody>
      </p:sp>
    </p:spTree>
    <p:extLst>
      <p:ext uri="{BB962C8B-B14F-4D97-AF65-F5344CB8AC3E}">
        <p14:creationId xmlns:p14="http://schemas.microsoft.com/office/powerpoint/2010/main" val="250126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4F5F-B216-42F4-A973-0AA9CA4AFBCF}"/>
              </a:ext>
            </a:extLst>
          </p:cNvPr>
          <p:cNvSpPr>
            <a:spLocks noGrp="1"/>
          </p:cNvSpPr>
          <p:nvPr>
            <p:ph type="title"/>
          </p:nvPr>
        </p:nvSpPr>
        <p:spPr/>
        <p:txBody>
          <a:bodyPr/>
          <a:lstStyle/>
          <a:p>
            <a:r>
              <a:rPr lang="en-US" dirty="0"/>
              <a:t>Rounding / Inpatient Care:</a:t>
            </a:r>
          </a:p>
        </p:txBody>
      </p:sp>
      <p:sp>
        <p:nvSpPr>
          <p:cNvPr id="3" name="Content Placeholder 2">
            <a:extLst>
              <a:ext uri="{FF2B5EF4-FFF2-40B4-BE49-F238E27FC236}">
                <a16:creationId xmlns:a16="http://schemas.microsoft.com/office/drawing/2014/main" id="{88B96D4C-8227-4DF3-8D80-A299B76A2278}"/>
              </a:ext>
            </a:extLst>
          </p:cNvPr>
          <p:cNvSpPr>
            <a:spLocks noGrp="1"/>
          </p:cNvSpPr>
          <p:nvPr>
            <p:ph idx="1"/>
          </p:nvPr>
        </p:nvSpPr>
        <p:spPr/>
        <p:txBody>
          <a:bodyPr>
            <a:normAutofit fontScale="85000" lnSpcReduction="10000"/>
          </a:bodyPr>
          <a:lstStyle/>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600" dirty="0">
                <a:effectLst/>
                <a:latin typeface="Arial" panose="020B0604020202020204" pitchFamily="34" charset="0"/>
                <a:ea typeface="Calibri" panose="020F0502020204030204" pitchFamily="34" charset="0"/>
                <a:cs typeface="Arial" panose="020B0604020202020204" pitchFamily="34" charset="0"/>
              </a:rPr>
              <a:t>After discussion with the Chief on rounds, when presenting patients (primary or consults) to an attending, please ensure to present the plan for the day. When there isn’t a plan, it’s similar to when an RN says “please advise.” </a:t>
            </a:r>
          </a:p>
          <a:p>
            <a:pPr marL="342900" marR="0" lvl="0" indent="-342900">
              <a:lnSpc>
                <a:spcPct val="107000"/>
              </a:lnSpc>
              <a:spcBef>
                <a:spcPts val="0"/>
              </a:spcBef>
              <a:spcAft>
                <a:spcPts val="0"/>
              </a:spcAft>
              <a:buFont typeface="+mj-lt"/>
              <a:buAutoNum type="arabicPeriod"/>
            </a:pPr>
            <a:r>
              <a:rPr lang="en-US" sz="2600" dirty="0">
                <a:effectLst/>
                <a:latin typeface="Arial" panose="020B0604020202020204" pitchFamily="34" charset="0"/>
                <a:ea typeface="Calibri" panose="020F0502020204030204" pitchFamily="34" charset="0"/>
                <a:cs typeface="Arial" panose="020B0604020202020204" pitchFamily="34" charset="0"/>
              </a:rPr>
              <a:t>Chiefs should know every patient (primary and consult) </a:t>
            </a:r>
          </a:p>
          <a:p>
            <a:pPr marL="342900" marR="0" lvl="0" indent="-342900">
              <a:lnSpc>
                <a:spcPct val="107000"/>
              </a:lnSpc>
              <a:spcBef>
                <a:spcPts val="0"/>
              </a:spcBef>
              <a:spcAft>
                <a:spcPts val="0"/>
              </a:spcAft>
              <a:buFont typeface="+mj-lt"/>
              <a:buAutoNum type="arabicPeriod"/>
            </a:pPr>
            <a:r>
              <a:rPr lang="en-US" sz="2600" dirty="0">
                <a:effectLst/>
                <a:latin typeface="Arial" panose="020B0604020202020204" pitchFamily="34" charset="0"/>
                <a:ea typeface="Calibri" panose="020F0502020204030204" pitchFamily="34" charset="0"/>
                <a:cs typeface="Arial" panose="020B0604020202020204" pitchFamily="34" charset="0"/>
              </a:rPr>
              <a:t>Please present an organized streamlined presentation to the attending and if we are ok with abbreviated presentation (</a:t>
            </a:r>
            <a:r>
              <a:rPr lang="en-US" sz="2600" dirty="0" err="1">
                <a:effectLst/>
                <a:latin typeface="Arial" panose="020B0604020202020204" pitchFamily="34" charset="0"/>
                <a:ea typeface="Calibri" panose="020F0502020204030204" pitchFamily="34" charset="0"/>
                <a:cs typeface="Arial" panose="020B0604020202020204" pitchFamily="34" charset="0"/>
              </a:rPr>
              <a:t>ie</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turbt</a:t>
            </a:r>
            <a:r>
              <a:rPr lang="en-US" sz="2600" dirty="0">
                <a:effectLst/>
                <a:latin typeface="Arial" panose="020B0604020202020204" pitchFamily="34" charset="0"/>
                <a:ea typeface="Calibri" panose="020F0502020204030204" pitchFamily="34" charset="0"/>
                <a:cs typeface="Arial" panose="020B0604020202020204" pitchFamily="34" charset="0"/>
              </a:rPr>
              <a:t> kept overnight)  and more thoughtful labs for pts  </a:t>
            </a:r>
          </a:p>
          <a:p>
            <a:pPr marL="342900" marR="0" lvl="0" indent="-342900">
              <a:lnSpc>
                <a:spcPct val="107000"/>
              </a:lnSpc>
              <a:spcBef>
                <a:spcPts val="0"/>
              </a:spcBef>
              <a:spcAft>
                <a:spcPts val="0"/>
              </a:spcAft>
              <a:buFont typeface="+mj-lt"/>
              <a:buAutoNum type="arabicPeriod"/>
            </a:pPr>
            <a:r>
              <a:rPr lang="en-US" sz="2600" dirty="0">
                <a:effectLst/>
                <a:latin typeface="Arial" panose="020B0604020202020204" pitchFamily="34" charset="0"/>
                <a:ea typeface="Calibri" panose="020F0502020204030204" pitchFamily="34" charset="0"/>
                <a:cs typeface="Arial" panose="020B0604020202020204" pitchFamily="34" charset="0"/>
              </a:rPr>
              <a:t>If you operated on the patient, you should know the post op course and plans. This should be reflected in the EPIC handoff and plan discussed</a:t>
            </a:r>
          </a:p>
          <a:p>
            <a:pPr marL="342900" marR="0" lvl="0" indent="-342900">
              <a:lnSpc>
                <a:spcPct val="107000"/>
              </a:lnSpc>
              <a:spcBef>
                <a:spcPts val="0"/>
              </a:spcBef>
              <a:spcAft>
                <a:spcPts val="0"/>
              </a:spcAft>
              <a:buFont typeface="+mj-lt"/>
              <a:buAutoNum type="arabicPeriod"/>
            </a:pPr>
            <a:r>
              <a:rPr lang="en-US" sz="2600" dirty="0">
                <a:effectLst/>
                <a:highlight>
                  <a:srgbClr val="FFFF00"/>
                </a:highlight>
                <a:latin typeface="Arial" panose="020B0604020202020204" pitchFamily="34" charset="0"/>
                <a:ea typeface="Calibri" panose="020F0502020204030204" pitchFamily="34" charset="0"/>
                <a:cs typeface="Arial" panose="020B0604020202020204" pitchFamily="34" charset="0"/>
              </a:rPr>
              <a:t>(should all resident know all the service) </a:t>
            </a:r>
            <a:r>
              <a:rPr lang="en-US" sz="26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mj-lt"/>
              <a:buAutoNum type="arabicPeriod"/>
            </a:pPr>
            <a:r>
              <a:rPr lang="en-US" sz="2600" dirty="0">
                <a:effectLst/>
                <a:highlight>
                  <a:srgbClr val="FFFF00"/>
                </a:highlight>
                <a:latin typeface="Arial" panose="020B0604020202020204" pitchFamily="34" charset="0"/>
                <a:ea typeface="Calibri" panose="020F0502020204030204" pitchFamily="34" charset="0"/>
                <a:cs typeface="Arial" panose="020B0604020202020204" pitchFamily="34" charset="0"/>
              </a:rPr>
              <a:t>EPIC handoff plans must be complete, accurate and updated at least daily and before any handoff of care.</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4724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35D19-8B4E-45FB-9B89-1795F818F116}"/>
              </a:ext>
            </a:extLst>
          </p:cNvPr>
          <p:cNvSpPr>
            <a:spLocks noGrp="1"/>
          </p:cNvSpPr>
          <p:nvPr>
            <p:ph type="title"/>
          </p:nvPr>
        </p:nvSpPr>
        <p:spPr/>
        <p:txBody>
          <a:bodyPr/>
          <a:lstStyle/>
          <a:p>
            <a:r>
              <a:rPr lang="en-US" dirty="0"/>
              <a:t>Rounding/ Inpatient</a:t>
            </a:r>
          </a:p>
        </p:txBody>
      </p:sp>
      <p:sp>
        <p:nvSpPr>
          <p:cNvPr id="3" name="Content Placeholder 2">
            <a:extLst>
              <a:ext uri="{FF2B5EF4-FFF2-40B4-BE49-F238E27FC236}">
                <a16:creationId xmlns:a16="http://schemas.microsoft.com/office/drawing/2014/main" id="{C09B62A5-AF13-416D-9D98-297B3EE34146}"/>
              </a:ext>
            </a:extLst>
          </p:cNvPr>
          <p:cNvSpPr>
            <a:spLocks noGrp="1"/>
          </p:cNvSpPr>
          <p:nvPr>
            <p:ph idx="1"/>
          </p:nvPr>
        </p:nvSpPr>
        <p:spPr/>
        <p:txBody>
          <a:bodyPr>
            <a:normAutofit fontScale="55000" lnSpcReduction="20000"/>
          </a:bodyPr>
          <a:lstStyle/>
          <a:p>
            <a:pPr marL="0" marR="0" lvl="0" indent="0">
              <a:lnSpc>
                <a:spcPct val="107000"/>
              </a:lnSpc>
              <a:spcBef>
                <a:spcPts val="0"/>
              </a:spcBef>
              <a:spcAft>
                <a:spcPts val="800"/>
              </a:spcAft>
              <a:buNone/>
            </a:pPr>
            <a:r>
              <a:rPr lang="en-US" sz="4400" dirty="0">
                <a:latin typeface="Arial" panose="020B0604020202020204" pitchFamily="34" charset="0"/>
                <a:ea typeface="Calibri" panose="020F0502020204030204" pitchFamily="34" charset="0"/>
                <a:cs typeface="Arial" panose="020B0604020202020204" pitchFamily="34" charset="0"/>
              </a:rPr>
              <a:t>7. </a:t>
            </a:r>
            <a:r>
              <a:rPr lang="en-US" sz="4400" dirty="0">
                <a:effectLst/>
                <a:latin typeface="Arial" panose="020B0604020202020204" pitchFamily="34" charset="0"/>
                <a:ea typeface="Calibri" panose="020F0502020204030204" pitchFamily="34" charset="0"/>
                <a:cs typeface="Arial" panose="020B0604020202020204" pitchFamily="34" charset="0"/>
              </a:rPr>
              <a:t>Show up to rounds on time and end rounds on time for conference and morning ORs</a:t>
            </a:r>
          </a:p>
          <a:p>
            <a:pPr marL="0" marR="0">
              <a:spcBef>
                <a:spcPts val="0"/>
              </a:spcBef>
              <a:spcAft>
                <a:spcPts val="800"/>
              </a:spcAft>
            </a:pPr>
            <a:r>
              <a:rPr lang="en-US" sz="4400" dirty="0">
                <a:effectLst/>
                <a:latin typeface="Arial" panose="020B0604020202020204" pitchFamily="34" charset="0"/>
                <a:ea typeface="Calibri" panose="020F0502020204030204" pitchFamily="34" charset="0"/>
                <a:cs typeface="Arial" panose="020B0604020202020204" pitchFamily="34" charset="0"/>
              </a:rPr>
              <a:t> </a:t>
            </a:r>
            <a:r>
              <a:rPr lang="en-US" sz="4400" dirty="0">
                <a:effectLst/>
                <a:highlight>
                  <a:srgbClr val="FFFF00"/>
                </a:highlight>
                <a:latin typeface="Arial" panose="020B0604020202020204" pitchFamily="34" charset="0"/>
                <a:ea typeface="Calibri" panose="020F0502020204030204" pitchFamily="34" charset="0"/>
                <a:cs typeface="Arial" panose="020B0604020202020204" pitchFamily="34" charset="0"/>
              </a:rPr>
              <a:t>If rounding is split , need to clarify whether “big Chiefs” expected to know whole service or just each “chief” know their own service</a:t>
            </a:r>
          </a:p>
          <a:p>
            <a:pPr marL="0" marR="0">
              <a:spcBef>
                <a:spcPts val="0"/>
              </a:spcBef>
              <a:spcAft>
                <a:spcPts val="800"/>
              </a:spcAft>
            </a:pPr>
            <a:r>
              <a:rPr lang="en-US" sz="2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800"/>
              </a:spcAft>
            </a:pPr>
            <a:r>
              <a:rPr lang="en-US" sz="2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a:solidFill>
                  <a:srgbClr val="7030A0"/>
                </a:solidFill>
                <a:effectLst/>
                <a:latin typeface="Arial" panose="020B0604020202020204" pitchFamily="34" charset="0"/>
                <a:ea typeface="Calibri" panose="020F0502020204030204" pitchFamily="34" charset="0"/>
                <a:cs typeface="Arial" panose="020B0604020202020204" pitchFamily="34" charset="0"/>
              </a:rPr>
              <a:t>Do we want to explicitly provide guidance on who and when this needs to be done by ? </a:t>
            </a:r>
          </a:p>
          <a:p>
            <a:pPr marL="0" marR="0">
              <a:lnSpc>
                <a:spcPct val="107000"/>
              </a:lnSpc>
              <a:spcBef>
                <a:spcPts val="0"/>
              </a:spcBef>
              <a:spcAft>
                <a:spcPts val="800"/>
              </a:spcAft>
            </a:pPr>
            <a:r>
              <a:rPr lang="en-US" sz="3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this may be confusing as some residents can perceive some patients as “streamlined” but not. should probably have every patient presented the same</a:t>
            </a:r>
          </a:p>
          <a:p>
            <a:pPr marL="0" marR="0">
              <a:spcBef>
                <a:spcPts val="0"/>
              </a:spcBef>
              <a:spcAft>
                <a:spcPts val="800"/>
              </a:spcAft>
            </a:pPr>
            <a:r>
              <a:rPr lang="en-US" sz="3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may want to create some examples / templates as a resource for new residents</a:t>
            </a:r>
          </a:p>
          <a:p>
            <a:pPr marL="0" marR="0">
              <a:spcBef>
                <a:spcPts val="0"/>
              </a:spcBef>
              <a:spcAft>
                <a:spcPts val="800"/>
              </a:spcAft>
            </a:pPr>
            <a:r>
              <a:rPr lang="en-US" sz="3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I do think that as a general rule, all residents should be familiar with all patients on their service in order to be ready and able to help with patient care if needed. I don’t think they need to know the patients on the level that the consult / call resident or chief do, and that’s part of the role of the Epic handoff to ensure anyone. </a:t>
            </a:r>
          </a:p>
          <a:p>
            <a:endParaRPr lang="en-US" dirty="0"/>
          </a:p>
        </p:txBody>
      </p:sp>
    </p:spTree>
    <p:extLst>
      <p:ext uri="{BB962C8B-B14F-4D97-AF65-F5344CB8AC3E}">
        <p14:creationId xmlns:p14="http://schemas.microsoft.com/office/powerpoint/2010/main" val="2030811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4ACD8-C536-49C9-BA3F-A190E0196761}"/>
              </a:ext>
            </a:extLst>
          </p:cNvPr>
          <p:cNvSpPr>
            <a:spLocks noGrp="1"/>
          </p:cNvSpPr>
          <p:nvPr>
            <p:ph type="title"/>
          </p:nvPr>
        </p:nvSpPr>
        <p:spPr/>
        <p:txBody>
          <a:bodyPr/>
          <a:lstStyle/>
          <a:p>
            <a:r>
              <a:rPr lang="en-US" dirty="0"/>
              <a:t>Progress note (dot phrase </a:t>
            </a:r>
            <a:r>
              <a:rPr lang="en-US" dirty="0" err="1"/>
              <a:t>Ciuroprog</a:t>
            </a:r>
            <a:r>
              <a:rPr lang="en-US" dirty="0"/>
              <a:t>)</a:t>
            </a:r>
          </a:p>
        </p:txBody>
      </p:sp>
      <p:sp>
        <p:nvSpPr>
          <p:cNvPr id="3" name="Content Placeholder 2">
            <a:extLst>
              <a:ext uri="{FF2B5EF4-FFF2-40B4-BE49-F238E27FC236}">
                <a16:creationId xmlns:a16="http://schemas.microsoft.com/office/drawing/2014/main" id="{28A6002F-B4EF-4C5C-AE6E-804AE8AEE4F7}"/>
              </a:ext>
            </a:extLst>
          </p:cNvPr>
          <p:cNvSpPr>
            <a:spLocks noGrp="1"/>
          </p:cNvSpPr>
          <p:nvPr>
            <p:ph idx="1"/>
          </p:nvPr>
        </p:nvSpPr>
        <p:spPr/>
        <p:txBody>
          <a:bodyPr>
            <a:normAutofit fontScale="62500" lnSpcReduction="20000"/>
          </a:bodyPr>
          <a:lstStyle/>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Urology Progress Note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Subjective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The patient is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Objective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@VS@</a:t>
            </a:r>
            <a:endParaRPr lang="en-US" sz="1800" dirty="0">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@IOLAST3SHIFTS@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Physical Exam</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General: well appearing </a:t>
            </a:r>
            <a:r>
              <a:rPr lang="en-US" sz="1800" dirty="0" err="1">
                <a:solidFill>
                  <a:srgbClr val="000000"/>
                </a:solidFill>
                <a:effectLst/>
                <a:latin typeface="Aptos"/>
                <a:ea typeface="Times New Roman" panose="02020603050405020304" pitchFamily="18" charset="0"/>
              </a:rPr>
              <a:t>fe</a:t>
            </a:r>
            <a:r>
              <a:rPr lang="en-US" sz="1800" dirty="0">
                <a:solidFill>
                  <a:srgbClr val="000000"/>
                </a:solidFill>
                <a:effectLst/>
                <a:latin typeface="Aptos"/>
                <a:ea typeface="Times New Roman" panose="02020603050405020304" pitchFamily="18" charset="0"/>
              </a:rPr>
              <a:t>***male in NAD***</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Neuro: alert, oriented, interactive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Pulmonary: no respiratory distress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Cardiovascular: regular rate and rhythm</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Abdomen: soft, nondistended, appropriately tender, incision without erythema or exudate, well healing incisions, ***JP drain x 1 with serosanguinous output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GU: foley in place draining clear yellow urine***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@RCBC@</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@RRBMP@</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Microbiology: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Assessment and Plan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@NAME@ is a @AGE@ @SEX@ ***POD*** s/p *** for ***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Diagnosis (include clinical/pathologic staging if available)***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Interval intervention (chemo/radiation)***</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Surgery***</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***full description of decision making for the plan of care***</a:t>
            </a:r>
            <a:endParaRPr lang="en-US" sz="18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88658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B675-5CA8-4B83-BC82-1CCCFB9E5DD5}"/>
              </a:ext>
            </a:extLst>
          </p:cNvPr>
          <p:cNvSpPr>
            <a:spLocks noGrp="1"/>
          </p:cNvSpPr>
          <p:nvPr>
            <p:ph type="title"/>
          </p:nvPr>
        </p:nvSpPr>
        <p:spPr/>
        <p:txBody>
          <a:bodyPr/>
          <a:lstStyle/>
          <a:p>
            <a:r>
              <a:rPr lang="en-US" dirty="0"/>
              <a:t>Progress example</a:t>
            </a:r>
          </a:p>
        </p:txBody>
      </p:sp>
      <p:sp>
        <p:nvSpPr>
          <p:cNvPr id="3" name="Content Placeholder 2">
            <a:extLst>
              <a:ext uri="{FF2B5EF4-FFF2-40B4-BE49-F238E27FC236}">
                <a16:creationId xmlns:a16="http://schemas.microsoft.com/office/drawing/2014/main" id="{2D0A69E8-AB79-4DAA-9586-97B7C3F8CD8F}"/>
              </a:ext>
            </a:extLst>
          </p:cNvPr>
          <p:cNvSpPr>
            <a:spLocks noGrp="1"/>
          </p:cNvSpPr>
          <p:nvPr>
            <p:ph idx="1"/>
          </p:nvPr>
        </p:nvSpPr>
        <p:spPr/>
        <p:txBody>
          <a:bodyPr>
            <a:normAutofit fontScale="77500" lnSpcReduction="20000"/>
          </a:bodyPr>
          <a:lstStyle/>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Subjective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The patient is feeling better this morning such that her left leg pain has improved and her mobility in it has increased. She also says that her vaginal pressure and discomfort are improved. She is passing flatus and had a small bowel movement yesterday. She denies nausea and emesis.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Objective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Visit Vitals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BP    126/76 (BP Location: Left arm, Patient Position: Supine)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Pulse 78</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Temp  36.3 °C (97.3 °F) (Oral)</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Resp  18</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err="1">
                <a:solidFill>
                  <a:srgbClr val="000000"/>
                </a:solidFill>
                <a:effectLst/>
                <a:latin typeface="Aptos"/>
                <a:ea typeface="Times New Roman" panose="02020603050405020304" pitchFamily="18" charset="0"/>
              </a:rPr>
              <a:t>Ht</a:t>
            </a:r>
            <a:r>
              <a:rPr lang="en-US" sz="1800" dirty="0">
                <a:solidFill>
                  <a:srgbClr val="000000"/>
                </a:solidFill>
                <a:effectLst/>
                <a:latin typeface="Aptos"/>
                <a:ea typeface="Times New Roman" panose="02020603050405020304" pitchFamily="18" charset="0"/>
              </a:rPr>
              <a:t>    1.646 m (5' 4.8")</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err="1">
                <a:solidFill>
                  <a:srgbClr val="000000"/>
                </a:solidFill>
                <a:effectLst/>
                <a:latin typeface="Aptos"/>
                <a:ea typeface="Times New Roman" panose="02020603050405020304" pitchFamily="18" charset="0"/>
              </a:rPr>
              <a:t>Wt</a:t>
            </a:r>
            <a:r>
              <a:rPr lang="en-US" sz="1800" dirty="0">
                <a:solidFill>
                  <a:srgbClr val="000000"/>
                </a:solidFill>
                <a:effectLst/>
                <a:latin typeface="Aptos"/>
                <a:ea typeface="Times New Roman" panose="02020603050405020304" pitchFamily="18" charset="0"/>
              </a:rPr>
              <a:t>    83.9 kg (185 </a:t>
            </a:r>
            <a:r>
              <a:rPr lang="en-US" sz="1800" dirty="0" err="1">
                <a:solidFill>
                  <a:srgbClr val="000000"/>
                </a:solidFill>
                <a:effectLst/>
                <a:latin typeface="Aptos"/>
                <a:ea typeface="Times New Roman" panose="02020603050405020304" pitchFamily="18" charset="0"/>
              </a:rPr>
              <a:t>lb</a:t>
            </a:r>
            <a:r>
              <a:rPr lang="en-US" sz="1800" dirty="0">
                <a:solidFill>
                  <a:srgbClr val="000000"/>
                </a:solidFill>
                <a:effectLst/>
                <a:latin typeface="Aptos"/>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LMP   12/15/2009</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SpO2  98%</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BMI   30.98 kg/m²</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a:ea typeface="Times New Roman" panose="02020603050405020304" pitchFamily="18" charset="0"/>
              </a:rPr>
              <a:t>Physical Exam</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General: comfortable appearing female in NAD</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Neuro: alert, oriented, interactive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Pulmonary: no respiratory distress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Cardiovascular: regular rate and rhythm</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Abdomen: soft, non-distended, mild tenderness to palpation to right lower quadrant and mons pubis, no crepitus or erythema noted, laparoscopic incisions are well healed, right middle quadrant urostomy with everted stoma that has pink mucosa in place draining clear yellow urine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rgbClr val="000000"/>
                </a:solidFill>
                <a:effectLst/>
                <a:latin typeface="Aptos"/>
                <a:ea typeface="Times New Roman" panose="02020603050405020304" pitchFamily="18" charset="0"/>
              </a:rPr>
              <a:t>GU: deferred</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16885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3238</Words>
  <Application>Microsoft Office PowerPoint</Application>
  <PresentationFormat>Widescreen</PresentationFormat>
  <Paragraphs>239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Arial</vt:lpstr>
      <vt:lpstr>Calibri</vt:lpstr>
      <vt:lpstr>Calibri Light</vt:lpstr>
      <vt:lpstr>Wingdings</vt:lpstr>
      <vt:lpstr>Office Theme</vt:lpstr>
      <vt:lpstr>2025 Retreat </vt:lpstr>
      <vt:lpstr>Overview</vt:lpstr>
      <vt:lpstr>Excerpt from Handbook</vt:lpstr>
      <vt:lpstr>Excerpt from Handbook</vt:lpstr>
      <vt:lpstr>General Professionalism Guidance</vt:lpstr>
      <vt:lpstr>Rounding / Inpatient Care:</vt:lpstr>
      <vt:lpstr>Rounding/ Inpatient</vt:lpstr>
      <vt:lpstr>Progress note (dot phrase Ciuroprog)</vt:lpstr>
      <vt:lpstr>Progress example</vt:lpstr>
      <vt:lpstr>Progress note continued</vt:lpstr>
      <vt:lpstr>Progress note continued</vt:lpstr>
      <vt:lpstr>Progress note cont.</vt:lpstr>
      <vt:lpstr>Surgeries</vt:lpstr>
      <vt:lpstr>Surgeries</vt:lpstr>
      <vt:lpstr>Surgeries</vt:lpstr>
      <vt:lpstr>Surgeries</vt:lpstr>
      <vt:lpstr>consults</vt:lpstr>
      <vt:lpstr>Consults</vt:lpstr>
      <vt:lpstr>Conferences</vt:lpstr>
      <vt:lpstr>Conferences</vt:lpstr>
      <vt:lpstr>Consequences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Krupski, Tracey L *HS</dc:creator>
  <cp:lastModifiedBy>Krupski, Tracey L *HS</cp:lastModifiedBy>
  <cp:revision>9</cp:revision>
  <dcterms:created xsi:type="dcterms:W3CDTF">2025-05-04T19:11:07Z</dcterms:created>
  <dcterms:modified xsi:type="dcterms:W3CDTF">2025-05-04T20:13:04Z</dcterms:modified>
</cp:coreProperties>
</file>