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  <p:sldMasterId id="2147483655" r:id="rId3"/>
  </p:sldMasterIdLst>
  <p:notesMasterIdLst>
    <p:notesMasterId r:id="rId26"/>
  </p:notesMasterIdLst>
  <p:sldIdLst>
    <p:sldId id="256" r:id="rId4"/>
    <p:sldId id="279" r:id="rId5"/>
    <p:sldId id="270" r:id="rId6"/>
    <p:sldId id="291" r:id="rId7"/>
    <p:sldId id="292" r:id="rId8"/>
    <p:sldId id="293" r:id="rId9"/>
    <p:sldId id="294" r:id="rId10"/>
    <p:sldId id="295" r:id="rId11"/>
    <p:sldId id="280" r:id="rId12"/>
    <p:sldId id="281" r:id="rId13"/>
    <p:sldId id="299" r:id="rId14"/>
    <p:sldId id="296" r:id="rId15"/>
    <p:sldId id="300" r:id="rId16"/>
    <p:sldId id="261" r:id="rId17"/>
    <p:sldId id="257" r:id="rId18"/>
    <p:sldId id="283" r:id="rId19"/>
    <p:sldId id="284" r:id="rId20"/>
    <p:sldId id="285" r:id="rId21"/>
    <p:sldId id="290" r:id="rId22"/>
    <p:sldId id="278" r:id="rId23"/>
    <p:sldId id="298" r:id="rId24"/>
    <p:sldId id="265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V7qwxbYEMTLvnR+Uz8yILKeGt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4"/>
  </p:normalViewPr>
  <p:slideViewPr>
    <p:cSldViewPr snapToGrid="0">
      <p:cViewPr varScale="1">
        <p:scale>
          <a:sx n="90" d="100"/>
          <a:sy n="90" d="100"/>
        </p:scale>
        <p:origin x="232" y="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1551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6482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 Risks </a:t>
            </a:r>
            <a:r>
              <a:rPr lang="en-US" dirty="0" err="1"/>
              <a:t>Eg</a:t>
            </a:r>
            <a:r>
              <a:rPr lang="en-US" dirty="0"/>
              <a:t>:</a:t>
            </a:r>
          </a:p>
          <a:p>
            <a:r>
              <a:rPr lang="en-US" dirty="0"/>
              <a:t>Cystectomy</a:t>
            </a:r>
          </a:p>
          <a:p>
            <a:r>
              <a:rPr lang="en-US" dirty="0"/>
              <a:t>Nephrectomy</a:t>
            </a:r>
          </a:p>
          <a:p>
            <a:r>
              <a:rPr lang="en-US" dirty="0"/>
              <a:t>Complex readmissions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65590-428E-2B4D-A8FC-D3C389CAF2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747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65590-428E-2B4D-A8FC-D3C389CAF2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250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179296" y="5970494"/>
            <a:ext cx="6661771" cy="58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5C3E9-6764-F6CE-B21F-69C301D26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EFE60B-6AE8-4ED5-0CFB-D24EB6078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6898-66EA-4BDE-83CC-3E4078EE063B}" type="datetimeFigureOut">
              <a:rPr lang="en-US" smtClean="0"/>
              <a:t>5/5/25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282EF9-BA7F-BB2D-F3B9-6263923E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71649-5C74-400F-A9C7-56929755F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832B-CDD1-47F3-B7D5-AC68C1212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80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B7A71A-1513-85AC-EF42-D592B0856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6898-66EA-4BDE-83CC-3E4078EE063B}" type="datetimeFigureOut">
              <a:rPr lang="en-US" smtClean="0"/>
              <a:t>5/5/25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36D7AD-A4CA-3253-3550-D2CAF7AA0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0E71E-0D57-A50A-67FE-1434DF9C9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832B-CDD1-47F3-B7D5-AC68C1212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97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3753E-E154-21F7-C44B-4C94CFD19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DF967-774C-D97A-9D64-66DBA0C8F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7A97E4-A535-BCEE-D26E-C86470200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2149F-BD32-17B4-5557-8CE6314B6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6898-66EA-4BDE-83CC-3E4078EE063B}" type="datetimeFigureOut">
              <a:rPr lang="en-US" smtClean="0"/>
              <a:t>5/5/25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1BA56-C846-9101-7783-F00D87768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0E2B5-9E3C-21D8-129D-D9D03E73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832B-CDD1-47F3-B7D5-AC68C1212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47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A56C9-D43D-06FF-0560-2E2384EEA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40C16-7D81-D6E0-018A-D3A3E9FD4B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D859A-19A3-7D5B-DE28-2F2B020B5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3F1BA-CCB4-8413-A3CF-BAF32EE4E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6898-66EA-4BDE-83CC-3E4078EE063B}" type="datetimeFigureOut">
              <a:rPr lang="en-US" smtClean="0"/>
              <a:t>5/5/25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E4EEA-1987-B39B-F913-D2CDAE5B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C3218-F6E9-47E6-AC1F-4C4056C7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832B-CDD1-47F3-B7D5-AC68C1212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48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026C1-B554-0B26-A50F-C2AB618A2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7DD009-3870-6550-DF94-05DB62F3F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EA063-7F3D-6163-B516-5768371C7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6898-66EA-4BDE-83CC-3E4078EE063B}" type="datetimeFigureOut">
              <a:rPr lang="en-US" smtClean="0"/>
              <a:t>5/5/25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D4395-A090-4921-76B7-DB17BB9E9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C17E0-6258-1C71-A476-E9B2E526C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832B-CDD1-47F3-B7D5-AC68C1212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61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74B8DA-6885-B97A-FB18-4BF13845F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35020C-0CC6-7493-AE72-42C9BD440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C101A-58A3-243E-5020-9A9BBA8E2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6898-66EA-4BDE-83CC-3E4078EE063B}" type="datetimeFigureOut">
              <a:rPr lang="en-US" smtClean="0"/>
              <a:t>5/5/25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58B6D-B37D-4C10-2923-2D27ECBA8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9762D-2568-0D54-0B21-015CC9322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832B-CDD1-47F3-B7D5-AC68C1212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5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>
            <a:spLocks noGrp="1"/>
          </p:cNvSpPr>
          <p:nvPr>
            <p:ph type="title"/>
          </p:nvPr>
        </p:nvSpPr>
        <p:spPr>
          <a:xfrm>
            <a:off x="508000" y="990600"/>
            <a:ext cx="1107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1"/>
          </p:nvPr>
        </p:nvSpPr>
        <p:spPr>
          <a:xfrm>
            <a:off x="508000" y="2286000"/>
            <a:ext cx="5435600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–"/>
              <a:defRPr>
                <a:solidFill>
                  <a:srgbClr val="000000"/>
                </a:solidFill>
              </a:defRPr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Char char="»"/>
              <a:defRPr>
                <a:solidFill>
                  <a:srgbClr val="000000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2"/>
          </p:nvPr>
        </p:nvSpPr>
        <p:spPr>
          <a:xfrm>
            <a:off x="6146800" y="2286000"/>
            <a:ext cx="5435600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–"/>
              <a:defRPr>
                <a:solidFill>
                  <a:srgbClr val="000000"/>
                </a:solidFill>
              </a:defRPr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Char char="»"/>
              <a:defRPr>
                <a:solidFill>
                  <a:srgbClr val="000000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914400" y="6553200"/>
            <a:ext cx="203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2946400" y="6553200"/>
            <a:ext cx="680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E9276-835C-36FC-FF1E-6E6ED450E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83BBA9-4499-C940-8FE6-F8195F984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CC2A0-7301-3281-F3DE-ED71AA925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6898-66EA-4BDE-83CC-3E4078EE063B}" type="datetimeFigureOut">
              <a:rPr lang="en-US" smtClean="0"/>
              <a:t>5/5/25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F1F18-E4A3-B5E3-310D-483D85027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C97DE-1EAD-4CDB-6626-F912CD244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832B-CDD1-47F3-B7D5-AC68C1212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3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5ACDA-9267-E7E0-4611-6A3FD32BB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6F180-E2F7-C060-E4FF-2AC6680BF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CC6B0-F98F-CA7D-9AD9-46D0F3FEA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6898-66EA-4BDE-83CC-3E4078EE063B}" type="datetimeFigureOut">
              <a:rPr lang="en-US" smtClean="0"/>
              <a:t>5/5/25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6553F-BE99-C655-7A15-F3025E37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B4049-A399-9885-B3A5-BB669D0B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832B-CDD1-47F3-B7D5-AC68C1212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6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1B26-0140-339C-23F0-F29A4F25D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D4217-7281-A0B7-B896-BB6F37844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2A9E4-BECA-F160-E8A5-4FAB2B13D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6898-66EA-4BDE-83CC-3E4078EE063B}" type="datetimeFigureOut">
              <a:rPr lang="en-US" smtClean="0"/>
              <a:t>5/5/25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4F2EB-BDE2-695E-2177-2D2C5783F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C7FBA-F2AD-EFDD-B668-36774FE6B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832B-CDD1-47F3-B7D5-AC68C1212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036E1-D115-8B92-10FE-6334CC317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44B07-A99F-9831-98E4-F76C88A60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7D9A4-75AE-DB8A-E3B4-4B252F132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6B24C-655E-F02E-CDF5-A3F8B603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6898-66EA-4BDE-83CC-3E4078EE063B}" type="datetimeFigureOut">
              <a:rPr lang="en-US" smtClean="0"/>
              <a:t>5/5/25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E3736-B97C-1637-C0F0-7CA6101C1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2097C-9C28-3EBB-B742-FCF4C01D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832B-CDD1-47F3-B7D5-AC68C1212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1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A1E16-C8AE-258C-9003-07E988001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5EBE5-1D12-EAAE-03BF-B966BA777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E10D1-494B-868E-4830-5B559D37C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532FB7-589A-576A-37E0-319B2E998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7D8EB2-BBCF-ED73-66E7-069B42423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907E4B-94C4-20C2-61F6-BF5DA737F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6898-66EA-4BDE-83CC-3E4078EE063B}" type="datetimeFigureOut">
              <a:rPr lang="en-US" smtClean="0"/>
              <a:t>5/5/25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46A833-16C6-1088-9326-C9C5FD3AA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16B537-53DB-7D40-752C-585AA013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832B-CDD1-47F3-B7D5-AC68C1212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4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/>
          <p:cNvPicPr preferRelativeResize="0"/>
          <p:nvPr/>
        </p:nvPicPr>
        <p:blipFill rotWithShape="1">
          <a:blip r:embed="rId4">
            <a:alphaModFix/>
          </a:blip>
          <a:srcRect t="9088" b="13947"/>
          <a:stretch/>
        </p:blipFill>
        <p:spPr>
          <a:xfrm>
            <a:off x="0" y="-1"/>
            <a:ext cx="12192000" cy="610819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/>
          <p:nvPr/>
        </p:nvSpPr>
        <p:spPr>
          <a:xfrm>
            <a:off x="0" y="5681710"/>
            <a:ext cx="12192000" cy="1176291"/>
          </a:xfrm>
          <a:prstGeom prst="rect">
            <a:avLst/>
          </a:prstGeom>
          <a:solidFill>
            <a:srgbClr val="232D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22436" y="5884578"/>
            <a:ext cx="2139696" cy="8915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2D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57200"/>
            <a:ext cx="121920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970796" y="2154251"/>
            <a:ext cx="10361768" cy="48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Franklin Gothic"/>
              <a:buNone/>
              <a:defRPr sz="1500" b="0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title"/>
          </p:nvPr>
        </p:nvSpPr>
        <p:spPr>
          <a:xfrm>
            <a:off x="970796" y="1011248"/>
            <a:ext cx="103617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1" name="Google Shape;2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48811" y="5916328"/>
            <a:ext cx="2139696" cy="8915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239DC0-821A-0D55-4284-9943D5D5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C9DF8-5F76-84BB-BD95-EC4831CAB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33215-FFDD-3B25-40CC-73EF69041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36898-66EA-4BDE-83CC-3E4078EE063B}" type="datetimeFigureOut">
              <a:rPr lang="en-US" smtClean="0"/>
              <a:t>5/5/25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951AC-3C6D-3BE1-42B8-E57E5D34B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FE843-6BEE-AD50-1F9A-1EB1A73C4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6832B-CDD1-47F3-B7D5-AC68C1212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5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>
            <a:spLocks noGrp="1"/>
          </p:cNvSpPr>
          <p:nvPr>
            <p:ph type="title"/>
          </p:nvPr>
        </p:nvSpPr>
        <p:spPr>
          <a:xfrm>
            <a:off x="179296" y="5895439"/>
            <a:ext cx="6661771" cy="58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lang="en-US" sz="4000" dirty="0"/>
              <a:t>Faculty Retreat 2025</a:t>
            </a:r>
            <a:br>
              <a:rPr lang="en-US" sz="4000" dirty="0"/>
            </a:br>
            <a:endParaRPr sz="1600" i="0" cap="non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Rotations/Block Schedule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AC34FC-586B-4FFA-9176-9B1975539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Keep Subspecialty blocks with better adherence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Subspecialty clinic time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Future consideration:  Elective block year 4/GHLT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Change in Rounding/Teams (proposal and pilot)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E79638-B47A-46C7-9DB7-1142A5BDF99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46800" y="1696453"/>
            <a:ext cx="5435600" cy="39433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85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E54B50-18C5-FDC3-74B9-186247261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21" y="613610"/>
            <a:ext cx="10517642" cy="557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25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006365"/>
            <a:ext cx="11074400" cy="1143000"/>
          </a:xfrm>
        </p:spPr>
        <p:txBody>
          <a:bodyPr/>
          <a:lstStyle/>
          <a:p>
            <a:r>
              <a:rPr lang="en-US" dirty="0"/>
              <a:t>Intern Schedule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marL="685800" lvl="1" indent="0">
              <a:buClr>
                <a:schemeClr val="bg2"/>
              </a:buClr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21B065-B52B-4771-AA33-B909F71FB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634" y="2046891"/>
            <a:ext cx="8002117" cy="18576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550EDD-29FD-43DB-A3A9-A895390A1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96" y="4366856"/>
            <a:ext cx="11241069" cy="16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87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7357E-61B6-5EDD-05B8-17923C7196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Split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3F4B3-3BA7-3750-F98A-14626CA1BC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61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A13C366-E36D-EFD7-FBA5-D19A2DD9687E}"/>
              </a:ext>
            </a:extLst>
          </p:cNvPr>
          <p:cNvSpPr/>
          <p:nvPr/>
        </p:nvSpPr>
        <p:spPr>
          <a:xfrm>
            <a:off x="219342" y="1054622"/>
            <a:ext cx="4371583" cy="1503124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Benign- Endo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BC46DB3-3111-FF0D-87E5-5AE1E78F44AC}"/>
              </a:ext>
            </a:extLst>
          </p:cNvPr>
          <p:cNvSpPr/>
          <p:nvPr/>
        </p:nvSpPr>
        <p:spPr>
          <a:xfrm>
            <a:off x="7555310" y="1054622"/>
            <a:ext cx="4371583" cy="1503124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Oncology 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Consult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33144FD-A339-CE5F-4625-45CB8AC59D52}"/>
              </a:ext>
            </a:extLst>
          </p:cNvPr>
          <p:cNvSpPr/>
          <p:nvPr/>
        </p:nvSpPr>
        <p:spPr>
          <a:xfrm>
            <a:off x="407608" y="2848603"/>
            <a:ext cx="3995057" cy="642257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PGY 4s- Chief (GUOR Chief)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CD43493-2994-B41F-74A8-D06790E2982F}"/>
              </a:ext>
            </a:extLst>
          </p:cNvPr>
          <p:cNvSpPr/>
          <p:nvPr/>
        </p:nvSpPr>
        <p:spPr>
          <a:xfrm>
            <a:off x="313474" y="3696423"/>
            <a:ext cx="3995057" cy="642257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PGY 1 (Intern)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453F265-A97D-6DBE-BB27-94E1973FC62F}"/>
              </a:ext>
            </a:extLst>
          </p:cNvPr>
          <p:cNvSpPr/>
          <p:nvPr/>
        </p:nvSpPr>
        <p:spPr>
          <a:xfrm>
            <a:off x="7789329" y="2781869"/>
            <a:ext cx="3995057" cy="642257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PGY 5- Chief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AD96884-3330-BB70-F454-40F6F6402DE5}"/>
              </a:ext>
            </a:extLst>
          </p:cNvPr>
          <p:cNvSpPr/>
          <p:nvPr/>
        </p:nvSpPr>
        <p:spPr>
          <a:xfrm>
            <a:off x="8353779" y="4514629"/>
            <a:ext cx="2901244" cy="6718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Consult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8CDE095-D350-3CD4-058E-7760AFEBF6B3}"/>
              </a:ext>
            </a:extLst>
          </p:cNvPr>
          <p:cNvSpPr/>
          <p:nvPr/>
        </p:nvSpPr>
        <p:spPr>
          <a:xfrm>
            <a:off x="7789329" y="3648249"/>
            <a:ext cx="3995057" cy="642257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Kari +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PGY 1 (Intern- when there are two)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F612F8-1B29-9EC6-CB8E-6143E9FAF24A}"/>
              </a:ext>
            </a:extLst>
          </p:cNvPr>
          <p:cNvSpPr txBox="1"/>
          <p:nvPr/>
        </p:nvSpPr>
        <p:spPr>
          <a:xfrm>
            <a:off x="3230880" y="127203"/>
            <a:ext cx="5730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Morning Rounding Structure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E497A768-CBC1-2DCC-C98C-29E878B1CAF6}"/>
              </a:ext>
            </a:extLst>
          </p:cNvPr>
          <p:cNvSpPr/>
          <p:nvPr/>
        </p:nvSpPr>
        <p:spPr>
          <a:xfrm>
            <a:off x="1717115" y="4446895"/>
            <a:ext cx="982134" cy="115371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C0A41AA8-A9E9-AF4B-B956-548FFE566718}"/>
              </a:ext>
            </a:extLst>
          </p:cNvPr>
          <p:cNvSpPr/>
          <p:nvPr/>
        </p:nvSpPr>
        <p:spPr>
          <a:xfrm>
            <a:off x="11255023" y="3129841"/>
            <a:ext cx="982134" cy="241767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3A8BC15-1CF8-E10F-B989-E951BC2F0D49}"/>
              </a:ext>
            </a:extLst>
          </p:cNvPr>
          <p:cNvSpPr/>
          <p:nvPr/>
        </p:nvSpPr>
        <p:spPr>
          <a:xfrm>
            <a:off x="313474" y="5667022"/>
            <a:ext cx="3246943" cy="9757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PGY 4 will round, establish plans. Intern will staff patients with attendings in the morning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B1799E6-D24E-2960-2876-2DAF4D66C29A}"/>
              </a:ext>
            </a:extLst>
          </p:cNvPr>
          <p:cNvSpPr/>
          <p:nvPr/>
        </p:nvSpPr>
        <p:spPr>
          <a:xfrm>
            <a:off x="8356824" y="5611334"/>
            <a:ext cx="3246942" cy="10546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Consult resident to call and staff patients in the morning</a:t>
            </a:r>
          </a:p>
        </p:txBody>
      </p:sp>
      <p:sp>
        <p:nvSpPr>
          <p:cNvPr id="16" name="Left-Right Arrow 15">
            <a:extLst>
              <a:ext uri="{FF2B5EF4-FFF2-40B4-BE49-F238E27FC236}">
                <a16:creationId xmlns:a16="http://schemas.microsoft.com/office/drawing/2014/main" id="{8096CC3C-1FD1-C839-C217-EA5214313A32}"/>
              </a:ext>
            </a:extLst>
          </p:cNvPr>
          <p:cNvSpPr/>
          <p:nvPr/>
        </p:nvSpPr>
        <p:spPr>
          <a:xfrm rot="20891764">
            <a:off x="3594025" y="4489464"/>
            <a:ext cx="4829800" cy="2088933"/>
          </a:xfrm>
          <a:prstGeom prst="left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Benign Intern to share written plans with consult resident. If issues arise, they are to update consult resident, escalate to chief or attending on call</a:t>
            </a:r>
          </a:p>
        </p:txBody>
      </p:sp>
    </p:spTree>
    <p:extLst>
      <p:ext uri="{BB962C8B-B14F-4D97-AF65-F5344CB8AC3E}">
        <p14:creationId xmlns:p14="http://schemas.microsoft.com/office/powerpoint/2010/main" val="238377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33144FD-A339-CE5F-4625-45CB8AC59D52}"/>
              </a:ext>
            </a:extLst>
          </p:cNvPr>
          <p:cNvSpPr/>
          <p:nvPr/>
        </p:nvSpPr>
        <p:spPr>
          <a:xfrm>
            <a:off x="881741" y="2062842"/>
            <a:ext cx="3995057" cy="64225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PGY 4- Chief- Benign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453F265-A97D-6DBE-BB27-94E1973FC62F}"/>
              </a:ext>
            </a:extLst>
          </p:cNvPr>
          <p:cNvSpPr/>
          <p:nvPr/>
        </p:nvSpPr>
        <p:spPr>
          <a:xfrm>
            <a:off x="6856731" y="2043748"/>
            <a:ext cx="3995057" cy="64225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PGY 5- Chief- Oncology (all other- new consults)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F8F6789E-988A-AAC1-FADD-9C66BADCB9CD}"/>
              </a:ext>
            </a:extLst>
          </p:cNvPr>
          <p:cNvSpPr/>
          <p:nvPr/>
        </p:nvSpPr>
        <p:spPr>
          <a:xfrm>
            <a:off x="5007876" y="1914776"/>
            <a:ext cx="1848855" cy="105640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 out overnight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B50779A7-C969-3848-2FDB-FB11873DFA94}"/>
              </a:ext>
            </a:extLst>
          </p:cNvPr>
          <p:cNvSpPr/>
          <p:nvPr/>
        </p:nvSpPr>
        <p:spPr>
          <a:xfrm>
            <a:off x="881740" y="3510645"/>
            <a:ext cx="3995057" cy="64225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PGY 1- Intern Benign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B6E8394-F751-1323-640A-CA5634B2A80D}"/>
              </a:ext>
            </a:extLst>
          </p:cNvPr>
          <p:cNvSpPr/>
          <p:nvPr/>
        </p:nvSpPr>
        <p:spPr>
          <a:xfrm>
            <a:off x="5007877" y="3422687"/>
            <a:ext cx="1717776" cy="907414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 out overnight</a:t>
            </a: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47999516-415B-B857-1783-F5B35821ECE1}"/>
              </a:ext>
            </a:extLst>
          </p:cNvPr>
          <p:cNvSpPr/>
          <p:nvPr/>
        </p:nvSpPr>
        <p:spPr>
          <a:xfrm>
            <a:off x="6856730" y="3900325"/>
            <a:ext cx="3995057" cy="64225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PGY 2-4 overnight resident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6E05AA-E535-9E81-95E8-502B22AA04B4}"/>
              </a:ext>
            </a:extLst>
          </p:cNvPr>
          <p:cNvSpPr txBox="1"/>
          <p:nvPr/>
        </p:nvSpPr>
        <p:spPr>
          <a:xfrm>
            <a:off x="3255098" y="842826"/>
            <a:ext cx="573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Overnight Call Structure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BB12333-C8B3-7132-1534-573C1578593B}"/>
              </a:ext>
            </a:extLst>
          </p:cNvPr>
          <p:cNvSpPr/>
          <p:nvPr/>
        </p:nvSpPr>
        <p:spPr>
          <a:xfrm>
            <a:off x="1428646" y="4221454"/>
            <a:ext cx="2901244" cy="6718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Consult Resident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96DEB6C-1D80-842A-4B46-D8E072E16DCE}"/>
              </a:ext>
            </a:extLst>
          </p:cNvPr>
          <p:cNvSpPr/>
          <p:nvPr/>
        </p:nvSpPr>
        <p:spPr>
          <a:xfrm>
            <a:off x="4876797" y="4289829"/>
            <a:ext cx="1848855" cy="907414"/>
          </a:xfrm>
          <a:prstGeom prst="rightArrow">
            <a:avLst>
              <a:gd name="adj1" fmla="val 50000"/>
              <a:gd name="adj2" fmla="val 46538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 out overnight</a:t>
            </a:r>
          </a:p>
        </p:txBody>
      </p:sp>
    </p:spTree>
    <p:extLst>
      <p:ext uri="{BB962C8B-B14F-4D97-AF65-F5344CB8AC3E}">
        <p14:creationId xmlns:p14="http://schemas.microsoft.com/office/powerpoint/2010/main" val="2380506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006365"/>
            <a:ext cx="11074400" cy="1143000"/>
          </a:xfrm>
        </p:spPr>
        <p:txBody>
          <a:bodyPr/>
          <a:lstStyle/>
          <a:p>
            <a:r>
              <a:rPr lang="en-US" dirty="0"/>
              <a:t>Resident Clinic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t">
            <a:normAutofit lnSpcReduction="10000"/>
          </a:bodyPr>
          <a:lstStyle/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Closed June 15-July 1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+mj-lt"/>
            </a:endParaRP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R3 on Monday/R2 on Thursday (rotate based on consult block)</a:t>
            </a:r>
          </a:p>
          <a:p>
            <a:pPr marL="1428750" lvl="2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Fewer vasectomies (permission for Riverside rotation approved by GMEC)</a:t>
            </a:r>
          </a:p>
          <a:p>
            <a:pPr marL="1428750" lvl="2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+mj-lt"/>
            </a:endParaRP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No ramp up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+mj-lt"/>
            </a:endParaRP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R3’s 30/15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+mj-lt"/>
            </a:endParaRP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R2’s 60/30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973C21-B343-401D-AC99-6B97528B5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296" y="1828800"/>
            <a:ext cx="5236918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08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006365"/>
            <a:ext cx="11074400" cy="1143000"/>
          </a:xfrm>
        </p:spPr>
        <p:txBody>
          <a:bodyPr/>
          <a:lstStyle/>
          <a:p>
            <a:r>
              <a:rPr lang="en-US" dirty="0"/>
              <a:t>Intern Roles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t">
            <a:normAutofit/>
          </a:bodyPr>
          <a:lstStyle/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See prior rounding proposal (benign/endo and oncology proposal)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Interns come in on Sat/Sun day to help call resident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Saturday block time-assist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Interns will do 6 months of general surgery (core rotations SICU, NF, Green/Orange, VA, Peds, Blue, EGS). 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Take Step 3 early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8420769" y="1908285"/>
            <a:ext cx="5435600" cy="39433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12,000+ Doctors Round Stock Photos ...">
            <a:extLst>
              <a:ext uri="{FF2B5EF4-FFF2-40B4-BE49-F238E27FC236}">
                <a16:creationId xmlns:a16="http://schemas.microsoft.com/office/drawing/2014/main" id="{87ECE429-FB04-AA87-606C-0BA5260DC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18" y="1889235"/>
            <a:ext cx="4349081" cy="379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933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006365"/>
            <a:ext cx="11074400" cy="1143000"/>
          </a:xfrm>
        </p:spPr>
        <p:txBody>
          <a:bodyPr/>
          <a:lstStyle/>
          <a:p>
            <a:r>
              <a:rPr lang="en-US" dirty="0"/>
              <a:t>Resident Research-Zillioux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t">
            <a:normAutofit/>
          </a:bodyPr>
          <a:lstStyle/>
          <a:p>
            <a:pPr marL="685800" lvl="1" indent="0">
              <a:buClr>
                <a:schemeClr val="bg2"/>
              </a:buClr>
            </a:pPr>
            <a:endParaRPr lang="en-US" sz="1800" dirty="0">
              <a:solidFill>
                <a:schemeClr val="bg2"/>
              </a:solidFill>
              <a:latin typeface="+mj-lt"/>
            </a:endParaRP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Steers Fellow</a:t>
            </a:r>
          </a:p>
          <a:p>
            <a:pPr marL="1428750" lvl="2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Rahwa </a:t>
            </a:r>
            <a:r>
              <a:rPr lang="en-US" sz="1800" dirty="0" err="1">
                <a:solidFill>
                  <a:schemeClr val="bg2"/>
                </a:solidFill>
                <a:latin typeface="+mj-lt"/>
              </a:rPr>
              <a:t>Ghenbot</a:t>
            </a:r>
            <a:r>
              <a:rPr lang="en-US" sz="1800" dirty="0">
                <a:solidFill>
                  <a:schemeClr val="bg2"/>
                </a:solidFill>
                <a:latin typeface="+mj-lt"/>
              </a:rPr>
              <a:t>, UVA</a:t>
            </a:r>
          </a:p>
          <a:p>
            <a:pPr marL="1428750" lvl="2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F3A723-B6B9-4DC6-920B-783B0A5EF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096" y="1974991"/>
            <a:ext cx="4373632" cy="239739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UVA Urology on X: &quot;Please join us in ...">
            <a:extLst>
              <a:ext uri="{FF2B5EF4-FFF2-40B4-BE49-F238E27FC236}">
                <a16:creationId xmlns:a16="http://schemas.microsoft.com/office/drawing/2014/main" id="{16BD66B4-D044-DEA4-507D-F716D232A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58" y="3718035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116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006365"/>
            <a:ext cx="11074400" cy="1143000"/>
          </a:xfrm>
        </p:spPr>
        <p:txBody>
          <a:bodyPr/>
          <a:lstStyle/>
          <a:p>
            <a:r>
              <a:rPr lang="en-US" dirty="0"/>
              <a:t>Sub-I rotations-Kern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t">
            <a:normAutofit/>
          </a:bodyPr>
          <a:lstStyle/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Interviews?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EE4EF8-8225-44CF-8958-FD3D7412C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00" y="1457325"/>
            <a:ext cx="5588001" cy="39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2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Survey Data :  Not Available Yet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994400" y="2286000"/>
            <a:ext cx="5435600" cy="39433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 descr="Question mark and man concept ...">
            <a:extLst>
              <a:ext uri="{FF2B5EF4-FFF2-40B4-BE49-F238E27FC236}">
                <a16:creationId xmlns:a16="http://schemas.microsoft.com/office/drawing/2014/main" id="{112FBE09-600A-2903-0FA4-BDA98DF42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2203450"/>
            <a:ext cx="331470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146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Items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t">
            <a:normAutofit lnSpcReduction="10000"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Interview format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How many candidates/interview days?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Sub-I’s on day #3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Limit faculty interviewers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chemeClr val="accent5"/>
                </a:solidFill>
                <a:effectLst/>
                <a:latin typeface="Calibri" panose="020F0502020204030204" pitchFamily="34" charset="0"/>
              </a:rPr>
              <a:t>Tuesday, November 18</a:t>
            </a:r>
            <a:r>
              <a:rPr lang="en-US" sz="2800" b="0" i="0" baseline="30000" dirty="0">
                <a:solidFill>
                  <a:schemeClr val="accent5"/>
                </a:solidFill>
                <a:effectLst/>
                <a:latin typeface="Calibri" panose="020F0502020204030204" pitchFamily="34" charset="0"/>
              </a:rPr>
              <a:t>th</a:t>
            </a:r>
            <a:r>
              <a:rPr lang="en-US" sz="2800" b="0" i="0" dirty="0">
                <a:solidFill>
                  <a:schemeClr val="accent5"/>
                </a:solidFill>
                <a:effectLst/>
                <a:latin typeface="Calibri" panose="020F0502020204030204" pitchFamily="34" charset="0"/>
              </a:rPr>
              <a:t> and Thursday, November 20</a:t>
            </a:r>
            <a:r>
              <a:rPr lang="en-US" sz="2800" b="0" i="0" baseline="30000" dirty="0">
                <a:solidFill>
                  <a:schemeClr val="accent5"/>
                </a:solidFill>
                <a:effectLst/>
                <a:latin typeface="Calibri" panose="020F0502020204030204" pitchFamily="34" charset="0"/>
              </a:rPr>
              <a:t>th</a:t>
            </a:r>
            <a:r>
              <a:rPr lang="en-US" sz="2800" b="0" i="0" dirty="0">
                <a:solidFill>
                  <a:schemeClr val="accent5"/>
                </a:solidFill>
                <a:effectLst/>
                <a:latin typeface="Calibri" panose="020F0502020204030204" pitchFamily="34" charset="0"/>
              </a:rPr>
              <a:t> for in-person, and Monday, November 24</a:t>
            </a:r>
            <a:r>
              <a:rPr lang="en-US" sz="2800" b="0" i="0" baseline="30000" dirty="0">
                <a:solidFill>
                  <a:schemeClr val="accent5"/>
                </a:solidFill>
                <a:effectLst/>
                <a:latin typeface="Calibri" panose="020F0502020204030204" pitchFamily="34" charset="0"/>
              </a:rPr>
              <a:t>th</a:t>
            </a:r>
            <a:r>
              <a:rPr lang="en-US" sz="2800" b="0" i="0" dirty="0">
                <a:solidFill>
                  <a:schemeClr val="accent5"/>
                </a:solidFill>
                <a:effectLst/>
                <a:latin typeface="Calibri" panose="020F0502020204030204" pitchFamily="34" charset="0"/>
              </a:rPr>
              <a:t>  (virtual)</a:t>
            </a:r>
            <a:endParaRPr lang="en-US" sz="2800" dirty="0">
              <a:solidFill>
                <a:schemeClr val="accent5"/>
              </a:solidFill>
            </a:endParaRP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BF0233-298C-4A03-AAC4-9E9F6F96D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278" y="2385390"/>
            <a:ext cx="4863548" cy="348200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3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A8C2B-5DF7-3539-511C-F466D3A28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2A824-92AA-CBFE-7401-AF0254A00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006365"/>
            <a:ext cx="11074400" cy="1143000"/>
          </a:xfrm>
        </p:spPr>
        <p:txBody>
          <a:bodyPr/>
          <a:lstStyle/>
          <a:p>
            <a:r>
              <a:rPr lang="en-US" dirty="0"/>
              <a:t>Expectation Setting </a:t>
            </a:r>
            <a:r>
              <a:rPr lang="en-US"/>
              <a:t>(additional slides sent)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EB31B-780F-8B70-B1FF-DD329C1F9F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>
            <a:normAutofit fontScale="70000" lnSpcReduction="20000"/>
          </a:bodyPr>
          <a:lstStyle/>
          <a:p>
            <a:pPr marL="1028700" lvl="1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Working group</a:t>
            </a:r>
          </a:p>
          <a:p>
            <a:pPr marL="1028700" lvl="1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Familiarize with Handbook</a:t>
            </a:r>
          </a:p>
          <a:p>
            <a:pPr marL="1485900" lvl="2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Included:</a:t>
            </a:r>
          </a:p>
          <a:p>
            <a:pPr marL="1943100" lvl="3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General competency-based goals/objectives</a:t>
            </a:r>
          </a:p>
          <a:p>
            <a:pPr marL="2400300" lvl="4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ACGME</a:t>
            </a:r>
          </a:p>
          <a:p>
            <a:pPr marL="2400300" lvl="4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Program-based by PGY year</a:t>
            </a:r>
          </a:p>
          <a:p>
            <a:pPr marL="2857500" lvl="5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Subcategorized by Medical Knowledge, Patient Care, Professionalism</a:t>
            </a:r>
          </a:p>
          <a:p>
            <a:pPr marL="2400300" lvl="4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EPA’s/</a:t>
            </a:r>
            <a:r>
              <a:rPr lang="en-US" sz="2000" dirty="0" err="1">
                <a:solidFill>
                  <a:schemeClr val="bg2"/>
                </a:solidFill>
              </a:rPr>
              <a:t>Entrustable</a:t>
            </a:r>
            <a:r>
              <a:rPr lang="en-US" sz="2000" dirty="0">
                <a:solidFill>
                  <a:schemeClr val="bg2"/>
                </a:solidFill>
              </a:rPr>
              <a:t> Procedures by PGY level</a:t>
            </a:r>
          </a:p>
          <a:p>
            <a:pPr marL="2400300" lvl="4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Must call list</a:t>
            </a:r>
          </a:p>
          <a:p>
            <a:pPr marL="1485900" lvl="2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Available on website, still needs updates even though we make changes annually</a:t>
            </a:r>
          </a:p>
          <a:p>
            <a:pPr marL="1028700"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Reinforce @ orientation and throughout the year</a:t>
            </a:r>
          </a:p>
          <a:p>
            <a:pPr marL="1028700"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In the moment feedback</a:t>
            </a:r>
          </a:p>
          <a:p>
            <a:pPr marL="1028700"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Hold Residents Accountable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8B098-6B46-42F6-21C5-496CE9BC6D1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close up of text&#10;&#10;AI-generated content may be incorrect.">
            <a:extLst>
              <a:ext uri="{FF2B5EF4-FFF2-40B4-BE49-F238E27FC236}">
                <a16:creationId xmlns:a16="http://schemas.microsoft.com/office/drawing/2014/main" id="{D689D8D7-EA75-5F32-6B48-F5763784A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2466473"/>
            <a:ext cx="5156200" cy="29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68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90600"/>
            <a:ext cx="11074400" cy="1143000"/>
          </a:xfrm>
        </p:spPr>
        <p:txBody>
          <a:bodyPr/>
          <a:lstStyle/>
          <a:p>
            <a:pPr algn="ctr"/>
            <a:r>
              <a:rPr lang="en-US" dirty="0"/>
              <a:t>Thoughts?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616" y="2133600"/>
            <a:ext cx="5236918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12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Survey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3355C9-DEA1-4256-9153-5AFB22F73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10" y="314325"/>
            <a:ext cx="1076158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8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B177DF-5DF2-48EE-AA6D-93E9292D1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808"/>
            <a:ext cx="12192000" cy="650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63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71DB0C-896E-4554-A809-97C7B4D21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392"/>
            <a:ext cx="12192000" cy="641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05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84A506-C6D5-4091-A65F-1136B0FEB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81" y="0"/>
            <a:ext cx="11520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71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88DA28-5A57-480D-9E09-5B6031135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5" y="102870"/>
            <a:ext cx="11231490" cy="665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15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InService</a:t>
            </a:r>
            <a:r>
              <a:rPr lang="en-US" dirty="0"/>
              <a:t> Scores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t">
            <a:normAutofit/>
          </a:bodyPr>
          <a:lstStyle/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Overall improved performance compared to prior years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Thank you to Dr. Tuong for work on the curriculum!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Positive feedback on conference structure (oral boards style)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Weakest area</a:t>
            </a:r>
          </a:p>
          <a:p>
            <a:pPr marL="1428750" lvl="2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Urinary Diversion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964386-89EF-40BC-AC4C-031868463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331" y="0"/>
            <a:ext cx="5944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UVA GEN title and end slide">
  <a:themeElements>
    <a:clrScheme name="UVA NEW BRAND">
      <a:dk1>
        <a:srgbClr val="D75929"/>
      </a:dk1>
      <a:lt1>
        <a:srgbClr val="0E1011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UVA GEN inside 6">
  <a:themeElements>
    <a:clrScheme name="UVA New Brand Colors - USE">
      <a:dk1>
        <a:srgbClr val="E57228"/>
      </a:dk1>
      <a:lt1>
        <a:srgbClr val="0E1011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6410</TotalTime>
  <Words>442</Words>
  <Application>Microsoft Macintosh PowerPoint</Application>
  <PresentationFormat>Widescreen</PresentationFormat>
  <Paragraphs>88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 Light</vt:lpstr>
      <vt:lpstr>Arial</vt:lpstr>
      <vt:lpstr>Calibri</vt:lpstr>
      <vt:lpstr>4_UVA GEN title and end slide</vt:lpstr>
      <vt:lpstr>8_UVA GEN inside 6</vt:lpstr>
      <vt:lpstr>Office Theme</vt:lpstr>
      <vt:lpstr>Faculty Retreat 2025 </vt:lpstr>
      <vt:lpstr>2025 Survey Data :  Not Available Yet</vt:lpstr>
      <vt:lpstr>2024 Survey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InService Scores</vt:lpstr>
      <vt:lpstr>Rotations/Block Schedule</vt:lpstr>
      <vt:lpstr>PowerPoint Presentation</vt:lpstr>
      <vt:lpstr>Intern Schedule</vt:lpstr>
      <vt:lpstr>Split Services</vt:lpstr>
      <vt:lpstr>PowerPoint Presentation</vt:lpstr>
      <vt:lpstr>PowerPoint Presentation</vt:lpstr>
      <vt:lpstr>Resident Clinic</vt:lpstr>
      <vt:lpstr>Intern Roles</vt:lpstr>
      <vt:lpstr>Resident Research-Zillioux</vt:lpstr>
      <vt:lpstr>Sub-I rotations-Kern</vt:lpstr>
      <vt:lpstr>Other Items</vt:lpstr>
      <vt:lpstr>Expectation Setting (additional slides sent)</vt:lpstr>
      <vt:lpstr>Thoughts?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Residency Retreat 2021 Gray/Smith</dc:title>
  <dc:creator>Therese Vincent</dc:creator>
  <cp:lastModifiedBy>Smith, Ryan *HS</cp:lastModifiedBy>
  <cp:revision>24</cp:revision>
  <dcterms:created xsi:type="dcterms:W3CDTF">2017-10-18T15:58:36Z</dcterms:created>
  <dcterms:modified xsi:type="dcterms:W3CDTF">2025-05-05T20:10:30Z</dcterms:modified>
</cp:coreProperties>
</file>