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7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Ex2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4" r:id="rId1"/>
    <p:sldMasterId id="2147483695" r:id="rId2"/>
    <p:sldMasterId id="2147483773" r:id="rId3"/>
    <p:sldMasterId id="2147483755" r:id="rId4"/>
    <p:sldMasterId id="2147483777" r:id="rId5"/>
    <p:sldMasterId id="2147483758" r:id="rId6"/>
    <p:sldMasterId id="2147483780" r:id="rId7"/>
    <p:sldMasterId id="2147483767" r:id="rId8"/>
    <p:sldMasterId id="2147483783" r:id="rId9"/>
  </p:sldMasterIdLst>
  <p:notesMasterIdLst>
    <p:notesMasterId r:id="rId21"/>
  </p:notesMasterIdLst>
  <p:sldIdLst>
    <p:sldId id="291" r:id="rId10"/>
    <p:sldId id="292" r:id="rId11"/>
    <p:sldId id="297" r:id="rId12"/>
    <p:sldId id="300" r:id="rId13"/>
    <p:sldId id="278" r:id="rId14"/>
    <p:sldId id="298" r:id="rId15"/>
    <p:sldId id="288" r:id="rId16"/>
    <p:sldId id="289" r:id="rId17"/>
    <p:sldId id="294" r:id="rId18"/>
    <p:sldId id="301" r:id="rId19"/>
    <p:sldId id="293" r:id="rId20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im, Jasdeep *HS" initials="HJ*" lastIdx="7" clrIdx="0">
    <p:extLst>
      <p:ext uri="{19B8F6BF-5375-455C-9EA6-DF929625EA0E}">
        <p15:presenceInfo xmlns:p15="http://schemas.microsoft.com/office/powerpoint/2012/main" userId="S-1-5-21-184419896-705521331-1054369306-1188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7200"/>
    <a:srgbClr val="232D48"/>
    <a:srgbClr val="FFECD9"/>
    <a:srgbClr val="FFC993"/>
    <a:srgbClr val="FF9F3F"/>
    <a:srgbClr val="B9C2DD"/>
    <a:srgbClr val="8999C5"/>
    <a:srgbClr val="FFDEBD"/>
    <a:srgbClr val="4D629D"/>
    <a:srgbClr val="FFB2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94" autoAdjust="0"/>
    <p:restoredTop sz="90171" autoAdjust="0"/>
  </p:normalViewPr>
  <p:slideViewPr>
    <p:cSldViewPr snapToGrid="0" snapToObjects="1">
      <p:cViewPr varScale="1">
        <p:scale>
          <a:sx n="103" d="100"/>
          <a:sy n="103" d="100"/>
        </p:scale>
        <p:origin x="114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8" d="100"/>
          <a:sy n="58" d="100"/>
        </p:scale>
        <p:origin x="250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Microsoft_Excel_Worksheet2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120172946174877E-2"/>
          <c:y val="5.9892131586667625E-2"/>
          <c:w val="0.88645161203908251"/>
          <c:h val="0.813847234893441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Patient giving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&quot;$&quot;#,##0.0" sourceLinked="0"/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FY19</c:v>
                </c:pt>
                <c:pt idx="1">
                  <c:v>FY20</c:v>
                </c:pt>
                <c:pt idx="2">
                  <c:v>FY21</c:v>
                </c:pt>
                <c:pt idx="3">
                  <c:v>FY22</c:v>
                </c:pt>
                <c:pt idx="4">
                  <c:v>FY23</c:v>
                </c:pt>
                <c:pt idx="5">
                  <c:v>Biotech gift</c:v>
                </c:pt>
                <c:pt idx="6">
                  <c:v>FY24 </c:v>
                </c:pt>
              </c:strCache>
            </c:strRef>
          </c:cat>
          <c:val>
            <c:numRef>
              <c:f>Sheet1!$B$2:$B$8</c:f>
              <c:numCache>
                <c:formatCode>"$"#,##0</c:formatCode>
                <c:ptCount val="7"/>
                <c:pt idx="0">
                  <c:v>28845917</c:v>
                </c:pt>
                <c:pt idx="1">
                  <c:v>17544444</c:v>
                </c:pt>
                <c:pt idx="2">
                  <c:v>14516299</c:v>
                </c:pt>
                <c:pt idx="3">
                  <c:v>32658499</c:v>
                </c:pt>
                <c:pt idx="4">
                  <c:v>25570961</c:v>
                </c:pt>
                <c:pt idx="6">
                  <c:v>66014178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0C-4341-896F-6DCFCFEB4B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Non-patient giving</c:v>
                </c:pt>
              </c:strCache>
            </c:strRef>
          </c:tx>
          <c:spPr>
            <a:solidFill>
              <a:schemeClr val="tx1"/>
            </a:solidFill>
            <a:ln>
              <a:solidFill>
                <a:srgbClr val="E57200"/>
              </a:solidFill>
            </a:ln>
            <a:effectLst/>
          </c:spPr>
          <c:invertIfNegative val="0"/>
          <c:dLbls>
            <c:dLbl>
              <c:idx val="6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bg1"/>
                        </a:solidFill>
                        <a:latin typeface="Franklin Gothic Medium Cond" panose="020B0606030402020204" pitchFamily="34" charset="0"/>
                        <a:ea typeface="+mn-ea"/>
                        <a:cs typeface="+mn-cs"/>
                      </a:defRPr>
                    </a:pPr>
                    <a:fld id="{97EBA144-0D62-4642-9CBC-DB8618661618}" type="VALUE">
                      <a:rPr lang="en-US" sz="1000"/>
                      <a:pPr>
                        <a:defRPr sz="120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&quot;$&quot;#,##0.0" sourceLinked="0"/>
              <c:spPr>
                <a:solidFill>
                  <a:schemeClr val="bg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Franklin Gothic Medium Cond" panose="020B06060304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654909517575896E-2"/>
                      <c:h val="8.242578913179561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058-4384-B84B-77C7BF2BE5A5}"/>
                </c:ext>
              </c:extLst>
            </c:dLbl>
            <c:numFmt formatCode="&quot;$&quot;#,##0.0" sourceLinked="0"/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FY19</c:v>
                </c:pt>
                <c:pt idx="1">
                  <c:v>FY20</c:v>
                </c:pt>
                <c:pt idx="2">
                  <c:v>FY21</c:v>
                </c:pt>
                <c:pt idx="3">
                  <c:v>FY22</c:v>
                </c:pt>
                <c:pt idx="4">
                  <c:v>FY23</c:v>
                </c:pt>
                <c:pt idx="5">
                  <c:v>Biotech gift</c:v>
                </c:pt>
                <c:pt idx="6">
                  <c:v>FY24 </c:v>
                </c:pt>
              </c:strCache>
            </c:strRef>
          </c:cat>
          <c:val>
            <c:numRef>
              <c:f>Sheet1!$C$2:$C$8</c:f>
              <c:numCache>
                <c:formatCode>"$"#,##0</c:formatCode>
                <c:ptCount val="7"/>
                <c:pt idx="0">
                  <c:v>40698572</c:v>
                </c:pt>
                <c:pt idx="1">
                  <c:v>49856553</c:v>
                </c:pt>
                <c:pt idx="2">
                  <c:v>34737479</c:v>
                </c:pt>
                <c:pt idx="3">
                  <c:v>43397093</c:v>
                </c:pt>
                <c:pt idx="4">
                  <c:v>56146084</c:v>
                </c:pt>
                <c:pt idx="6">
                  <c:v>55613802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0C-4341-896F-6DCFCFEB4B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overlap val="100"/>
        <c:axId val="946016928"/>
        <c:axId val="946009440"/>
      </c:barChart>
      <c:lineChart>
        <c:grouping val="standard"/>
        <c:varyColors val="0"/>
        <c:ser>
          <c:idx val="3"/>
          <c:order val="3"/>
          <c:tx>
            <c:v>Total</c:v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Sheet1!$D$2:$D$8</c:f>
              <c:numCache>
                <c:formatCode>"$"#,##0</c:formatCode>
                <c:ptCount val="7"/>
                <c:pt idx="0">
                  <c:v>69544489</c:v>
                </c:pt>
                <c:pt idx="1">
                  <c:v>67400997</c:v>
                </c:pt>
                <c:pt idx="2">
                  <c:v>49253778</c:v>
                </c:pt>
                <c:pt idx="3">
                  <c:v>76055592</c:v>
                </c:pt>
                <c:pt idx="4">
                  <c:v>81717045</c:v>
                </c:pt>
                <c:pt idx="5">
                  <c:v>100000000</c:v>
                </c:pt>
                <c:pt idx="6">
                  <c:v>121627980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5-D70C-4341-896F-6DCFCFEB4B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6016928"/>
        <c:axId val="946009440"/>
        <c:extLst/>
      </c:lineChar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6011936"/>
        <c:axId val="946021088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Provider referrals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40000"/>
                        <a:lumOff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0"/>
                    <c:layout>
                      <c:manualLayout>
                        <c:x val="2.8871554168643194E-2"/>
                        <c:y val="-1.1324785943711356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2-D70C-4341-896F-6DCFCFEB4B20}"/>
                      </c:ext>
                    </c:extLst>
                  </c:dLbl>
                  <c:dLbl>
                    <c:idx val="4"/>
                    <c:layout>
                      <c:manualLayout>
                        <c:x val="2.8871554168643117E-2"/>
                        <c:y val="-2.831196485927839E-3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3-D70C-4341-896F-6DCFCFEB4B20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Sheet1!$A$2:$A$8</c15:sqref>
                        </c15:formulaRef>
                      </c:ext>
                    </c:extLst>
                    <c:strCache>
                      <c:ptCount val="7"/>
                      <c:pt idx="0">
                        <c:v>FY19</c:v>
                      </c:pt>
                      <c:pt idx="1">
                        <c:v>FY20</c:v>
                      </c:pt>
                      <c:pt idx="2">
                        <c:v>FY21</c:v>
                      </c:pt>
                      <c:pt idx="3">
                        <c:v>FY22</c:v>
                      </c:pt>
                      <c:pt idx="4">
                        <c:v>FY23</c:v>
                      </c:pt>
                      <c:pt idx="5">
                        <c:v>Biotech gift</c:v>
                      </c:pt>
                      <c:pt idx="6">
                        <c:v>FY24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Sheet1!$E$2:$E$8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153</c:v>
                      </c:pt>
                      <c:pt idx="1">
                        <c:v>192</c:v>
                      </c:pt>
                      <c:pt idx="2">
                        <c:v>241</c:v>
                      </c:pt>
                      <c:pt idx="3">
                        <c:v>198</c:v>
                      </c:pt>
                      <c:pt idx="4">
                        <c:v>305</c:v>
                      </c:pt>
                      <c:pt idx="6">
                        <c:v>479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D70C-4341-896F-6DCFCFEB4B20}"/>
                  </c:ext>
                </c:extLst>
              </c15:ser>
            </c15:filteredLineSeries>
          </c:ext>
        </c:extLst>
      </c:lineChart>
      <c:catAx>
        <c:axId val="94601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6009440"/>
        <c:crosses val="autoZero"/>
        <c:auto val="1"/>
        <c:lblAlgn val="ctr"/>
        <c:lblOffset val="100"/>
        <c:noMultiLvlLbl val="0"/>
      </c:catAx>
      <c:valAx>
        <c:axId val="946009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6016928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946021088"/>
        <c:scaling>
          <c:orientation val="minMax"/>
          <c:max val="300"/>
        </c:scaling>
        <c:delete val="1"/>
        <c:axPos val="r"/>
        <c:numFmt formatCode="General" sourceLinked="1"/>
        <c:majorTickMark val="out"/>
        <c:minorTickMark val="none"/>
        <c:tickLblPos val="nextTo"/>
        <c:crossAx val="946011936"/>
        <c:crosses val="max"/>
        <c:crossBetween val="between"/>
      </c:valAx>
      <c:catAx>
        <c:axId val="9460119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46021088"/>
        <c:crosses val="autoZero"/>
        <c:auto val="1"/>
        <c:lblAlgn val="ctr"/>
        <c:lblOffset val="100"/>
        <c:noMultiLvlLbl val="0"/>
      </c:catAx>
      <c:spPr>
        <a:solidFill>
          <a:schemeClr val="bg2"/>
        </a:solidFill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36314310117279797"/>
          <c:y val="0.11692022089178518"/>
          <c:w val="0.31057022768388926"/>
          <c:h val="5.89670978877149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Provider referrals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5625000000000001E-3"/>
                  <c:y val="9.15155039513800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07-4D26-8CAA-11935E87B40D}"/>
                </c:ext>
              </c:extLst>
            </c:dLbl>
            <c:dLbl>
              <c:idx val="2"/>
              <c:layout>
                <c:manualLayout>
                  <c:x val="-1.1458200967217994E-16"/>
                  <c:y val="-2.1353617588655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07-4D26-8CAA-11935E87B40D}"/>
                </c:ext>
              </c:extLst>
            </c:dLbl>
            <c:dLbl>
              <c:idx val="3"/>
              <c:layout>
                <c:manualLayout>
                  <c:x val="0"/>
                  <c:y val="2.1353617588655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07-4D26-8CAA-11935E87B40D}"/>
                </c:ext>
              </c:extLst>
            </c:dLbl>
            <c:dLbl>
              <c:idx val="4"/>
              <c:layout>
                <c:manualLayout>
                  <c:x val="1.5625000000000001E-3"/>
                  <c:y val="9.15155039513800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07-4D26-8CAA-11935E87B4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FY19</c:v>
                </c:pt>
                <c:pt idx="1">
                  <c:v>FY20</c:v>
                </c:pt>
                <c:pt idx="2">
                  <c:v>FY21</c:v>
                </c:pt>
                <c:pt idx="3">
                  <c:v>FY22</c:v>
                </c:pt>
                <c:pt idx="4">
                  <c:v>FY23</c:v>
                </c:pt>
                <c:pt idx="5">
                  <c:v>FY24 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153</c:v>
                </c:pt>
                <c:pt idx="1">
                  <c:v>194</c:v>
                </c:pt>
                <c:pt idx="2">
                  <c:v>241</c:v>
                </c:pt>
                <c:pt idx="3">
                  <c:v>198</c:v>
                </c:pt>
                <c:pt idx="4">
                  <c:v>307</c:v>
                </c:pt>
                <c:pt idx="5">
                  <c:v>642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607-4D26-8CAA-11935E87B4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47104592"/>
        <c:axId val="1147119152"/>
      </c:lineChart>
      <c:catAx>
        <c:axId val="114710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7119152"/>
        <c:crosses val="autoZero"/>
        <c:auto val="1"/>
        <c:lblAlgn val="ctr"/>
        <c:lblOffset val="100"/>
        <c:noMultiLvlLbl val="0"/>
      </c:catAx>
      <c:valAx>
        <c:axId val="114711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7104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Sheet1!$A$2:$A$5</cx:f>
        <cx:lvl ptCount="4">
          <cx:pt idx="0">Referrals</cx:pt>
          <cx:pt idx="1">Unique patients</cx:pt>
          <cx:pt idx="2">Development outreach</cx:pt>
          <cx:pt idx="3">Donors</cx:pt>
        </cx:lvl>
      </cx:strDim>
      <cx:numDim type="val">
        <cx:f>Sheet1!$B$2:$B$5</cx:f>
        <cx:lvl ptCount="4" formatCode="General">
          <cx:pt idx="0">995</cx:pt>
          <cx:pt idx="1">952</cx:pt>
          <cx:pt idx="2">344</cx:pt>
          <cx:pt idx="3">93</cx:pt>
        </cx:lvl>
      </cx:numDim>
    </cx:data>
  </cx:chartData>
  <cx:chart>
    <cx:title pos="t" align="ctr" overlay="0">
      <cx:tx>
        <cx:txData>
          <cx:v>Provider Referrals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baseline="0">
              <a:solidFill>
                <a:schemeClr val="bg2"/>
              </a:solidFill>
            </a:defRPr>
          </a:pPr>
          <a:r>
            <a:rPr lang="en-US" sz="1862" b="0" i="0" u="none" strike="noStrike" baseline="0" dirty="0">
              <a:solidFill>
                <a:schemeClr val="bg2"/>
              </a:solidFill>
              <a:latin typeface="Franklin Gothic Medium Cond" panose="020B0606030402020204" pitchFamily="34" charset="0"/>
            </a:rPr>
            <a:t>Provider Referrals</a:t>
          </a:r>
        </a:p>
      </cx:txPr>
    </cx:title>
    <cx:plotArea>
      <cx:plotAreaRegion>
        <cx:series layoutId="funnel" uniqueId="{61EDF0C3-BC65-4DF6-A2C1-E56A572BD4C4}">
          <cx:tx>
            <cx:txData>
              <cx:f>Sheet1!$B$1</cx:f>
              <cx:v>Series1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 b="1" baseline="0">
                    <a:solidFill>
                      <a:schemeClr val="bg2"/>
                    </a:solidFill>
                    <a:latin typeface="Franklin Gothic Medium Cond" panose="020B0606030402020204" pitchFamily="34" charset="0"/>
                    <a:ea typeface="Franklin Gothic Medium Cond" panose="020B0606030402020204" pitchFamily="34" charset="0"/>
                    <a:cs typeface="Franklin Gothic Medium Cond" panose="020B0606030402020204" pitchFamily="34" charset="0"/>
                  </a:defRPr>
                </a:pPr>
                <a:endParaRPr lang="en-US" sz="1400" b="1" i="0" u="none" strike="noStrike" baseline="0">
                  <a:solidFill>
                    <a:schemeClr val="bg2"/>
                  </a:solidFill>
                  <a:latin typeface="Franklin Gothic Medium Cond" panose="020B0606030402020204" pitchFamily="34" charset="0"/>
                </a:endParaRPr>
              </a:p>
            </cx:txPr>
          </cx:dataLabels>
          <cx:dataId val="0"/>
        </cx:series>
      </cx:plotAreaRegion>
      <cx:axis id="0">
        <cx:catScaling gapWidth="0.200000003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/>
            </a:pPr>
            <a:endParaRPr lang="en-US" sz="1197" b="0" i="0" u="none" strike="noStrike" baseline="0">
              <a:solidFill>
                <a:srgbClr val="E57228">
                  <a:lumMod val="65000"/>
                  <a:lumOff val="35000"/>
                </a:srgbClr>
              </a:solidFill>
              <a:latin typeface="Calibri"/>
            </a:endParaRPr>
          </a:p>
        </cx:txPr>
      </cx:axis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Sheet1!$A$2:$A$5</cx:f>
        <cx:lvl ptCount="4">
          <cx:pt idx="0">Development referrals</cx:pt>
          <cx:pt idx="1">Unique patients</cx:pt>
          <cx:pt idx="2">Development outreach</cx:pt>
          <cx:pt idx="3">Donors</cx:pt>
        </cx:lvl>
      </cx:strDim>
      <cx:numDim type="val">
        <cx:f>Sheet1!$B$2:$B$5</cx:f>
        <cx:lvl ptCount="4" formatCode="General">
          <cx:pt idx="0">4670</cx:pt>
          <cx:pt idx="1">4221</cx:pt>
          <cx:pt idx="2">1138</cx:pt>
          <cx:pt idx="3">177</cx:pt>
        </cx:lvl>
      </cx:numDim>
    </cx:data>
  </cx:chartData>
  <cx:chart>
    <cx:title pos="t" align="ctr" overlay="0">
      <cx:tx>
        <cx:txData>
          <cx:v>development Referrals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baseline="0">
              <a:solidFill>
                <a:schemeClr val="bg2"/>
              </a:solidFill>
            </a:defRPr>
          </a:pPr>
          <a:r>
            <a:rPr lang="en-US" sz="1862" b="0" i="0" u="none" strike="noStrike" baseline="0" dirty="0">
              <a:solidFill>
                <a:schemeClr val="bg2"/>
              </a:solidFill>
              <a:latin typeface="Franklin Gothic Medium Cond" panose="020B0606030402020204" pitchFamily="34" charset="0"/>
            </a:rPr>
            <a:t>development Referrals</a:t>
          </a:r>
        </a:p>
      </cx:txPr>
    </cx:title>
    <cx:plotArea>
      <cx:plotAreaRegion>
        <cx:series layoutId="funnel" uniqueId="{61EDF0C3-BC65-4DF6-A2C1-E56A572BD4C4}">
          <cx:tx>
            <cx:txData>
              <cx:f>Sheet1!$B$1</cx:f>
              <cx:v>Series1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 b="1" baseline="0">
                    <a:solidFill>
                      <a:schemeClr val="bg2"/>
                    </a:solidFill>
                    <a:latin typeface="Franklin Gothic Medium Cond" panose="020B0606030402020204" pitchFamily="34" charset="0"/>
                    <a:ea typeface="Franklin Gothic Medium Cond" panose="020B0606030402020204" pitchFamily="34" charset="0"/>
                    <a:cs typeface="Franklin Gothic Medium Cond" panose="020B0606030402020204" pitchFamily="34" charset="0"/>
                  </a:defRPr>
                </a:pPr>
                <a:endParaRPr lang="en-US" sz="1400" b="1" i="0" u="none" strike="noStrike" baseline="0">
                  <a:solidFill>
                    <a:schemeClr val="bg2"/>
                  </a:solidFill>
                  <a:latin typeface="Franklin Gothic Medium Cond" panose="020B0606030402020204" pitchFamily="34" charset="0"/>
                </a:endParaRPr>
              </a:p>
            </cx:txPr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100"/>
                  </a:pPr>
                  <a:r>
                    <a:rPr lang="en-US" sz="1100" b="1" i="0" u="none" strike="noStrike" baseline="0">
                      <a:solidFill>
                        <a:schemeClr val="bg1"/>
                      </a:solidFill>
                      <a:latin typeface="Franklin Gothic Medium Cond" panose="020B0606030402020204" pitchFamily="34" charset="0"/>
                    </a:rPr>
                    <a:t>4670</a:t>
                  </a:r>
                </a:p>
              </cx:txPr>
            </cx:dataLabel>
            <cx:dataLabel idx="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100"/>
                  </a:pPr>
                  <a:r>
                    <a:rPr lang="en-US" sz="1100" b="1" i="0" u="none" strike="noStrike" baseline="0">
                      <a:solidFill>
                        <a:schemeClr val="bg1"/>
                      </a:solidFill>
                      <a:latin typeface="Franklin Gothic Medium Cond" panose="020B0606030402020204" pitchFamily="34" charset="0"/>
                    </a:rPr>
                    <a:t>4221</a:t>
                  </a:r>
                </a:p>
              </cx:txPr>
            </cx:dataLabel>
            <cx:dataLabel idx="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100"/>
                  </a:pPr>
                  <a:r>
                    <a:rPr lang="en-US" sz="1100" b="1" i="0" u="none" strike="noStrike" baseline="0">
                      <a:solidFill>
                        <a:schemeClr val="bg1"/>
                      </a:solidFill>
                      <a:latin typeface="Franklin Gothic Medium Cond" panose="020B0606030402020204" pitchFamily="34" charset="0"/>
                    </a:rPr>
                    <a:t>1138</a:t>
                  </a:r>
                </a:p>
              </cx:txPr>
            </cx:dataLabel>
          </cx:dataLabels>
          <cx:dataId val="0"/>
        </cx:series>
      </cx:plotAreaRegion>
      <cx:axis id="0" hidden="1">
        <cx:catScaling gapWidth="0.200000003"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4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25000"/>
            <a:lumOff val="7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25000"/>
            <a:lumOff val="7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25000"/>
            <a:lumOff val="7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cap="all" spc="15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4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25000"/>
            <a:lumOff val="7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25000"/>
            <a:lumOff val="7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25000"/>
            <a:lumOff val="7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cap="all" spc="15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96088072-BDA9-6E4F-B105-7B1A78A8ADB9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1EE98D62-B45A-744B-ABD8-DE24AC80EF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969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98D62-B45A-744B-ABD8-DE24AC80EF2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84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98D62-B45A-744B-ABD8-DE24AC80EF2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75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98D62-B45A-744B-ABD8-DE24AC80EF2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425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98D62-B45A-744B-ABD8-DE24AC80EF2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561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98D62-B45A-744B-ABD8-DE24AC80EF2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079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33430-F539-4A36-B6AC-65C0C907A2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34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33430-F539-4A36-B6AC-65C0C907A2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56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33430-F539-4A36-B6AC-65C0C907A2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37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98D62-B45A-744B-ABD8-DE24AC80EF2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832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 defTabSz="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98D62-B45A-744B-ABD8-DE24AC80EF2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58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98D62-B45A-744B-ABD8-DE24AC80EF2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303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98A22DD4-038C-7D93-4D61-B73C10E5BEB7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1600200" y="1981201"/>
            <a:ext cx="9763218" cy="386030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Insert Table Here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0DDB8B1-0922-5FEE-558D-34DDD1F5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200" y="6356350"/>
            <a:ext cx="1400452" cy="365125"/>
          </a:xfrm>
          <a:prstGeom prst="rect">
            <a:avLst/>
          </a:prstGeom>
        </p:spPr>
        <p:txBody>
          <a:bodyPr/>
          <a:lstStyle/>
          <a:p>
            <a:fld id="{E29707BB-F259-4D83-839F-2ABE0F4A8C61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2393EF6-C3B0-4488-F4D3-AB5AE6838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0652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E6BFC7F-43C0-28A2-0B7A-C4A14C1B5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5452" y="6356350"/>
            <a:ext cx="1083816" cy="365125"/>
          </a:xfrm>
          <a:prstGeom prst="rect">
            <a:avLst/>
          </a:prstGeom>
        </p:spPr>
        <p:txBody>
          <a:bodyPr/>
          <a:lstStyle/>
          <a:p>
            <a:fld id="{6866C538-CC72-4FB8-85E1-4D3EC643CF8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0AD9C05-BB97-D29B-EABA-DEDF5A6C97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3616" y="635835"/>
            <a:ext cx="9845550" cy="1158265"/>
          </a:xfrm>
        </p:spPr>
        <p:txBody>
          <a:bodyPr anchor="t" anchorCtr="0">
            <a:noAutofit/>
          </a:bodyPr>
          <a:lstStyle>
            <a:lvl1pPr>
              <a:defRPr sz="4000" baseline="0">
                <a:latin typeface="+mn-lt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377467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D02CC-B17D-BFA8-A270-645E5F78BC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4132" y="639611"/>
            <a:ext cx="10218292" cy="1158265"/>
          </a:xfrm>
        </p:spPr>
        <p:txBody>
          <a:bodyPr anchor="t" anchorCtr="0">
            <a:noAutofit/>
          </a:bodyPr>
          <a:lstStyle>
            <a:lvl1pPr>
              <a:defRPr sz="4000" baseline="0">
                <a:latin typeface="+mn-lt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8BDE4-C76E-EEA3-0996-747F5F118E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200" y="6356350"/>
            <a:ext cx="1400452" cy="365125"/>
          </a:xfrm>
          <a:prstGeom prst="rect">
            <a:avLst/>
          </a:prstGeom>
        </p:spPr>
        <p:txBody>
          <a:bodyPr/>
          <a:lstStyle/>
          <a:p>
            <a:fld id="{E29707BB-F259-4D83-839F-2ABE0F4A8C61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FFD6C-254B-CDC4-EBB3-9E385D634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0652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815FD-0678-E2C6-8289-C8E1B15C9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5452" y="6356350"/>
            <a:ext cx="1083816" cy="365125"/>
          </a:xfrm>
          <a:prstGeom prst="rect">
            <a:avLst/>
          </a:prstGeom>
        </p:spPr>
        <p:txBody>
          <a:bodyPr/>
          <a:lstStyle/>
          <a:p>
            <a:fld id="{6866C538-CC72-4FB8-85E1-4D3EC643CF8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9CAFFCE-0BA2-B319-26CC-CF826ECB0F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17866" y="1920582"/>
            <a:ext cx="4927321" cy="529655"/>
          </a:xfrm>
        </p:spPr>
        <p:txBody>
          <a:bodyPr/>
          <a:lstStyle>
            <a:lvl1pPr marL="0" indent="0">
              <a:lnSpc>
                <a:spcPts val="2000"/>
              </a:lnSpc>
              <a:buFontTx/>
              <a:buNone/>
              <a:defRPr sz="1800" b="1" i="0" baseline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b="1" i="0" baseline="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b="1" i="0" baseline="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b="1" i="0" baseline="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b="1" i="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050B9811-C36C-373F-9AE5-C87FD6AD14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05359" y="1920582"/>
            <a:ext cx="5130921" cy="529655"/>
          </a:xfrm>
        </p:spPr>
        <p:txBody>
          <a:bodyPr/>
          <a:lstStyle>
            <a:lvl1pPr marL="0" indent="0">
              <a:lnSpc>
                <a:spcPts val="2000"/>
              </a:lnSpc>
              <a:buFontTx/>
              <a:buNone/>
              <a:defRPr sz="1800" b="1" i="0" baseline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b="1" i="0" baseline="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b="1" i="0" baseline="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b="1" i="0" baseline="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b="1" i="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C587C42-DAB6-3329-51F1-52252CFDA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602320" y="6119466"/>
            <a:ext cx="1977062" cy="3946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A4762B7-FE48-E246-3A7A-3E6872B2A48A}"/>
              </a:ext>
            </a:extLst>
          </p:cNvPr>
          <p:cNvSpPr/>
          <p:nvPr/>
        </p:nvSpPr>
        <p:spPr>
          <a:xfrm>
            <a:off x="0" y="0"/>
            <a:ext cx="800100" cy="4074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6AB8EC-7CC5-1C38-EB51-B47703E44B57}"/>
              </a:ext>
            </a:extLst>
          </p:cNvPr>
          <p:cNvSpPr/>
          <p:nvPr/>
        </p:nvSpPr>
        <p:spPr>
          <a:xfrm>
            <a:off x="0" y="407406"/>
            <a:ext cx="800100" cy="57120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D75727-F432-3288-93E3-857043617EAA}"/>
              </a:ext>
            </a:extLst>
          </p:cNvPr>
          <p:cNvSpPr/>
          <p:nvPr/>
        </p:nvSpPr>
        <p:spPr>
          <a:xfrm>
            <a:off x="0" y="6132920"/>
            <a:ext cx="800100" cy="5808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8FE1F7-7A3C-A0F3-3885-C3B908758175}"/>
              </a:ext>
            </a:extLst>
          </p:cNvPr>
          <p:cNvSpPr/>
          <p:nvPr/>
        </p:nvSpPr>
        <p:spPr>
          <a:xfrm>
            <a:off x="0" y="6713789"/>
            <a:ext cx="800100" cy="1442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263DC62F-97DA-6BD8-152D-3436EA49553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517866" y="2450236"/>
            <a:ext cx="4927321" cy="32181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DEC8370A-EE2F-3EC2-C7F3-EFC6F189450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605359" y="2450237"/>
            <a:ext cx="5130800" cy="32181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4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70795" y="1011248"/>
            <a:ext cx="10683321" cy="1143000"/>
          </a:xfrm>
          <a:prstGeom prst="rect">
            <a:avLst/>
          </a:prstGeom>
        </p:spPr>
        <p:txBody>
          <a:bodyPr anchor="ctr" anchorCtr="0"/>
          <a:lstStyle>
            <a:lvl1pPr>
              <a:defRPr b="1" i="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70796" y="2154249"/>
            <a:ext cx="10683320" cy="48273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935"/>
              </a:lnSpc>
              <a:defRPr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970372" y="2617647"/>
            <a:ext cx="10683744" cy="31464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ts val="1320"/>
              </a:lnSpc>
              <a:defRPr sz="1350" b="0" i="0" cap="none" baseline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1320"/>
              </a:lnSpc>
              <a:defRPr sz="1350" b="0" i="0" cap="none" baseline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1320"/>
              </a:lnSpc>
              <a:defRPr sz="1350" b="0" i="0" cap="none" baseline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1320"/>
              </a:lnSpc>
              <a:defRPr sz="1350" b="0" i="0" cap="none" baseline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1320"/>
              </a:lnSpc>
              <a:defRPr sz="1350" b="0" i="0" cap="none" baseline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4614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70795" y="1011248"/>
            <a:ext cx="10683321" cy="1143000"/>
          </a:xfrm>
          <a:prstGeom prst="rect">
            <a:avLst/>
          </a:prstGeom>
        </p:spPr>
        <p:txBody>
          <a:bodyPr anchor="ctr" anchorCtr="0"/>
          <a:lstStyle>
            <a:lvl1pPr>
              <a:defRPr b="1" i="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70796" y="2154249"/>
            <a:ext cx="10683320" cy="48273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935"/>
              </a:lnSpc>
              <a:defRPr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970372" y="2617647"/>
            <a:ext cx="10683744" cy="31464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ts val="1320"/>
              </a:lnSpc>
              <a:defRPr sz="1350" b="0" i="0" cap="none" baseline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1320"/>
              </a:lnSpc>
              <a:defRPr sz="1350" b="0" i="0" cap="none" baseline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1320"/>
              </a:lnSpc>
              <a:defRPr sz="1350" b="0" i="0" cap="none" baseline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1320"/>
              </a:lnSpc>
              <a:defRPr sz="1350" b="0" i="0" cap="none" baseline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1320"/>
              </a:lnSpc>
              <a:defRPr sz="1350" b="0" i="0" cap="none" baseline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98A22DD4-038C-7D93-4D61-B73C10E5BEB7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1600200" y="1981201"/>
            <a:ext cx="9763218" cy="386030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Insert Table Here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0DDB8B1-0922-5FEE-558D-34DDD1F5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200" y="6356350"/>
            <a:ext cx="1400452" cy="365125"/>
          </a:xfrm>
          <a:prstGeom prst="rect">
            <a:avLst/>
          </a:prstGeom>
        </p:spPr>
        <p:txBody>
          <a:bodyPr/>
          <a:lstStyle/>
          <a:p>
            <a:fld id="{E29707BB-F259-4D83-839F-2ABE0F4A8C61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2393EF6-C3B0-4488-F4D3-AB5AE6838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0652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E6BFC7F-43C0-28A2-0B7A-C4A14C1B5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5452" y="6356350"/>
            <a:ext cx="1083816" cy="365125"/>
          </a:xfrm>
          <a:prstGeom prst="rect">
            <a:avLst/>
          </a:prstGeom>
        </p:spPr>
        <p:txBody>
          <a:bodyPr/>
          <a:lstStyle/>
          <a:p>
            <a:fld id="{6866C538-CC72-4FB8-85E1-4D3EC643CF8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0AD9C05-BB97-D29B-EABA-DEDF5A6C97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3616" y="635835"/>
            <a:ext cx="9845550" cy="1158265"/>
          </a:xfrm>
        </p:spPr>
        <p:txBody>
          <a:bodyPr anchor="t" anchorCtr="0">
            <a:noAutofit/>
          </a:bodyPr>
          <a:lstStyle>
            <a:lvl1pPr>
              <a:defRPr sz="4000" baseline="0">
                <a:latin typeface="+mn-lt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6348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D02CC-B17D-BFA8-A270-645E5F78BC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4132" y="639611"/>
            <a:ext cx="10218292" cy="1158265"/>
          </a:xfrm>
        </p:spPr>
        <p:txBody>
          <a:bodyPr anchor="t" anchorCtr="0">
            <a:noAutofit/>
          </a:bodyPr>
          <a:lstStyle>
            <a:lvl1pPr>
              <a:defRPr sz="4000" baseline="0">
                <a:latin typeface="+mn-lt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8BDE4-C76E-EEA3-0996-747F5F118E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200" y="6356350"/>
            <a:ext cx="1400452" cy="365125"/>
          </a:xfrm>
          <a:prstGeom prst="rect">
            <a:avLst/>
          </a:prstGeom>
        </p:spPr>
        <p:txBody>
          <a:bodyPr/>
          <a:lstStyle/>
          <a:p>
            <a:fld id="{E29707BB-F259-4D83-839F-2ABE0F4A8C61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FFD6C-254B-CDC4-EBB3-9E385D634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0652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815FD-0678-E2C6-8289-C8E1B15C9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5452" y="6356350"/>
            <a:ext cx="1083816" cy="365125"/>
          </a:xfrm>
          <a:prstGeom prst="rect">
            <a:avLst/>
          </a:prstGeom>
        </p:spPr>
        <p:txBody>
          <a:bodyPr/>
          <a:lstStyle/>
          <a:p>
            <a:fld id="{6866C538-CC72-4FB8-85E1-4D3EC643CF8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9CAFFCE-0BA2-B319-26CC-CF826ECB0F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17866" y="1920582"/>
            <a:ext cx="4927321" cy="529655"/>
          </a:xfrm>
        </p:spPr>
        <p:txBody>
          <a:bodyPr/>
          <a:lstStyle>
            <a:lvl1pPr marL="0" indent="0">
              <a:lnSpc>
                <a:spcPts val="2000"/>
              </a:lnSpc>
              <a:buFontTx/>
              <a:buNone/>
              <a:defRPr sz="1800" b="1" i="0" baseline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b="1" i="0" baseline="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b="1" i="0" baseline="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b="1" i="0" baseline="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b="1" i="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050B9811-C36C-373F-9AE5-C87FD6AD14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05359" y="1920582"/>
            <a:ext cx="5130921" cy="529655"/>
          </a:xfrm>
        </p:spPr>
        <p:txBody>
          <a:bodyPr/>
          <a:lstStyle>
            <a:lvl1pPr marL="0" indent="0">
              <a:lnSpc>
                <a:spcPts val="2000"/>
              </a:lnSpc>
              <a:buFontTx/>
              <a:buNone/>
              <a:defRPr sz="1800" b="1" i="0" baseline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b="1" i="0" baseline="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b="1" i="0" baseline="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b="1" i="0" baseline="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b="1" i="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263DC62F-97DA-6BD8-152D-3436EA49553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517866" y="2450236"/>
            <a:ext cx="4927321" cy="32181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DEC8370A-EE2F-3EC2-C7F3-EFC6F189450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605359" y="2450237"/>
            <a:ext cx="5130800" cy="32181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434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70795" y="1011248"/>
            <a:ext cx="10683321" cy="1143000"/>
          </a:xfrm>
          <a:prstGeom prst="rect">
            <a:avLst/>
          </a:prstGeom>
        </p:spPr>
        <p:txBody>
          <a:bodyPr anchor="ctr" anchorCtr="0"/>
          <a:lstStyle>
            <a:lvl1pPr>
              <a:defRPr b="1" i="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70796" y="2154249"/>
            <a:ext cx="10683320" cy="48273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935"/>
              </a:lnSpc>
              <a:defRPr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970372" y="2617647"/>
            <a:ext cx="10683744" cy="31464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ts val="1320"/>
              </a:lnSpc>
              <a:defRPr sz="1350" b="0" i="0" cap="none" baseline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1320"/>
              </a:lnSpc>
              <a:defRPr sz="1350" b="0" i="0" cap="none" baseline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1320"/>
              </a:lnSpc>
              <a:defRPr sz="1350" b="0" i="0" cap="none" baseline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1320"/>
              </a:lnSpc>
              <a:defRPr sz="1350" b="0" i="0" cap="none" baseline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1320"/>
              </a:lnSpc>
              <a:defRPr sz="1350" b="0" i="0" cap="none" baseline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98A22DD4-038C-7D93-4D61-B73C10E5BEB7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1600200" y="1981201"/>
            <a:ext cx="9763218" cy="386030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Insert Table Here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DA06DA-3C58-3AF9-D6BE-E17106FB8540}"/>
              </a:ext>
            </a:extLst>
          </p:cNvPr>
          <p:cNvSpPr/>
          <p:nvPr/>
        </p:nvSpPr>
        <p:spPr>
          <a:xfrm>
            <a:off x="0" y="0"/>
            <a:ext cx="800100" cy="4074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E5EA0D-48A4-C6C4-7CA7-2BFD6C7514FE}"/>
              </a:ext>
            </a:extLst>
          </p:cNvPr>
          <p:cNvSpPr/>
          <p:nvPr/>
        </p:nvSpPr>
        <p:spPr>
          <a:xfrm>
            <a:off x="0" y="407406"/>
            <a:ext cx="800100" cy="57120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49F1C8-0009-D827-8EEE-3BA701AC2EEC}"/>
              </a:ext>
            </a:extLst>
          </p:cNvPr>
          <p:cNvSpPr/>
          <p:nvPr/>
        </p:nvSpPr>
        <p:spPr>
          <a:xfrm>
            <a:off x="0" y="6132920"/>
            <a:ext cx="800100" cy="5808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EE1CBA-7E35-B977-9B7F-37092F49AB53}"/>
              </a:ext>
            </a:extLst>
          </p:cNvPr>
          <p:cNvSpPr/>
          <p:nvPr/>
        </p:nvSpPr>
        <p:spPr>
          <a:xfrm>
            <a:off x="0" y="6713789"/>
            <a:ext cx="800100" cy="1442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0DDB8B1-0922-5FEE-558D-34DDD1F5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200" y="6356350"/>
            <a:ext cx="1400452" cy="365125"/>
          </a:xfrm>
          <a:prstGeom prst="rect">
            <a:avLst/>
          </a:prstGeom>
        </p:spPr>
        <p:txBody>
          <a:bodyPr/>
          <a:lstStyle/>
          <a:p>
            <a:fld id="{E29707BB-F259-4D83-839F-2ABE0F4A8C61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2393EF6-C3B0-4488-F4D3-AB5AE6838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0652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E6BFC7F-43C0-28A2-0B7A-C4A14C1B5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5452" y="6356350"/>
            <a:ext cx="1083816" cy="365125"/>
          </a:xfrm>
          <a:prstGeom prst="rect">
            <a:avLst/>
          </a:prstGeom>
        </p:spPr>
        <p:txBody>
          <a:bodyPr/>
          <a:lstStyle/>
          <a:p>
            <a:fld id="{6866C538-CC72-4FB8-85E1-4D3EC643CF88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82E5A51-D63F-35C7-0CC8-96FA3D07609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602320" y="6119466"/>
            <a:ext cx="1977062" cy="394607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C0AD9C05-BB97-D29B-EABA-DEDF5A6C97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3616" y="635835"/>
            <a:ext cx="9845550" cy="1158265"/>
          </a:xfrm>
        </p:spPr>
        <p:txBody>
          <a:bodyPr anchor="t" anchorCtr="0">
            <a:noAutofit/>
          </a:bodyPr>
          <a:lstStyle>
            <a:lvl1pPr>
              <a:defRPr sz="4000" baseline="0">
                <a:latin typeface="+mn-lt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54879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9296" y="5970494"/>
            <a:ext cx="8928845" cy="586160"/>
          </a:xfrm>
          <a:prstGeom prst="rect">
            <a:avLst/>
          </a:prstGeom>
        </p:spPr>
        <p:txBody>
          <a:bodyPr anchor="ctr" anchorCtr="0"/>
          <a:lstStyle>
            <a:lvl1pPr>
              <a:defRPr sz="2400" b="1" i="0" cap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4384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D02CC-B17D-BFA8-A270-645E5F78BC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4132" y="639611"/>
            <a:ext cx="10218292" cy="1158265"/>
          </a:xfrm>
        </p:spPr>
        <p:txBody>
          <a:bodyPr anchor="t" anchorCtr="0">
            <a:noAutofit/>
          </a:bodyPr>
          <a:lstStyle>
            <a:lvl1pPr>
              <a:defRPr sz="4000" baseline="0">
                <a:latin typeface="+mn-lt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8BDE4-C76E-EEA3-0996-747F5F118E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200" y="6356350"/>
            <a:ext cx="1400452" cy="365125"/>
          </a:xfrm>
          <a:prstGeom prst="rect">
            <a:avLst/>
          </a:prstGeom>
        </p:spPr>
        <p:txBody>
          <a:bodyPr/>
          <a:lstStyle/>
          <a:p>
            <a:fld id="{E29707BB-F259-4D83-839F-2ABE0F4A8C61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FFD6C-254B-CDC4-EBB3-9E385D634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0652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815FD-0678-E2C6-8289-C8E1B15C9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5452" y="6356350"/>
            <a:ext cx="1083816" cy="365125"/>
          </a:xfrm>
          <a:prstGeom prst="rect">
            <a:avLst/>
          </a:prstGeom>
        </p:spPr>
        <p:txBody>
          <a:bodyPr/>
          <a:lstStyle/>
          <a:p>
            <a:fld id="{6866C538-CC72-4FB8-85E1-4D3EC643CF8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9CAFFCE-0BA2-B319-26CC-CF826ECB0F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17866" y="1920582"/>
            <a:ext cx="4927321" cy="529655"/>
          </a:xfrm>
        </p:spPr>
        <p:txBody>
          <a:bodyPr/>
          <a:lstStyle>
            <a:lvl1pPr marL="0" indent="0">
              <a:lnSpc>
                <a:spcPts val="2000"/>
              </a:lnSpc>
              <a:buFontTx/>
              <a:buNone/>
              <a:defRPr sz="1800" b="1" i="0" baseline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b="1" i="0" baseline="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b="1" i="0" baseline="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b="1" i="0" baseline="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b="1" i="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050B9811-C36C-373F-9AE5-C87FD6AD14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05359" y="1920582"/>
            <a:ext cx="5130921" cy="529655"/>
          </a:xfrm>
        </p:spPr>
        <p:txBody>
          <a:bodyPr/>
          <a:lstStyle>
            <a:lvl1pPr marL="0" indent="0">
              <a:lnSpc>
                <a:spcPts val="2000"/>
              </a:lnSpc>
              <a:buFontTx/>
              <a:buNone/>
              <a:defRPr sz="1800" b="1" i="0" baseline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b="1" i="0" baseline="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b="1" i="0" baseline="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b="1" i="0" baseline="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b="1" i="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263DC62F-97DA-6BD8-152D-3436EA49553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517866" y="2450236"/>
            <a:ext cx="4927321" cy="32181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DEC8370A-EE2F-3EC2-C7F3-EFC6F189450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605359" y="2450237"/>
            <a:ext cx="5130800" cy="32181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657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70795" y="1011248"/>
            <a:ext cx="10683321" cy="1143000"/>
          </a:xfrm>
          <a:prstGeom prst="rect">
            <a:avLst/>
          </a:prstGeom>
        </p:spPr>
        <p:txBody>
          <a:bodyPr anchor="ctr" anchorCtr="0"/>
          <a:lstStyle>
            <a:lvl1pPr>
              <a:defRPr b="1" i="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70796" y="2154249"/>
            <a:ext cx="10683320" cy="48273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935"/>
              </a:lnSpc>
              <a:defRPr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50385" y="2613003"/>
            <a:ext cx="10703732" cy="3146425"/>
          </a:xfrm>
        </p:spPr>
        <p:txBody>
          <a:bodyPr anchor="t" anchorCtr="0">
            <a:noAutofit/>
          </a:bodyPr>
          <a:lstStyle>
            <a:lvl1pPr>
              <a:lnSpc>
                <a:spcPts val="1320"/>
              </a:lnSpc>
              <a:defRPr sz="1350" b="0" i="0" cap="none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1320"/>
              </a:lnSpc>
              <a:defRPr sz="1350" b="0" i="0" cap="none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1320"/>
              </a:lnSpc>
              <a:defRPr sz="1350" b="0" i="0" cap="none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1320"/>
              </a:lnSpc>
              <a:defRPr sz="1350" b="0" i="0" cap="none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1320"/>
              </a:lnSpc>
              <a:defRPr sz="1350" b="0" i="0" cap="none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98A22DD4-038C-7D93-4D61-B73C10E5BEB7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1600200" y="1981201"/>
            <a:ext cx="9763218" cy="386030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Insert Table Here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0DDB8B1-0922-5FEE-558D-34DDD1F5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200" y="6356350"/>
            <a:ext cx="1400452" cy="365125"/>
          </a:xfrm>
          <a:prstGeom prst="rect">
            <a:avLst/>
          </a:prstGeom>
        </p:spPr>
        <p:txBody>
          <a:bodyPr/>
          <a:lstStyle/>
          <a:p>
            <a:fld id="{E29707BB-F259-4D83-839F-2ABE0F4A8C61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2393EF6-C3B0-4488-F4D3-AB5AE6838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0652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E6BFC7F-43C0-28A2-0B7A-C4A14C1B5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5452" y="6356350"/>
            <a:ext cx="1083816" cy="365125"/>
          </a:xfrm>
          <a:prstGeom prst="rect">
            <a:avLst/>
          </a:prstGeom>
        </p:spPr>
        <p:txBody>
          <a:bodyPr/>
          <a:lstStyle/>
          <a:p>
            <a:fld id="{6866C538-CC72-4FB8-85E1-4D3EC643CF8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0AD9C05-BB97-D29B-EABA-DEDF5A6C97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3616" y="635835"/>
            <a:ext cx="9845550" cy="1158265"/>
          </a:xfrm>
        </p:spPr>
        <p:txBody>
          <a:bodyPr anchor="t" anchorCtr="0">
            <a:noAutofit/>
          </a:bodyPr>
          <a:lstStyle>
            <a:lvl1pPr>
              <a:defRPr sz="4000" baseline="0">
                <a:latin typeface="+mn-lt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1428551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D02CC-B17D-BFA8-A270-645E5F78BC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4132" y="639611"/>
            <a:ext cx="10218292" cy="1158265"/>
          </a:xfrm>
        </p:spPr>
        <p:txBody>
          <a:bodyPr anchor="t" anchorCtr="0">
            <a:noAutofit/>
          </a:bodyPr>
          <a:lstStyle>
            <a:lvl1pPr>
              <a:defRPr sz="4000" baseline="0">
                <a:latin typeface="+mn-lt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8BDE4-C76E-EEA3-0996-747F5F118E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200" y="6356350"/>
            <a:ext cx="1400452" cy="365125"/>
          </a:xfrm>
          <a:prstGeom prst="rect">
            <a:avLst/>
          </a:prstGeom>
        </p:spPr>
        <p:txBody>
          <a:bodyPr/>
          <a:lstStyle/>
          <a:p>
            <a:fld id="{E29707BB-F259-4D83-839F-2ABE0F4A8C61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FFD6C-254B-CDC4-EBB3-9E385D634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0652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815FD-0678-E2C6-8289-C8E1B15C9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5452" y="6356350"/>
            <a:ext cx="1083816" cy="365125"/>
          </a:xfrm>
          <a:prstGeom prst="rect">
            <a:avLst/>
          </a:prstGeom>
        </p:spPr>
        <p:txBody>
          <a:bodyPr/>
          <a:lstStyle/>
          <a:p>
            <a:fld id="{6866C538-CC72-4FB8-85E1-4D3EC643CF8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9CAFFCE-0BA2-B319-26CC-CF826ECB0F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17866" y="1920582"/>
            <a:ext cx="4927321" cy="529655"/>
          </a:xfrm>
        </p:spPr>
        <p:txBody>
          <a:bodyPr/>
          <a:lstStyle>
            <a:lvl1pPr marL="0" indent="0">
              <a:lnSpc>
                <a:spcPts val="2000"/>
              </a:lnSpc>
              <a:buFontTx/>
              <a:buNone/>
              <a:defRPr sz="1800" b="1" i="0" baseline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b="1" i="0" baseline="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b="1" i="0" baseline="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b="1" i="0" baseline="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b="1" i="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050B9811-C36C-373F-9AE5-C87FD6AD14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05359" y="1920582"/>
            <a:ext cx="5130921" cy="529655"/>
          </a:xfrm>
        </p:spPr>
        <p:txBody>
          <a:bodyPr/>
          <a:lstStyle>
            <a:lvl1pPr marL="0" indent="0">
              <a:lnSpc>
                <a:spcPts val="2000"/>
              </a:lnSpc>
              <a:buFontTx/>
              <a:buNone/>
              <a:defRPr sz="1800" b="1" i="0" baseline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b="1" i="0" baseline="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b="1" i="0" baseline="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b="1" i="0" baseline="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b="1" i="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263DC62F-97DA-6BD8-152D-3436EA49553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517866" y="2450236"/>
            <a:ext cx="4927321" cy="32181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DEC8370A-EE2F-3EC2-C7F3-EFC6F189450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605359" y="2450237"/>
            <a:ext cx="5130800" cy="32181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3169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70795" y="1011248"/>
            <a:ext cx="10683321" cy="1143000"/>
          </a:xfrm>
          <a:prstGeom prst="rect">
            <a:avLst/>
          </a:prstGeom>
        </p:spPr>
        <p:txBody>
          <a:bodyPr anchor="ctr" anchorCtr="0"/>
          <a:lstStyle>
            <a:lvl1pPr>
              <a:defRPr b="1" i="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70796" y="2154249"/>
            <a:ext cx="10683320" cy="48273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935"/>
              </a:lnSpc>
              <a:defRPr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970372" y="2617647"/>
            <a:ext cx="10683744" cy="31464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ts val="1320"/>
              </a:lnSpc>
              <a:defRPr sz="1350" b="0" i="0" cap="none" baseline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1320"/>
              </a:lnSpc>
              <a:defRPr sz="1350" b="0" i="0" cap="none" baseline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1320"/>
              </a:lnSpc>
              <a:defRPr sz="1350" b="0" i="0" cap="none" baseline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1320"/>
              </a:lnSpc>
              <a:defRPr sz="1350" b="0" i="0" cap="none" baseline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1320"/>
              </a:lnSpc>
              <a:defRPr sz="1350" b="0" i="0" cap="none" baseline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45884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70795" y="1011248"/>
            <a:ext cx="10683321" cy="1143000"/>
          </a:xfrm>
          <a:prstGeom prst="rect">
            <a:avLst/>
          </a:prstGeom>
        </p:spPr>
        <p:txBody>
          <a:bodyPr anchor="ctr" anchorCtr="0"/>
          <a:lstStyle>
            <a:lvl1pPr>
              <a:defRPr b="1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70796" y="2154249"/>
            <a:ext cx="10683320" cy="48273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935"/>
              </a:lnSpc>
              <a:defRPr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50385" y="2613003"/>
            <a:ext cx="10703732" cy="3146425"/>
          </a:xfrm>
        </p:spPr>
        <p:txBody>
          <a:bodyPr anchor="t" anchorCtr="0">
            <a:noAutofit/>
          </a:bodyPr>
          <a:lstStyle>
            <a:lvl1pPr>
              <a:lnSpc>
                <a:spcPts val="1320"/>
              </a:lnSpc>
              <a:defRPr sz="135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1320"/>
              </a:lnSpc>
              <a:defRPr sz="135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1320"/>
              </a:lnSpc>
              <a:defRPr sz="135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1320"/>
              </a:lnSpc>
              <a:defRPr sz="135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1320"/>
              </a:lnSpc>
              <a:defRPr sz="135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98A22DD4-038C-7D93-4D61-B73C10E5BEB7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1600200" y="1981201"/>
            <a:ext cx="9763218" cy="386030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Insert Table Here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0DDB8B1-0922-5FEE-558D-34DDD1F5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200" y="6356350"/>
            <a:ext cx="1400452" cy="365125"/>
          </a:xfrm>
          <a:prstGeom prst="rect">
            <a:avLst/>
          </a:prstGeom>
        </p:spPr>
        <p:txBody>
          <a:bodyPr/>
          <a:lstStyle/>
          <a:p>
            <a:fld id="{E29707BB-F259-4D83-839F-2ABE0F4A8C61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2393EF6-C3B0-4488-F4D3-AB5AE6838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0652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E6BFC7F-43C0-28A2-0B7A-C4A14C1B5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5452" y="6356350"/>
            <a:ext cx="1083816" cy="365125"/>
          </a:xfrm>
          <a:prstGeom prst="rect">
            <a:avLst/>
          </a:prstGeom>
        </p:spPr>
        <p:txBody>
          <a:bodyPr/>
          <a:lstStyle/>
          <a:p>
            <a:fld id="{6866C538-CC72-4FB8-85E1-4D3EC643CF8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0AD9C05-BB97-D29B-EABA-DEDF5A6C97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3616" y="635835"/>
            <a:ext cx="9845550" cy="1158265"/>
          </a:xfrm>
        </p:spPr>
        <p:txBody>
          <a:bodyPr anchor="t" anchorCtr="0">
            <a:noAutofit/>
          </a:bodyPr>
          <a:lstStyle>
            <a:lvl1pPr>
              <a:defRPr sz="4000" baseline="0">
                <a:latin typeface="+mn-lt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551346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D02CC-B17D-BFA8-A270-645E5F78BC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4132" y="639611"/>
            <a:ext cx="10218292" cy="1158265"/>
          </a:xfrm>
        </p:spPr>
        <p:txBody>
          <a:bodyPr anchor="t" anchorCtr="0">
            <a:noAutofit/>
          </a:bodyPr>
          <a:lstStyle>
            <a:lvl1pPr>
              <a:defRPr sz="4000" baseline="0">
                <a:latin typeface="+mn-lt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8BDE4-C76E-EEA3-0996-747F5F118E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200" y="6356350"/>
            <a:ext cx="1400452" cy="365125"/>
          </a:xfrm>
          <a:prstGeom prst="rect">
            <a:avLst/>
          </a:prstGeom>
        </p:spPr>
        <p:txBody>
          <a:bodyPr/>
          <a:lstStyle/>
          <a:p>
            <a:fld id="{E29707BB-F259-4D83-839F-2ABE0F4A8C61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FFD6C-254B-CDC4-EBB3-9E385D634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0652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815FD-0678-E2C6-8289-C8E1B15C9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5452" y="6356350"/>
            <a:ext cx="1083816" cy="365125"/>
          </a:xfrm>
          <a:prstGeom prst="rect">
            <a:avLst/>
          </a:prstGeom>
        </p:spPr>
        <p:txBody>
          <a:bodyPr/>
          <a:lstStyle/>
          <a:p>
            <a:fld id="{6866C538-CC72-4FB8-85E1-4D3EC643CF8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9CAFFCE-0BA2-B319-26CC-CF826ECB0F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17866" y="1920582"/>
            <a:ext cx="4927321" cy="529655"/>
          </a:xfrm>
        </p:spPr>
        <p:txBody>
          <a:bodyPr/>
          <a:lstStyle>
            <a:lvl1pPr marL="0" indent="0">
              <a:lnSpc>
                <a:spcPts val="2000"/>
              </a:lnSpc>
              <a:buFontTx/>
              <a:buNone/>
              <a:defRPr sz="1800" b="1" i="0" baseline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b="1" i="0" baseline="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b="1" i="0" baseline="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b="1" i="0" baseline="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b="1" i="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050B9811-C36C-373F-9AE5-C87FD6AD14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05359" y="1920582"/>
            <a:ext cx="5130921" cy="529655"/>
          </a:xfrm>
        </p:spPr>
        <p:txBody>
          <a:bodyPr/>
          <a:lstStyle>
            <a:lvl1pPr marL="0" indent="0">
              <a:lnSpc>
                <a:spcPts val="2000"/>
              </a:lnSpc>
              <a:buFontTx/>
              <a:buNone/>
              <a:defRPr sz="1800" b="1" i="0" baseline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b="1" i="0" baseline="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b="1" i="0" baseline="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b="1" i="0" baseline="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b="1" i="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263DC62F-97DA-6BD8-152D-3436EA49553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517866" y="2450236"/>
            <a:ext cx="4927321" cy="32181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DEC8370A-EE2F-3EC2-C7F3-EFC6F189450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605359" y="2450237"/>
            <a:ext cx="5130800" cy="32181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59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70796" y="1011248"/>
            <a:ext cx="10361768" cy="1143000"/>
          </a:xfrm>
        </p:spPr>
        <p:txBody>
          <a:bodyPr anchor="ctr" anchorCtr="0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70796" y="2154249"/>
            <a:ext cx="10361768" cy="482731"/>
          </a:xfrm>
        </p:spPr>
        <p:txBody>
          <a:bodyPr>
            <a:noAutofit/>
          </a:bodyPr>
          <a:lstStyle>
            <a:lvl1pPr>
              <a:lnSpc>
                <a:spcPts val="1935"/>
              </a:lnSpc>
              <a:defRPr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970372" y="2617647"/>
            <a:ext cx="10362192" cy="3146425"/>
          </a:xfrm>
        </p:spPr>
        <p:txBody>
          <a:bodyPr anchor="t" anchorCtr="0">
            <a:noAutofit/>
          </a:bodyPr>
          <a:lstStyle>
            <a:lvl1pPr>
              <a:lnSpc>
                <a:spcPts val="1320"/>
              </a:lnSpc>
              <a:defRPr sz="1350" b="0" i="0" cap="none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1320"/>
              </a:lnSpc>
              <a:defRPr sz="1350" b="0" i="0" cap="none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1320"/>
              </a:lnSpc>
              <a:defRPr sz="1350" b="0" i="0" cap="none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1320"/>
              </a:lnSpc>
              <a:defRPr sz="1350" b="0" i="0" cap="none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1320"/>
              </a:lnSpc>
              <a:defRPr sz="1350" b="0" i="0" cap="none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97638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70795" y="1011248"/>
            <a:ext cx="10683321" cy="1143000"/>
          </a:xfrm>
          <a:prstGeom prst="rect">
            <a:avLst/>
          </a:prstGeom>
        </p:spPr>
        <p:txBody>
          <a:bodyPr anchor="ctr" anchorCtr="0"/>
          <a:lstStyle>
            <a:lvl1pPr>
              <a:defRPr b="1" i="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70796" y="2154249"/>
            <a:ext cx="10683320" cy="48273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935"/>
              </a:lnSpc>
              <a:defRPr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970372" y="2617647"/>
            <a:ext cx="10683744" cy="31464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ts val="1320"/>
              </a:lnSpc>
              <a:defRPr sz="1350" b="0" i="0" cap="none" baseline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1320"/>
              </a:lnSpc>
              <a:defRPr sz="1350" b="0" i="0" cap="none" baseline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1320"/>
              </a:lnSpc>
              <a:defRPr sz="1350" b="0" i="0" cap="none" baseline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1320"/>
              </a:lnSpc>
              <a:defRPr sz="1350" b="0" i="0" cap="none" baseline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1320"/>
              </a:lnSpc>
              <a:defRPr sz="1350" b="0" i="0" cap="none" baseline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7341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70795" y="1011248"/>
            <a:ext cx="10683321" cy="1143000"/>
          </a:xfrm>
          <a:prstGeom prst="rect">
            <a:avLst/>
          </a:prstGeom>
        </p:spPr>
        <p:txBody>
          <a:bodyPr anchor="ctr" anchorCtr="0"/>
          <a:lstStyle>
            <a:lvl1pPr>
              <a:defRPr b="1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70796" y="2154249"/>
            <a:ext cx="10683320" cy="48273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935"/>
              </a:lnSpc>
              <a:defRPr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50385" y="2613003"/>
            <a:ext cx="10703732" cy="3146425"/>
          </a:xfrm>
        </p:spPr>
        <p:txBody>
          <a:bodyPr anchor="t" anchorCtr="0">
            <a:noAutofit/>
          </a:bodyPr>
          <a:lstStyle>
            <a:lvl1pPr>
              <a:lnSpc>
                <a:spcPts val="1320"/>
              </a:lnSpc>
              <a:defRPr sz="135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1320"/>
              </a:lnSpc>
              <a:defRPr sz="135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1320"/>
              </a:lnSpc>
              <a:defRPr sz="135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1320"/>
              </a:lnSpc>
              <a:defRPr sz="135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1320"/>
              </a:lnSpc>
              <a:defRPr sz="135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70795" y="1011248"/>
            <a:ext cx="10683321" cy="1143000"/>
          </a:xfrm>
          <a:prstGeom prst="rect">
            <a:avLst/>
          </a:prstGeom>
        </p:spPr>
        <p:txBody>
          <a:bodyPr anchor="ctr" anchorCtr="0"/>
          <a:lstStyle>
            <a:lvl1pPr>
              <a:defRPr b="0" i="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70796" y="2154249"/>
            <a:ext cx="10683320" cy="48273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935"/>
              </a:lnSpc>
              <a:defRPr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50385" y="2613003"/>
            <a:ext cx="10703732" cy="3146425"/>
          </a:xfrm>
        </p:spPr>
        <p:txBody>
          <a:bodyPr anchor="t" anchorCtr="0">
            <a:noAutofit/>
          </a:bodyPr>
          <a:lstStyle>
            <a:lvl1pPr>
              <a:lnSpc>
                <a:spcPts val="1320"/>
              </a:lnSpc>
              <a:defRPr sz="135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1320"/>
              </a:lnSpc>
              <a:defRPr sz="135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1320"/>
              </a:lnSpc>
              <a:defRPr sz="135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1320"/>
              </a:lnSpc>
              <a:defRPr sz="135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1320"/>
              </a:lnSpc>
              <a:defRPr sz="135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458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98A22DD4-038C-7D93-4D61-B73C10E5BEB7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1600200" y="1981201"/>
            <a:ext cx="9763218" cy="386030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Insert Table Here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0DDB8B1-0922-5FEE-558D-34DDD1F5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200" y="6356350"/>
            <a:ext cx="1400452" cy="365125"/>
          </a:xfrm>
          <a:prstGeom prst="rect">
            <a:avLst/>
          </a:prstGeom>
        </p:spPr>
        <p:txBody>
          <a:bodyPr/>
          <a:lstStyle/>
          <a:p>
            <a:fld id="{E29707BB-F259-4D83-839F-2ABE0F4A8C61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2393EF6-C3B0-4488-F4D3-AB5AE6838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0652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E6BFC7F-43C0-28A2-0B7A-C4A14C1B5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5452" y="6356350"/>
            <a:ext cx="1083816" cy="365125"/>
          </a:xfrm>
          <a:prstGeom prst="rect">
            <a:avLst/>
          </a:prstGeom>
        </p:spPr>
        <p:txBody>
          <a:bodyPr/>
          <a:lstStyle/>
          <a:p>
            <a:fld id="{6866C538-CC72-4FB8-85E1-4D3EC643CF8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0AD9C05-BB97-D29B-EABA-DEDF5A6C97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3616" y="635835"/>
            <a:ext cx="9845550" cy="1158265"/>
          </a:xfrm>
        </p:spPr>
        <p:txBody>
          <a:bodyPr anchor="t" anchorCtr="0">
            <a:noAutofit/>
          </a:bodyPr>
          <a:lstStyle>
            <a:lvl1pPr>
              <a:defRPr sz="4000" baseline="0">
                <a:latin typeface="+mn-lt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267595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D02CC-B17D-BFA8-A270-645E5F78BC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4132" y="639611"/>
            <a:ext cx="10218292" cy="1158265"/>
          </a:xfrm>
        </p:spPr>
        <p:txBody>
          <a:bodyPr anchor="t" anchorCtr="0">
            <a:noAutofit/>
          </a:bodyPr>
          <a:lstStyle>
            <a:lvl1pPr>
              <a:defRPr sz="4000" baseline="0">
                <a:latin typeface="+mn-lt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8BDE4-C76E-EEA3-0996-747F5F118E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200" y="6356350"/>
            <a:ext cx="1400452" cy="365125"/>
          </a:xfrm>
          <a:prstGeom prst="rect">
            <a:avLst/>
          </a:prstGeom>
        </p:spPr>
        <p:txBody>
          <a:bodyPr/>
          <a:lstStyle/>
          <a:p>
            <a:fld id="{E29707BB-F259-4D83-839F-2ABE0F4A8C61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FFD6C-254B-CDC4-EBB3-9E385D634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0652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815FD-0678-E2C6-8289-C8E1B15C9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5452" y="6356350"/>
            <a:ext cx="1083816" cy="365125"/>
          </a:xfrm>
          <a:prstGeom prst="rect">
            <a:avLst/>
          </a:prstGeom>
        </p:spPr>
        <p:txBody>
          <a:bodyPr/>
          <a:lstStyle/>
          <a:p>
            <a:fld id="{6866C538-CC72-4FB8-85E1-4D3EC643CF8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9CAFFCE-0BA2-B319-26CC-CF826ECB0F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17866" y="1920582"/>
            <a:ext cx="4927321" cy="529655"/>
          </a:xfrm>
        </p:spPr>
        <p:txBody>
          <a:bodyPr/>
          <a:lstStyle>
            <a:lvl1pPr marL="0" indent="0">
              <a:lnSpc>
                <a:spcPts val="2000"/>
              </a:lnSpc>
              <a:buFontTx/>
              <a:buNone/>
              <a:defRPr sz="1800" b="1" i="0" baseline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b="1" i="0" baseline="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b="1" i="0" baseline="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b="1" i="0" baseline="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b="1" i="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050B9811-C36C-373F-9AE5-C87FD6AD14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05359" y="1920582"/>
            <a:ext cx="5130921" cy="529655"/>
          </a:xfrm>
        </p:spPr>
        <p:txBody>
          <a:bodyPr/>
          <a:lstStyle>
            <a:lvl1pPr marL="0" indent="0">
              <a:lnSpc>
                <a:spcPts val="2000"/>
              </a:lnSpc>
              <a:buFontTx/>
              <a:buNone/>
              <a:defRPr sz="1800" b="1" i="0" baseline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b="1" i="0" baseline="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b="1" i="0" baseline="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b="1" i="0" baseline="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b="1" i="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263DC62F-97DA-6BD8-152D-3436EA49553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517866" y="2450236"/>
            <a:ext cx="4927321" cy="32181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DEC8370A-EE2F-3EC2-C7F3-EFC6F189450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605359" y="2450237"/>
            <a:ext cx="5130800" cy="32181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13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70795" y="1011248"/>
            <a:ext cx="10683321" cy="1143000"/>
          </a:xfrm>
          <a:prstGeom prst="rect">
            <a:avLst/>
          </a:prstGeom>
        </p:spPr>
        <p:txBody>
          <a:bodyPr anchor="ctr" anchorCtr="0"/>
          <a:lstStyle>
            <a:lvl1pPr>
              <a:defRPr b="1" i="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70796" y="2154249"/>
            <a:ext cx="10683320" cy="48273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935"/>
              </a:lnSpc>
              <a:defRPr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970372" y="2617647"/>
            <a:ext cx="10683744" cy="31464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ts val="1320"/>
              </a:lnSpc>
              <a:defRPr sz="1350" b="0" i="0" cap="none" baseline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1320"/>
              </a:lnSpc>
              <a:defRPr sz="1350" b="0" i="0" cap="none" baseline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1320"/>
              </a:lnSpc>
              <a:defRPr sz="1350" b="0" i="0" cap="none" baseline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1320"/>
              </a:lnSpc>
              <a:defRPr sz="1350" b="0" i="0" cap="none" baseline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1320"/>
              </a:lnSpc>
              <a:defRPr sz="1350" b="0" i="0" cap="none" baseline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052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70796" y="1011248"/>
            <a:ext cx="10361768" cy="1143000"/>
          </a:xfrm>
        </p:spPr>
        <p:txBody>
          <a:bodyPr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70796" y="2154249"/>
            <a:ext cx="10361768" cy="482731"/>
          </a:xfrm>
        </p:spPr>
        <p:txBody>
          <a:bodyPr>
            <a:noAutofit/>
          </a:bodyPr>
          <a:lstStyle>
            <a:lvl1pPr>
              <a:lnSpc>
                <a:spcPts val="1935"/>
              </a:lnSpc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970372" y="2617647"/>
            <a:ext cx="10362192" cy="3146425"/>
          </a:xfrm>
        </p:spPr>
        <p:txBody>
          <a:bodyPr anchor="t" anchorCtr="0">
            <a:noAutofit/>
          </a:bodyPr>
          <a:lstStyle>
            <a:lvl1pPr>
              <a:lnSpc>
                <a:spcPts val="1320"/>
              </a:lnSpc>
              <a:defRPr sz="1350" b="0" i="0" cap="none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1320"/>
              </a:lnSpc>
              <a:defRPr sz="1350" b="0" i="0" cap="none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1320"/>
              </a:lnSpc>
              <a:defRPr sz="1350" b="0" i="0" cap="none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1320"/>
              </a:lnSpc>
              <a:defRPr sz="1350" b="0" i="0" cap="none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1320"/>
              </a:lnSpc>
              <a:defRPr sz="1350" b="0" i="0" cap="none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8" b="13948"/>
          <a:stretch/>
        </p:blipFill>
        <p:spPr>
          <a:xfrm>
            <a:off x="0" y="-1"/>
            <a:ext cx="12192000" cy="610819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5681710"/>
            <a:ext cx="12192000" cy="1176291"/>
          </a:xfrm>
          <a:prstGeom prst="rect">
            <a:avLst/>
          </a:prstGeom>
          <a:solidFill>
            <a:srgbClr val="232D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615" y="6098807"/>
            <a:ext cx="1592272" cy="57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4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50" r:id="rId2"/>
  </p:sldLayoutIdLst>
  <p:hf hdr="0" ftr="0" dt="0"/>
  <p:txStyles>
    <p:titleStyle>
      <a:lvl1pPr algn="ctr" defTabSz="342900" rtl="0" eaLnBrk="1" latinLnBrk="0" hangingPunct="1">
        <a:lnSpc>
          <a:spcPts val="3960"/>
        </a:lnSpc>
        <a:spcBef>
          <a:spcPct val="0"/>
        </a:spcBef>
        <a:buNone/>
        <a:defRPr sz="4050" kern="1200" cap="all" baseline="0">
          <a:solidFill>
            <a:schemeClr val="bg2"/>
          </a:solidFill>
          <a:latin typeface="ITC Franklin Gothic Heavy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7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2192000" cy="6400800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970796" y="2154251"/>
            <a:ext cx="10361768" cy="4827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96" y="1011248"/>
            <a:ext cx="103617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544" y="6000529"/>
            <a:ext cx="1592272" cy="57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0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790" r:id="rId3"/>
    <p:sldLayoutId id="2147483791" r:id="rId4"/>
    <p:sldLayoutId id="2147483798" r:id="rId5"/>
  </p:sldLayoutIdLst>
  <p:hf hdr="0" ftr="0" dt="0"/>
  <p:txStyles>
    <p:titleStyle>
      <a:lvl1pPr algn="l" defTabSz="342900" rtl="0" eaLnBrk="1" latinLnBrk="0" hangingPunct="1">
        <a:lnSpc>
          <a:spcPts val="3000"/>
        </a:lnSpc>
        <a:spcBef>
          <a:spcPct val="0"/>
        </a:spcBef>
        <a:buNone/>
        <a:defRPr sz="3000" b="1" i="0" kern="1200" cap="none" baseline="0">
          <a:solidFill>
            <a:schemeClr val="bg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Tx/>
        <a:buNone/>
        <a:defRPr sz="1800" b="1" i="0" kern="1200" cap="none" baseline="0">
          <a:solidFill>
            <a:schemeClr val="bg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0" indent="0" algn="l" defTabSz="342900" rtl="0" eaLnBrk="1" latinLnBrk="0" hangingPunct="1">
        <a:spcBef>
          <a:spcPct val="20000"/>
        </a:spcBef>
        <a:buFontTx/>
        <a:buNone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2D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2192000" cy="6400800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970796" y="2154251"/>
            <a:ext cx="10361768" cy="4827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96" y="1011248"/>
            <a:ext cx="103617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544" y="6000529"/>
            <a:ext cx="1592272" cy="57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8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87" r:id="rId3"/>
    <p:sldLayoutId id="2147483788" r:id="rId4"/>
    <p:sldLayoutId id="2147483799" r:id="rId5"/>
  </p:sldLayoutIdLst>
  <p:hf hdr="0" ftr="0" dt="0"/>
  <p:txStyles>
    <p:titleStyle>
      <a:lvl1pPr algn="l" defTabSz="342900" rtl="0" eaLnBrk="1" latinLnBrk="0" hangingPunct="1">
        <a:lnSpc>
          <a:spcPts val="3000"/>
        </a:lnSpc>
        <a:spcBef>
          <a:spcPct val="0"/>
        </a:spcBef>
        <a:buNone/>
        <a:defRPr sz="3000" b="1" i="0" kern="1200" cap="none" baseline="0">
          <a:solidFill>
            <a:schemeClr val="bg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Tx/>
        <a:buNone/>
        <a:defRPr sz="1800" b="1" i="0" kern="1200" cap="none" baseline="0">
          <a:solidFill>
            <a:schemeClr val="bg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0" indent="0" algn="l" defTabSz="342900" rtl="0" eaLnBrk="1" latinLnBrk="0" hangingPunct="1">
        <a:spcBef>
          <a:spcPct val="20000"/>
        </a:spcBef>
        <a:buFontTx/>
        <a:buNone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7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56052"/>
            <a:ext cx="12192001" cy="351790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50808" y="2124271"/>
            <a:ext cx="10700848" cy="4827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50808" y="981268"/>
            <a:ext cx="10700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6473952"/>
            <a:ext cx="12192000" cy="384048"/>
          </a:xfrm>
          <a:prstGeom prst="rect">
            <a:avLst/>
          </a:prstGeom>
          <a:solidFill>
            <a:srgbClr val="232D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059" y="5531632"/>
            <a:ext cx="1592272" cy="57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92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800" r:id="rId3"/>
    <p:sldLayoutId id="2147483801" r:id="rId4"/>
  </p:sldLayoutIdLst>
  <p:hf hdr="0" ftr="0" dt="0"/>
  <p:txStyles>
    <p:titleStyle>
      <a:lvl1pPr algn="l" defTabSz="342900" rtl="0" eaLnBrk="1" latinLnBrk="0" hangingPunct="1">
        <a:lnSpc>
          <a:spcPts val="3000"/>
        </a:lnSpc>
        <a:spcBef>
          <a:spcPct val="0"/>
        </a:spcBef>
        <a:buNone/>
        <a:defRPr sz="3000" b="1" i="0" kern="1200" cap="none" baseline="0">
          <a:solidFill>
            <a:schemeClr val="bg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Tx/>
        <a:buNone/>
        <a:defRPr sz="1800" b="1" i="0" kern="1200" cap="none" baseline="0">
          <a:solidFill>
            <a:schemeClr val="bg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0" indent="0" algn="l" defTabSz="342900" rtl="0" eaLnBrk="1" latinLnBrk="0" hangingPunct="1">
        <a:spcBef>
          <a:spcPct val="20000"/>
        </a:spcBef>
        <a:buFontTx/>
        <a:buNone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2D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56052"/>
            <a:ext cx="12192001" cy="351790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50808" y="2124271"/>
            <a:ext cx="10700848" cy="4827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50808" y="981268"/>
            <a:ext cx="10700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6473952"/>
            <a:ext cx="12192000" cy="384048"/>
          </a:xfrm>
          <a:prstGeom prst="rect">
            <a:avLst/>
          </a:prstGeom>
          <a:solidFill>
            <a:srgbClr val="E57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059" y="5531632"/>
            <a:ext cx="1592272" cy="57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6" r:id="rId3"/>
    <p:sldLayoutId id="2147483789" r:id="rId4"/>
  </p:sldLayoutIdLst>
  <p:hf hdr="0" ftr="0" dt="0"/>
  <p:txStyles>
    <p:titleStyle>
      <a:lvl1pPr algn="l" defTabSz="342900" rtl="0" eaLnBrk="1" latinLnBrk="0" hangingPunct="1">
        <a:lnSpc>
          <a:spcPts val="3000"/>
        </a:lnSpc>
        <a:spcBef>
          <a:spcPct val="0"/>
        </a:spcBef>
        <a:buNone/>
        <a:defRPr sz="3000" b="1" i="0" kern="1200" cap="none" baseline="0">
          <a:solidFill>
            <a:schemeClr val="bg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Tx/>
        <a:buNone/>
        <a:defRPr sz="1800" b="1" i="0" kern="1200" cap="none" baseline="0">
          <a:solidFill>
            <a:schemeClr val="bg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0" indent="0" algn="l" defTabSz="342900" rtl="0" eaLnBrk="1" latinLnBrk="0" hangingPunct="1">
        <a:spcBef>
          <a:spcPct val="20000"/>
        </a:spcBef>
        <a:buFontTx/>
        <a:buNone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7452"/>
            <a:ext cx="12192000" cy="374650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50808" y="2124271"/>
            <a:ext cx="10700848" cy="4827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50808" y="981268"/>
            <a:ext cx="10700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6473952"/>
            <a:ext cx="12192000" cy="384048"/>
          </a:xfrm>
          <a:prstGeom prst="rect">
            <a:avLst/>
          </a:prstGeom>
          <a:solidFill>
            <a:srgbClr val="E57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519" y="5532873"/>
            <a:ext cx="1585351" cy="56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5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92" r:id="rId3"/>
    <p:sldLayoutId id="2147483793" r:id="rId4"/>
    <p:sldLayoutId id="2147483794" r:id="rId5"/>
  </p:sldLayoutIdLst>
  <p:hf hdr="0" ftr="0" dt="0"/>
  <p:txStyles>
    <p:titleStyle>
      <a:lvl1pPr algn="l" defTabSz="342900" rtl="0" eaLnBrk="1" latinLnBrk="0" hangingPunct="1">
        <a:lnSpc>
          <a:spcPts val="3000"/>
        </a:lnSpc>
        <a:spcBef>
          <a:spcPct val="0"/>
        </a:spcBef>
        <a:buNone/>
        <a:defRPr sz="3000" b="1" i="0" kern="1200" cap="none" baseline="0">
          <a:solidFill>
            <a:srgbClr val="E572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Tx/>
        <a:buNone/>
        <a:defRPr sz="1800" b="1" i="0" kern="1200" cap="none" baseline="0">
          <a:solidFill>
            <a:srgbClr val="E572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0" indent="0" algn="l" defTabSz="342900" rtl="0" eaLnBrk="1" latinLnBrk="0" hangingPunct="1">
        <a:spcBef>
          <a:spcPct val="20000"/>
        </a:spcBef>
        <a:buFontTx/>
        <a:buNone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7452"/>
            <a:ext cx="12192000" cy="374650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50808" y="2124271"/>
            <a:ext cx="10700848" cy="4827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50808" y="981268"/>
            <a:ext cx="10700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6473952"/>
            <a:ext cx="12192000" cy="384048"/>
          </a:xfrm>
          <a:prstGeom prst="rect">
            <a:avLst/>
          </a:prstGeom>
          <a:solidFill>
            <a:srgbClr val="232D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519" y="5532873"/>
            <a:ext cx="1585351" cy="56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0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95" r:id="rId3"/>
    <p:sldLayoutId id="2147483796" r:id="rId4"/>
    <p:sldLayoutId id="2147483797" r:id="rId5"/>
  </p:sldLayoutIdLst>
  <p:hf hdr="0" ftr="0" dt="0"/>
  <p:txStyles>
    <p:titleStyle>
      <a:lvl1pPr algn="l" defTabSz="342900" rtl="0" eaLnBrk="1" latinLnBrk="0" hangingPunct="1">
        <a:lnSpc>
          <a:spcPts val="3000"/>
        </a:lnSpc>
        <a:spcBef>
          <a:spcPct val="0"/>
        </a:spcBef>
        <a:buNone/>
        <a:defRPr sz="3000" b="1" i="0" kern="1200" cap="none" baseline="0">
          <a:solidFill>
            <a:srgbClr val="E572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Tx/>
        <a:buNone/>
        <a:defRPr sz="1800" b="1" i="0" kern="1200" cap="none" baseline="0">
          <a:solidFill>
            <a:srgbClr val="E572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0" indent="0" algn="l" defTabSz="342900" rtl="0" eaLnBrk="1" latinLnBrk="0" hangingPunct="1">
        <a:spcBef>
          <a:spcPct val="20000"/>
        </a:spcBef>
        <a:buFontTx/>
        <a:buNone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9" r="66667"/>
          <a:stretch/>
        </p:blipFill>
        <p:spPr>
          <a:xfrm>
            <a:off x="9144000" y="0"/>
            <a:ext cx="3048000" cy="5922622"/>
          </a:xfrm>
          <a:prstGeom prst="rect">
            <a:avLst/>
          </a:prstGeom>
          <a:effectLst/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50808" y="2124271"/>
            <a:ext cx="10700848" cy="4827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50808" y="981268"/>
            <a:ext cx="10700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6473952"/>
            <a:ext cx="12192000" cy="384048"/>
          </a:xfrm>
          <a:prstGeom prst="rect">
            <a:avLst/>
          </a:prstGeom>
          <a:solidFill>
            <a:srgbClr val="E57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519" y="5532872"/>
            <a:ext cx="1585351" cy="56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7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</p:sldLayoutIdLst>
  <p:hf hdr="0" ftr="0" dt="0"/>
  <p:txStyles>
    <p:titleStyle>
      <a:lvl1pPr algn="l" defTabSz="342900" rtl="0" eaLnBrk="1" latinLnBrk="0" hangingPunct="1">
        <a:lnSpc>
          <a:spcPts val="3000"/>
        </a:lnSpc>
        <a:spcBef>
          <a:spcPct val="0"/>
        </a:spcBef>
        <a:buNone/>
        <a:defRPr sz="3000" b="1" i="0" kern="1200" cap="none" baseline="0">
          <a:solidFill>
            <a:srgbClr val="E572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Tx/>
        <a:buNone/>
        <a:defRPr sz="1800" b="1" i="0" kern="1200" cap="none" baseline="0">
          <a:solidFill>
            <a:srgbClr val="E572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0" indent="0" algn="l" defTabSz="342900" rtl="0" eaLnBrk="1" latinLnBrk="0" hangingPunct="1">
        <a:spcBef>
          <a:spcPct val="20000"/>
        </a:spcBef>
        <a:buFontTx/>
        <a:buNone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9" r="66667"/>
          <a:stretch/>
        </p:blipFill>
        <p:spPr>
          <a:xfrm>
            <a:off x="9144000" y="0"/>
            <a:ext cx="3048000" cy="5922622"/>
          </a:xfrm>
          <a:prstGeom prst="rect">
            <a:avLst/>
          </a:prstGeom>
          <a:effectLst/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50808" y="2124271"/>
            <a:ext cx="10700848" cy="4827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50808" y="981268"/>
            <a:ext cx="10700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6473952"/>
            <a:ext cx="12192000" cy="384048"/>
          </a:xfrm>
          <a:prstGeom prst="rect">
            <a:avLst/>
          </a:prstGeom>
          <a:solidFill>
            <a:srgbClr val="232D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519" y="5532872"/>
            <a:ext cx="1585351" cy="56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0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</p:sldLayoutIdLst>
  <p:hf hdr="0" ftr="0" dt="0"/>
  <p:txStyles>
    <p:titleStyle>
      <a:lvl1pPr algn="l" defTabSz="342900" rtl="0" eaLnBrk="1" latinLnBrk="0" hangingPunct="1">
        <a:lnSpc>
          <a:spcPts val="3000"/>
        </a:lnSpc>
        <a:spcBef>
          <a:spcPct val="0"/>
        </a:spcBef>
        <a:buNone/>
        <a:defRPr sz="3000" b="1" i="0" kern="1200" cap="none" baseline="0">
          <a:solidFill>
            <a:srgbClr val="E572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Tx/>
        <a:buNone/>
        <a:defRPr sz="1800" b="1" i="0" kern="1200" cap="none" baseline="0">
          <a:solidFill>
            <a:srgbClr val="E572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0" indent="0" algn="l" defTabSz="342900" rtl="0" eaLnBrk="1" latinLnBrk="0" hangingPunct="1">
        <a:spcBef>
          <a:spcPct val="20000"/>
        </a:spcBef>
        <a:buFontTx/>
        <a:buNone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microsoft.com/office/2014/relationships/chartEx" Target="../charts/chartEx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07F3E1F-A85C-4BAB-8093-1D777E02105C}"/>
              </a:ext>
            </a:extLst>
          </p:cNvPr>
          <p:cNvSpPr txBox="1">
            <a:spLocks/>
          </p:cNvSpPr>
          <p:nvPr/>
        </p:nvSpPr>
        <p:spPr>
          <a:xfrm>
            <a:off x="482321" y="2170695"/>
            <a:ext cx="11213960" cy="1143000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3000" b="1" i="0" kern="1200" cap="none" baseline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 b="0" dirty="0">
                <a:latin typeface="Franklin Gothic Medium Cond" panose="020B0606030402020204" pitchFamily="34" charset="0"/>
              </a:rPr>
              <a:t>Patient Philanthropy | Faculty Partnerships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F2AF8D-CE9D-40F5-B9C3-142F229D7318}"/>
              </a:ext>
            </a:extLst>
          </p:cNvPr>
          <p:cNvSpPr txBox="1">
            <a:spLocks/>
          </p:cNvSpPr>
          <p:nvPr/>
        </p:nvSpPr>
        <p:spPr>
          <a:xfrm>
            <a:off x="1185635" y="4185709"/>
            <a:ext cx="4272255" cy="830997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FontTx/>
              <a:buNone/>
              <a:defRPr sz="1800" b="1" i="0" kern="1200" cap="none" baseline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 defTabSz="342900" rtl="0" eaLnBrk="1" latinLnBrk="0" hangingPunct="1">
              <a:spcBef>
                <a:spcPct val="20000"/>
              </a:spcBef>
              <a:buFontTx/>
              <a:buNone/>
              <a:defRPr sz="1500" kern="1200">
                <a:solidFill>
                  <a:schemeClr val="bg1"/>
                </a:solidFill>
                <a:latin typeface="ITC Franklin Gothic Book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bg1"/>
                </a:solidFill>
                <a:latin typeface="ITC Franklin Gothic Book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bg1"/>
                </a:solidFill>
                <a:latin typeface="ITC Franklin Gothic Book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bg1"/>
                </a:solidFill>
                <a:latin typeface="ITC Franklin Gothic Book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0" dirty="0">
                <a:solidFill>
                  <a:srgbClr val="E57200"/>
                </a:solidFill>
                <a:latin typeface="Franklin Gothic Medium Cond" panose="020B0606030402020204" pitchFamily="34" charset="0"/>
              </a:rPr>
              <a:t>Department of Urology</a:t>
            </a:r>
          </a:p>
          <a:p>
            <a:pPr algn="ctr"/>
            <a:r>
              <a:rPr lang="en-US" sz="2800" b="0" dirty="0">
                <a:solidFill>
                  <a:srgbClr val="E57200"/>
                </a:solidFill>
                <a:latin typeface="Franklin Gothic Medium Cond" panose="020B0606030402020204" pitchFamily="34" charset="0"/>
              </a:rPr>
              <a:t>April 16, 2025</a:t>
            </a:r>
          </a:p>
          <a:p>
            <a:pPr algn="ctr"/>
            <a:endParaRPr lang="en-US" sz="2800" b="0" dirty="0">
              <a:solidFill>
                <a:srgbClr val="E5720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60822D-52A3-4F34-B6F2-98CEAAE33587}"/>
              </a:ext>
            </a:extLst>
          </p:cNvPr>
          <p:cNvSpPr/>
          <p:nvPr/>
        </p:nvSpPr>
        <p:spPr>
          <a:xfrm>
            <a:off x="7203989" y="3737082"/>
            <a:ext cx="4102640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Abby Kimbrough</a:t>
            </a:r>
            <a:endParaRPr lang="en-US" sz="1600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Senior Associate Director</a:t>
            </a:r>
          </a:p>
          <a:p>
            <a:r>
              <a:rPr lang="en-US" sz="1600" dirty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abby.kimbrough@uvahealth.org </a:t>
            </a:r>
          </a:p>
          <a:p>
            <a:r>
              <a:rPr lang="en-US" sz="1600" dirty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(c) 919-323-5980</a:t>
            </a:r>
          </a:p>
          <a:p>
            <a:endParaRPr lang="en-US" sz="1600" dirty="0">
              <a:solidFill>
                <a:schemeClr val="accent6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Ashley Hanel</a:t>
            </a:r>
          </a:p>
          <a:p>
            <a:r>
              <a:rPr lang="en-US" sz="1600" dirty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Senior Associate Director, Cancer Programs</a:t>
            </a:r>
          </a:p>
          <a:p>
            <a:r>
              <a:rPr lang="en-US" sz="1600" dirty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ashley.hanel@uvahealth.org</a:t>
            </a:r>
          </a:p>
          <a:p>
            <a:r>
              <a:rPr lang="en-US" sz="1600" dirty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(c) 704-796-2608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32DDC2-0756-4FB0-B638-C5D57CA0283A}"/>
              </a:ext>
            </a:extLst>
          </p:cNvPr>
          <p:cNvSpPr txBox="1"/>
          <p:nvPr/>
        </p:nvSpPr>
        <p:spPr>
          <a:xfrm>
            <a:off x="11696281" y="6478656"/>
            <a:ext cx="2813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89531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C95C27F-3E7B-4795-805E-3367A2ED8111}"/>
              </a:ext>
            </a:extLst>
          </p:cNvPr>
          <p:cNvGrpSpPr/>
          <p:nvPr/>
        </p:nvGrpSpPr>
        <p:grpSpPr>
          <a:xfrm>
            <a:off x="1533524" y="1990344"/>
            <a:ext cx="9124951" cy="2629281"/>
            <a:chOff x="1533524" y="1533144"/>
            <a:chExt cx="9124951" cy="262928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10F0C02-D213-4DD2-93EF-BD8EB1CCC0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2372"/>
            <a:stretch/>
          </p:blipFill>
          <p:spPr>
            <a:xfrm>
              <a:off x="1533525" y="1533144"/>
              <a:ext cx="9124950" cy="2629281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B4197DD-CC51-40DE-BE04-DA50EE2255A8}"/>
                </a:ext>
              </a:extLst>
            </p:cNvPr>
            <p:cNvSpPr/>
            <p:nvPr/>
          </p:nvSpPr>
          <p:spPr>
            <a:xfrm>
              <a:off x="1533524" y="3460697"/>
              <a:ext cx="9124949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</a:p>
            <a:p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No pain   Uncomfortable  Distressing       Intense           Agony       Unspeakable </a:t>
              </a: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76C92236-1855-4133-876A-62FCEC5C1C53}"/>
              </a:ext>
            </a:extLst>
          </p:cNvPr>
          <p:cNvSpPr txBox="1">
            <a:spLocks/>
          </p:cNvSpPr>
          <p:nvPr/>
        </p:nvSpPr>
        <p:spPr>
          <a:xfrm>
            <a:off x="1533523" y="1010638"/>
            <a:ext cx="9124951" cy="646331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3000" b="1" i="0" kern="1200" cap="none" baseline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000" b="0" dirty="0">
                <a:latin typeface="Franklin Gothic Medium Cond" panose="020B0606030402020204" pitchFamily="34" charset="0"/>
              </a:rPr>
              <a:t>Feel Better?</a:t>
            </a:r>
          </a:p>
        </p:txBody>
      </p:sp>
    </p:spTree>
    <p:extLst>
      <p:ext uri="{BB962C8B-B14F-4D97-AF65-F5344CB8AC3E}">
        <p14:creationId xmlns:p14="http://schemas.microsoft.com/office/powerpoint/2010/main" val="2069097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B48A5B-FBF5-41D4-A1C3-8EEE2D28F9FC}"/>
              </a:ext>
            </a:extLst>
          </p:cNvPr>
          <p:cNvSpPr txBox="1"/>
          <p:nvPr/>
        </p:nvSpPr>
        <p:spPr>
          <a:xfrm>
            <a:off x="489020" y="1463271"/>
            <a:ext cx="11213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Thank you</a:t>
            </a:r>
          </a:p>
          <a:p>
            <a:pPr algn="ctr"/>
            <a:r>
              <a:rPr lang="en-US" sz="3600" dirty="0"/>
              <a:t> for the opportunity </a:t>
            </a:r>
          </a:p>
          <a:p>
            <a:pPr algn="ctr"/>
            <a:r>
              <a:rPr lang="en-US" sz="3600" dirty="0"/>
              <a:t>to partner with you!</a:t>
            </a:r>
          </a:p>
          <a:p>
            <a:pPr algn="ctr"/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B61EDF-B10F-4608-B6AD-62B0B96619BC}"/>
              </a:ext>
            </a:extLst>
          </p:cNvPr>
          <p:cNvSpPr txBox="1"/>
          <p:nvPr/>
        </p:nvSpPr>
        <p:spPr>
          <a:xfrm>
            <a:off x="11696281" y="6468608"/>
            <a:ext cx="2813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25A659-08B6-49A9-968E-0158637BB9A3}"/>
              </a:ext>
            </a:extLst>
          </p:cNvPr>
          <p:cNvSpPr txBox="1"/>
          <p:nvPr/>
        </p:nvSpPr>
        <p:spPr>
          <a:xfrm>
            <a:off x="1605298" y="4630053"/>
            <a:ext cx="49578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+mj-lt"/>
              </a:rPr>
              <a:t>Ashley Hanel </a:t>
            </a:r>
          </a:p>
          <a:p>
            <a:r>
              <a:rPr lang="en-US" dirty="0">
                <a:solidFill>
                  <a:schemeClr val="tx2"/>
                </a:solidFill>
                <a:latin typeface="+mj-lt"/>
              </a:rPr>
              <a:t>Senior Associate Director, Cancer Programs</a:t>
            </a:r>
          </a:p>
          <a:p>
            <a:r>
              <a:rPr lang="en-US" sz="1800" dirty="0">
                <a:solidFill>
                  <a:schemeClr val="tx2"/>
                </a:solidFill>
                <a:effectLst/>
                <a:latin typeface="+mj-lt"/>
                <a:ea typeface="Franklin Gothic Book" panose="020B0503020102020204" pitchFamily="34" charset="0"/>
                <a:cs typeface="Arial" panose="020B0604020202020204" pitchFamily="34" charset="0"/>
              </a:rPr>
              <a:t>ashley.hanel@uvahealth.org</a:t>
            </a:r>
          </a:p>
          <a:p>
            <a:r>
              <a:rPr lang="en-US" dirty="0">
                <a:solidFill>
                  <a:schemeClr val="tx2"/>
                </a:solidFill>
                <a:latin typeface="+mj-lt"/>
              </a:rPr>
              <a:t>(c) 704-796-2608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940675-9EFD-4739-93BA-7E5A25650E7C}"/>
              </a:ext>
            </a:extLst>
          </p:cNvPr>
          <p:cNvSpPr txBox="1"/>
          <p:nvPr/>
        </p:nvSpPr>
        <p:spPr>
          <a:xfrm>
            <a:off x="7250797" y="4591318"/>
            <a:ext cx="44754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+mj-lt"/>
              </a:rPr>
              <a:t>Abby Kimbrough</a:t>
            </a:r>
          </a:p>
          <a:p>
            <a:r>
              <a:rPr lang="en-US" dirty="0">
                <a:solidFill>
                  <a:schemeClr val="tx2"/>
                </a:solidFill>
                <a:latin typeface="+mj-lt"/>
              </a:rPr>
              <a:t>Senior Associate Director </a:t>
            </a:r>
          </a:p>
          <a:p>
            <a:r>
              <a:rPr lang="en-US" sz="18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abby.kimbrough@uvahealth.org </a:t>
            </a:r>
          </a:p>
          <a:p>
            <a:r>
              <a:rPr lang="en-US" sz="18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(c) 919-323-5980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535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7B28F55-24E6-4E8E-A1DD-38BB0305061C}"/>
              </a:ext>
            </a:extLst>
          </p:cNvPr>
          <p:cNvSpPr txBox="1">
            <a:spLocks/>
          </p:cNvSpPr>
          <p:nvPr/>
        </p:nvSpPr>
        <p:spPr>
          <a:xfrm>
            <a:off x="948704" y="1665507"/>
            <a:ext cx="5936918" cy="1228416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FontTx/>
              <a:buNone/>
              <a:defRPr sz="1800" b="1" i="0" kern="1200" cap="none" baseline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 defTabSz="342900" rtl="0" eaLnBrk="1" latinLnBrk="0" hangingPunct="1">
              <a:spcBef>
                <a:spcPct val="20000"/>
              </a:spcBef>
              <a:buFontTx/>
              <a:buNone/>
              <a:defRPr sz="1500" kern="1200">
                <a:solidFill>
                  <a:schemeClr val="bg1"/>
                </a:solidFill>
                <a:latin typeface="ITC Franklin Gothic Book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bg1"/>
                </a:solidFill>
                <a:latin typeface="ITC Franklin Gothic Book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bg1"/>
                </a:solidFill>
                <a:latin typeface="ITC Franklin Gothic Book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bg1"/>
                </a:solidFill>
                <a:latin typeface="ITC Franklin Gothic Book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200" b="0" baseline="30000" dirty="0">
                <a:solidFill>
                  <a:srgbClr val="E572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Ashley Hanel, M.A.</a:t>
            </a:r>
            <a:endParaRPr lang="en-US" sz="4200" baseline="300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Associate Director, Cancer Programs</a:t>
            </a:r>
          </a:p>
          <a:p>
            <a:pPr algn="ctr"/>
            <a:r>
              <a:rPr lang="en-US" b="0" dirty="0">
                <a:solidFill>
                  <a:schemeClr val="accent6"/>
                </a:solidFill>
              </a:rPr>
              <a:t>Focus areas: Hem/Onc and Urology</a:t>
            </a:r>
            <a:endParaRPr lang="en-US" b="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0" dirty="0">
              <a:solidFill>
                <a:srgbClr val="E57200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61E04BC-FAD5-4336-AE98-14585FE2F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7" y="2602523"/>
            <a:ext cx="10961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6BA0D2-92CC-47B2-859B-78D66FA28776}"/>
              </a:ext>
            </a:extLst>
          </p:cNvPr>
          <p:cNvSpPr txBox="1"/>
          <p:nvPr/>
        </p:nvSpPr>
        <p:spPr>
          <a:xfrm>
            <a:off x="3530322" y="6847979"/>
            <a:ext cx="166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B651275-4FF5-4817-93B3-D4175608B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251" y="3612410"/>
            <a:ext cx="10961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F95CDD-598F-4640-A0B5-7F0E34F7F09E}"/>
              </a:ext>
            </a:extLst>
          </p:cNvPr>
          <p:cNvSpPr txBox="1"/>
          <p:nvPr/>
        </p:nvSpPr>
        <p:spPr>
          <a:xfrm>
            <a:off x="11696281" y="6468608"/>
            <a:ext cx="2813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DEDFD5-25EC-4EBF-973D-F9CCD1FFB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650" y="812578"/>
            <a:ext cx="1684421" cy="2437232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D4B5A738-3D4B-472C-9743-B47635C8A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073" y="3709055"/>
            <a:ext cx="6347627" cy="27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E572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Abby Kimbrough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Senior Associate Director, Health System Partnerships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Focus areas: Patients and families across UVA Health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01DAD9F-36F1-4523-802F-ACA9C0F604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3286" y="3612410"/>
            <a:ext cx="2842029" cy="192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56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C95C27F-3E7B-4795-805E-3367A2ED8111}"/>
              </a:ext>
            </a:extLst>
          </p:cNvPr>
          <p:cNvGrpSpPr/>
          <p:nvPr/>
        </p:nvGrpSpPr>
        <p:grpSpPr>
          <a:xfrm>
            <a:off x="1533524" y="1990344"/>
            <a:ext cx="9124951" cy="2629281"/>
            <a:chOff x="1533524" y="1533144"/>
            <a:chExt cx="9124951" cy="262928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10F0C02-D213-4DD2-93EF-BD8EB1CCC0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2372"/>
            <a:stretch/>
          </p:blipFill>
          <p:spPr>
            <a:xfrm>
              <a:off x="1533525" y="1533144"/>
              <a:ext cx="9124950" cy="2629281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B4197DD-CC51-40DE-BE04-DA50EE2255A8}"/>
                </a:ext>
              </a:extLst>
            </p:cNvPr>
            <p:cNvSpPr/>
            <p:nvPr/>
          </p:nvSpPr>
          <p:spPr>
            <a:xfrm>
              <a:off x="1533524" y="3460697"/>
              <a:ext cx="9124949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  <a:p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No pain    Uncomfortable   Distressing      Intense          Agony        Unspeakable </a:t>
              </a: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76C92236-1855-4133-876A-62FCEC5C1C53}"/>
              </a:ext>
            </a:extLst>
          </p:cNvPr>
          <p:cNvSpPr txBox="1">
            <a:spLocks/>
          </p:cNvSpPr>
          <p:nvPr/>
        </p:nvSpPr>
        <p:spPr>
          <a:xfrm>
            <a:off x="1533523" y="1138710"/>
            <a:ext cx="9124951" cy="518259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3000" b="1" i="0" kern="1200" cap="none" baseline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000" b="0" dirty="0">
                <a:latin typeface="Franklin Gothic Medium Cond" panose="020B0606030402020204" pitchFamily="34" charset="0"/>
              </a:rPr>
              <a:t>Your Participation in Fundraising</a:t>
            </a:r>
          </a:p>
        </p:txBody>
      </p:sp>
    </p:spTree>
    <p:extLst>
      <p:ext uri="{BB962C8B-B14F-4D97-AF65-F5344CB8AC3E}">
        <p14:creationId xmlns:p14="http://schemas.microsoft.com/office/powerpoint/2010/main" val="445346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5991D7C-FBE5-426D-8E9C-C455B3A636B0}"/>
              </a:ext>
            </a:extLst>
          </p:cNvPr>
          <p:cNvCxnSpPr/>
          <p:nvPr/>
        </p:nvCxnSpPr>
        <p:spPr>
          <a:xfrm>
            <a:off x="2514561" y="4420366"/>
            <a:ext cx="791870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1D29017A-CCD3-4DBF-9D20-51E431959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596" y="635437"/>
            <a:ext cx="9913870" cy="1158265"/>
          </a:xfrm>
        </p:spPr>
        <p:txBody>
          <a:bodyPr/>
          <a:lstStyle/>
          <a:p>
            <a:r>
              <a:rPr lang="en-US" sz="3600" dirty="0">
                <a:latin typeface="Franklin Gothic Medium Cond" panose="020B0606030402020204" pitchFamily="34" charset="0"/>
              </a:rPr>
              <a:t>Patient giving is on the rise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97254B46-206E-4A27-A09A-AB0A85B414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2586808"/>
              </p:ext>
            </p:extLst>
          </p:nvPr>
        </p:nvGraphicFramePr>
        <p:xfrm>
          <a:off x="1660416" y="1241611"/>
          <a:ext cx="8959088" cy="4407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C87CD75-1C21-45FF-8F12-5EBED0A6772E}"/>
              </a:ext>
            </a:extLst>
          </p:cNvPr>
          <p:cNvCxnSpPr>
            <a:cxnSpLocks/>
            <a:endCxn id="21" idx="1"/>
          </p:cNvCxnSpPr>
          <p:nvPr/>
        </p:nvCxnSpPr>
        <p:spPr>
          <a:xfrm flipH="1">
            <a:off x="1593721" y="5940339"/>
            <a:ext cx="2409008" cy="61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07E5A12-6FB7-49B3-AA9D-6BA97BDB6484}"/>
              </a:ext>
            </a:extLst>
          </p:cNvPr>
          <p:cNvSpPr txBox="1"/>
          <p:nvPr/>
        </p:nvSpPr>
        <p:spPr>
          <a:xfrm>
            <a:off x="1593721" y="5801839"/>
            <a:ext cx="9077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 year patient giving average of $31.2M (excluding $100M gift)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81373A-3E2A-4A67-8244-F6E8391AC644}"/>
              </a:ext>
            </a:extLst>
          </p:cNvPr>
          <p:cNvSpPr/>
          <p:nvPr/>
        </p:nvSpPr>
        <p:spPr>
          <a:xfrm>
            <a:off x="8501600" y="2514603"/>
            <a:ext cx="515566" cy="257827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6B01B5-0D5A-4F90-A9C6-7B7A9DC361B7}"/>
              </a:ext>
            </a:extLst>
          </p:cNvPr>
          <p:cNvSpPr/>
          <p:nvPr/>
        </p:nvSpPr>
        <p:spPr>
          <a:xfrm>
            <a:off x="-37192" y="0"/>
            <a:ext cx="845187" cy="685800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1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5999B-CE55-4412-8811-EF7F36F9863C}"/>
              </a:ext>
            </a:extLst>
          </p:cNvPr>
          <p:cNvSpPr/>
          <p:nvPr/>
        </p:nvSpPr>
        <p:spPr>
          <a:xfrm>
            <a:off x="9591675" y="5553075"/>
            <a:ext cx="2371725" cy="857249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n-US" sz="1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B5EDA0-5DD2-439D-9149-0718CD1DA5B0}"/>
              </a:ext>
            </a:extLst>
          </p:cNvPr>
          <p:cNvSpPr/>
          <p:nvPr/>
        </p:nvSpPr>
        <p:spPr>
          <a:xfrm>
            <a:off x="9496425" y="5591175"/>
            <a:ext cx="2686050" cy="857249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1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52CF616-A9BC-4B55-9DE6-C846BB43E92B}"/>
              </a:ext>
            </a:extLst>
          </p:cNvPr>
          <p:cNvSpPr/>
          <p:nvPr/>
        </p:nvSpPr>
        <p:spPr>
          <a:xfrm rot="10800000">
            <a:off x="9591675" y="5715693"/>
            <a:ext cx="2104188" cy="573545"/>
          </a:xfrm>
          <a:prstGeom prst="rightArrow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1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565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E50F3-D8D0-3C0F-E41D-CDC486229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548" y="639290"/>
            <a:ext cx="10218292" cy="1158265"/>
          </a:xfrm>
        </p:spPr>
        <p:txBody>
          <a:bodyPr/>
          <a:lstStyle/>
          <a:p>
            <a:r>
              <a:rPr lang="en-US" sz="3600" dirty="0">
                <a:latin typeface="Franklin Gothic Medium Cond" panose="020B0606030402020204" pitchFamily="34" charset="0"/>
              </a:rPr>
              <a:t>Provider partnerships are deepening</a:t>
            </a:r>
          </a:p>
        </p:txBody>
      </p:sp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6D592210-8510-4B79-B4C2-19B9C0228B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7538067"/>
              </p:ext>
            </p:extLst>
          </p:nvPr>
        </p:nvGraphicFramePr>
        <p:xfrm>
          <a:off x="1494132" y="1429903"/>
          <a:ext cx="9763124" cy="10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0781">
                  <a:extLst>
                    <a:ext uri="{9D8B030D-6E8A-4147-A177-3AD203B41FA5}">
                      <a16:colId xmlns:a16="http://schemas.microsoft.com/office/drawing/2014/main" val="3084477602"/>
                    </a:ext>
                  </a:extLst>
                </a:gridCol>
                <a:gridCol w="2440781">
                  <a:extLst>
                    <a:ext uri="{9D8B030D-6E8A-4147-A177-3AD203B41FA5}">
                      <a16:colId xmlns:a16="http://schemas.microsoft.com/office/drawing/2014/main" val="2799611367"/>
                    </a:ext>
                  </a:extLst>
                </a:gridCol>
                <a:gridCol w="2440781">
                  <a:extLst>
                    <a:ext uri="{9D8B030D-6E8A-4147-A177-3AD203B41FA5}">
                      <a16:colId xmlns:a16="http://schemas.microsoft.com/office/drawing/2014/main" val="3464580752"/>
                    </a:ext>
                  </a:extLst>
                </a:gridCol>
                <a:gridCol w="2440781">
                  <a:extLst>
                    <a:ext uri="{9D8B030D-6E8A-4147-A177-3AD203B41FA5}">
                      <a16:colId xmlns:a16="http://schemas.microsoft.com/office/drawing/2014/main" val="496100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FY23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FY24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% Increase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455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Provider Referrals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098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Development Referrals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1768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2374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042402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B5B0CE0-722F-4D34-BA06-F7C78D7588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233339"/>
              </p:ext>
            </p:extLst>
          </p:nvPr>
        </p:nvGraphicFramePr>
        <p:xfrm>
          <a:off x="2966720" y="2750938"/>
          <a:ext cx="6258560" cy="3261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8947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9D8C4-E9C8-44B6-918F-0F5B74A183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3263" y="628650"/>
            <a:ext cx="10218737" cy="1158875"/>
          </a:xfrm>
        </p:spPr>
        <p:txBody>
          <a:bodyPr/>
          <a:lstStyle/>
          <a:p>
            <a:r>
              <a:rPr lang="en-US" sz="3600" dirty="0">
                <a:latin typeface="Franklin Gothic Medium Cond" panose="020B0606030402020204" pitchFamily="34" charset="0"/>
              </a:rPr>
              <a:t>How referrals translate to fundraising visits and gifts</a:t>
            </a:r>
            <a:br>
              <a:rPr lang="en-US" sz="3600" dirty="0">
                <a:latin typeface="+mj-lt"/>
              </a:rPr>
            </a:br>
            <a:r>
              <a:rPr lang="en-US" sz="1800" dirty="0"/>
              <a:t>3 year period – FY22-24</a:t>
            </a:r>
            <a:endParaRPr lang="en-US" sz="3600" dirty="0"/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5" name="Chart 4">
                <a:extLst>
                  <a:ext uri="{FF2B5EF4-FFF2-40B4-BE49-F238E27FC236}">
                    <a16:creationId xmlns:a16="http://schemas.microsoft.com/office/drawing/2014/main" id="{38703B8E-EADD-49A7-A8EF-5F3764AA779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250583354"/>
                  </p:ext>
                </p:extLst>
              </p:nvPr>
            </p:nvGraphicFramePr>
            <p:xfrm>
              <a:off x="421852" y="1967021"/>
              <a:ext cx="5773480" cy="310361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5" name="Chart 4">
                <a:extLst>
                  <a:ext uri="{FF2B5EF4-FFF2-40B4-BE49-F238E27FC236}">
                    <a16:creationId xmlns:a16="http://schemas.microsoft.com/office/drawing/2014/main" id="{38703B8E-EADD-49A7-A8EF-5F3764AA779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1852" y="1967021"/>
                <a:ext cx="5773480" cy="31036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AF389AFB-7BF1-4097-9534-500DE89274D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507752396"/>
                  </p:ext>
                </p:extLst>
              </p:nvPr>
            </p:nvGraphicFramePr>
            <p:xfrm>
              <a:off x="6257393" y="1967023"/>
              <a:ext cx="5440327" cy="310361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7" name="Chart 6">
                <a:extLst>
                  <a:ext uri="{FF2B5EF4-FFF2-40B4-BE49-F238E27FC236}">
                    <a16:creationId xmlns:a16="http://schemas.microsoft.com/office/drawing/2014/main" id="{AF389AFB-7BF1-4097-9534-500DE89274D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57393" y="1967023"/>
                <a:ext cx="5440327" cy="3103613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5D7B641-2194-46F8-A4B4-A1A5B6907D09}"/>
              </a:ext>
            </a:extLst>
          </p:cNvPr>
          <p:cNvSpPr txBox="1"/>
          <p:nvPr/>
        </p:nvSpPr>
        <p:spPr>
          <a:xfrm>
            <a:off x="2759534" y="5181848"/>
            <a:ext cx="2543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E57102"/>
                </a:solidFill>
                <a:latin typeface="Franklin Gothic Medium Cond" panose="020B0606030402020204" pitchFamily="34" charset="0"/>
              </a:rPr>
              <a:t>$16M in gifts</a:t>
            </a:r>
          </a:p>
          <a:p>
            <a:pPr algn="ctr"/>
            <a:r>
              <a:rPr lang="en-US" sz="2400" dirty="0">
                <a:solidFill>
                  <a:srgbClr val="E57102"/>
                </a:solidFill>
                <a:latin typeface="Franklin Gothic Medium Cond" panose="020B0606030402020204" pitchFamily="34" charset="0"/>
              </a:rPr>
              <a:t>Average gift: $173K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7AFF3C-17F3-4B06-B018-A1A680EF4056}"/>
              </a:ext>
            </a:extLst>
          </p:cNvPr>
          <p:cNvSpPr txBox="1"/>
          <p:nvPr/>
        </p:nvSpPr>
        <p:spPr>
          <a:xfrm>
            <a:off x="7705811" y="5181848"/>
            <a:ext cx="2543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Franklin Gothic Medium Cond" panose="020B0606030402020204" pitchFamily="34" charset="0"/>
              </a:rPr>
              <a:t>$5.3M in gifts</a:t>
            </a:r>
          </a:p>
          <a:p>
            <a:pPr algn="ctr"/>
            <a:r>
              <a:rPr lang="en-US" sz="2400" dirty="0">
                <a:latin typeface="Franklin Gothic Medium Cond" panose="020B0606030402020204" pitchFamily="34" charset="0"/>
              </a:rPr>
              <a:t>Average gift: $30K</a:t>
            </a:r>
          </a:p>
        </p:txBody>
      </p:sp>
    </p:spTree>
    <p:extLst>
      <p:ext uri="{BB962C8B-B14F-4D97-AF65-F5344CB8AC3E}">
        <p14:creationId xmlns:p14="http://schemas.microsoft.com/office/powerpoint/2010/main" val="2107787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3707" y="1052790"/>
            <a:ext cx="10361768" cy="482731"/>
          </a:xfrm>
        </p:spPr>
        <p:txBody>
          <a:bodyPr/>
          <a:lstStyle/>
          <a:p>
            <a:r>
              <a:rPr lang="en-US" sz="3600" b="0" dirty="0">
                <a:solidFill>
                  <a:srgbClr val="E57200"/>
                </a:solidFill>
                <a:latin typeface="Franklin Gothic Medium Cond" panose="020B0606030402020204" pitchFamily="34" charset="0"/>
              </a:rPr>
              <a:t>How to recognize a potential donor</a:t>
            </a:r>
            <a:endParaRPr lang="en-US" sz="3600" b="0" cap="none" dirty="0">
              <a:solidFill>
                <a:srgbClr val="E5720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3707" y="1687580"/>
            <a:ext cx="987594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342900">
              <a:lnSpc>
                <a:spcPct val="15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FDFC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Expressions of gratitude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C5D587-5792-484D-B57C-F8E3726C3307}"/>
              </a:ext>
            </a:extLst>
          </p:cNvPr>
          <p:cNvSpPr txBox="1"/>
          <p:nvPr/>
        </p:nvSpPr>
        <p:spPr>
          <a:xfrm>
            <a:off x="11696281" y="6468608"/>
            <a:ext cx="2813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E07D8F-7897-455C-B2FA-A40B6BDB0D8E}"/>
              </a:ext>
            </a:extLst>
          </p:cNvPr>
          <p:cNvSpPr txBox="1"/>
          <p:nvPr/>
        </p:nvSpPr>
        <p:spPr>
          <a:xfrm>
            <a:off x="1109189" y="2511425"/>
            <a:ext cx="9811887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342900">
              <a:lnSpc>
                <a:spcPct val="15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FDFC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Openly sharing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B3C2E09-A6B2-4112-BCDD-F2C496AE0F01}"/>
              </a:ext>
            </a:extLst>
          </p:cNvPr>
          <p:cNvSpPr txBox="1">
            <a:spLocks/>
          </p:cNvSpPr>
          <p:nvPr/>
        </p:nvSpPr>
        <p:spPr>
          <a:xfrm>
            <a:off x="1073707" y="3699489"/>
            <a:ext cx="10361768" cy="4827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342900" rtl="0" eaLnBrk="1" latinLnBrk="0" hangingPunct="1">
              <a:lnSpc>
                <a:spcPts val="1935"/>
              </a:lnSpc>
              <a:spcBef>
                <a:spcPct val="20000"/>
              </a:spcBef>
              <a:buFontTx/>
              <a:buNone/>
              <a:defRPr sz="1800" b="1" i="0" kern="1200" cap="none" baseline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 defTabSz="342900" rtl="0" eaLnBrk="1" latinLnBrk="0" hangingPunct="1">
              <a:spcBef>
                <a:spcPct val="20000"/>
              </a:spcBef>
              <a:buFontTx/>
              <a:buNone/>
              <a:defRPr sz="1500" kern="1200">
                <a:solidFill>
                  <a:schemeClr val="bg1"/>
                </a:solidFill>
                <a:latin typeface="ITC Franklin Gothic Book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bg1"/>
                </a:solidFill>
                <a:latin typeface="ITC Franklin Gothic Book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bg1"/>
                </a:solidFill>
                <a:latin typeface="ITC Franklin Gothic Book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bg1"/>
                </a:solidFill>
                <a:latin typeface="ITC Franklin Gothic Book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rgbClr val="E57200"/>
                </a:solidFill>
                <a:latin typeface="Franklin Gothic Medium Cond" panose="020B0606030402020204" pitchFamily="34" charset="0"/>
              </a:rPr>
              <a:t>How to engage the patient in philanthropy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E0898C3-38E0-454E-8645-FFAFAB93E73D}"/>
              </a:ext>
            </a:extLst>
          </p:cNvPr>
          <p:cNvSpPr txBox="1">
            <a:spLocks/>
          </p:cNvSpPr>
          <p:nvPr/>
        </p:nvSpPr>
        <p:spPr>
          <a:xfrm>
            <a:off x="1109189" y="4429398"/>
            <a:ext cx="10361768" cy="4827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342900" rtl="0" eaLnBrk="1" latinLnBrk="0" hangingPunct="1">
              <a:lnSpc>
                <a:spcPts val="1935"/>
              </a:lnSpc>
              <a:spcBef>
                <a:spcPct val="20000"/>
              </a:spcBef>
              <a:buFontTx/>
              <a:buNone/>
              <a:defRPr sz="1800" b="1" i="0" kern="1200" cap="none" baseline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 defTabSz="342900" rtl="0" eaLnBrk="1" latinLnBrk="0" hangingPunct="1">
              <a:spcBef>
                <a:spcPct val="20000"/>
              </a:spcBef>
              <a:buFontTx/>
              <a:buNone/>
              <a:defRPr sz="1500" kern="1200">
                <a:solidFill>
                  <a:schemeClr val="bg1"/>
                </a:solidFill>
                <a:latin typeface="ITC Franklin Gothic Book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bg1"/>
                </a:solidFill>
                <a:latin typeface="ITC Franklin Gothic Book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bg1"/>
                </a:solidFill>
                <a:latin typeface="ITC Franklin Gothic Book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bg1"/>
                </a:solidFill>
                <a:latin typeface="ITC Franklin Gothic Book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Email, text, or call Ashley or Abby with FULL NAME and DOB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2CF2CB2-D4ED-4B76-ABAA-6BF7B8049285}"/>
              </a:ext>
            </a:extLst>
          </p:cNvPr>
          <p:cNvSpPr txBox="1">
            <a:spLocks/>
          </p:cNvSpPr>
          <p:nvPr/>
        </p:nvSpPr>
        <p:spPr>
          <a:xfrm>
            <a:off x="1118714" y="5025659"/>
            <a:ext cx="10361768" cy="4827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342900" rtl="0" eaLnBrk="1" latinLnBrk="0" hangingPunct="1">
              <a:lnSpc>
                <a:spcPts val="1935"/>
              </a:lnSpc>
              <a:spcBef>
                <a:spcPct val="20000"/>
              </a:spcBef>
              <a:buFontTx/>
              <a:buNone/>
              <a:defRPr sz="1800" b="1" i="0" kern="1200" cap="none" baseline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 defTabSz="342900" rtl="0" eaLnBrk="1" latinLnBrk="0" hangingPunct="1">
              <a:spcBef>
                <a:spcPct val="20000"/>
              </a:spcBef>
              <a:buFontTx/>
              <a:buNone/>
              <a:defRPr sz="1500" kern="1200">
                <a:solidFill>
                  <a:schemeClr val="bg1"/>
                </a:solidFill>
                <a:latin typeface="ITC Franklin Gothic Book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bg1"/>
                </a:solidFill>
                <a:latin typeface="ITC Franklin Gothic Book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bg1"/>
                </a:solidFill>
                <a:latin typeface="ITC Franklin Gothic Book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bg1"/>
                </a:solidFill>
                <a:latin typeface="ITC Franklin Gothic Book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Remember: we are guided by ethical principles</a:t>
            </a:r>
          </a:p>
        </p:txBody>
      </p:sp>
    </p:spTree>
    <p:extLst>
      <p:ext uri="{BB962C8B-B14F-4D97-AF65-F5344CB8AC3E}">
        <p14:creationId xmlns:p14="http://schemas.microsoft.com/office/powerpoint/2010/main" val="1784633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652" y="576583"/>
            <a:ext cx="10361768" cy="1143000"/>
          </a:xfrm>
        </p:spPr>
        <p:txBody>
          <a:bodyPr/>
          <a:lstStyle/>
          <a:p>
            <a:r>
              <a:rPr lang="en-US" b="0" dirty="0">
                <a:latin typeface="Franklin Gothic Medium Cond" panose="020B0606030402020204" pitchFamily="34" charset="0"/>
              </a:rPr>
              <a:t>What Happens Next?</a:t>
            </a:r>
            <a:endParaRPr lang="en-US" b="0" i="0" cap="none" dirty="0">
              <a:latin typeface="Franklin Gothic Medium Cond" panose="020B06060304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4072C1-5CAA-44A1-A4F5-0FB74BE0BC95}"/>
              </a:ext>
            </a:extLst>
          </p:cNvPr>
          <p:cNvSpPr txBox="1"/>
          <p:nvPr/>
        </p:nvSpPr>
        <p:spPr>
          <a:xfrm>
            <a:off x="11696281" y="6468608"/>
            <a:ext cx="2813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47D7A8F-2170-47F1-A147-153D622BCAAF}"/>
              </a:ext>
            </a:extLst>
          </p:cNvPr>
          <p:cNvSpPr txBox="1">
            <a:spLocks/>
          </p:cNvSpPr>
          <p:nvPr/>
        </p:nvSpPr>
        <p:spPr>
          <a:xfrm>
            <a:off x="940652" y="2329437"/>
            <a:ext cx="10361768" cy="4827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342900" rtl="0" eaLnBrk="1" latinLnBrk="0" hangingPunct="1">
              <a:lnSpc>
                <a:spcPts val="1935"/>
              </a:lnSpc>
              <a:spcBef>
                <a:spcPct val="20000"/>
              </a:spcBef>
              <a:buFontTx/>
              <a:buNone/>
              <a:defRPr sz="1800" b="1" i="0" kern="1200" cap="none" baseline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 defTabSz="342900" rtl="0" eaLnBrk="1" latinLnBrk="0" hangingPunct="1">
              <a:spcBef>
                <a:spcPct val="20000"/>
              </a:spcBef>
              <a:buFontTx/>
              <a:buNone/>
              <a:defRPr sz="1500" kern="1200">
                <a:solidFill>
                  <a:schemeClr val="bg1"/>
                </a:solidFill>
                <a:latin typeface="ITC Franklin Gothic Book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bg1"/>
                </a:solidFill>
                <a:latin typeface="ITC Franklin Gothic Book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bg1"/>
                </a:solidFill>
                <a:latin typeface="ITC Franklin Gothic Book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bg1"/>
                </a:solidFill>
                <a:latin typeface="ITC Franklin Gothic Book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rgbClr val="E57200"/>
                </a:solidFill>
              </a:rPr>
              <a:t>Our outreach methods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4AA559F-98E8-45BA-8762-1D39B6BDC0E0}"/>
              </a:ext>
            </a:extLst>
          </p:cNvPr>
          <p:cNvSpPr txBox="1">
            <a:spLocks/>
          </p:cNvSpPr>
          <p:nvPr/>
        </p:nvSpPr>
        <p:spPr>
          <a:xfrm>
            <a:off x="970796" y="3550036"/>
            <a:ext cx="10361768" cy="4827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342900" rtl="0" eaLnBrk="1" latinLnBrk="0" hangingPunct="1">
              <a:lnSpc>
                <a:spcPts val="1935"/>
              </a:lnSpc>
              <a:spcBef>
                <a:spcPct val="20000"/>
              </a:spcBef>
              <a:buFontTx/>
              <a:buNone/>
              <a:defRPr sz="1800" b="1" i="0" kern="1200" cap="none" baseline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 defTabSz="342900" rtl="0" eaLnBrk="1" latinLnBrk="0" hangingPunct="1">
              <a:spcBef>
                <a:spcPct val="20000"/>
              </a:spcBef>
              <a:buFontTx/>
              <a:buNone/>
              <a:defRPr sz="1500" kern="1200">
                <a:solidFill>
                  <a:schemeClr val="bg1"/>
                </a:solidFill>
                <a:latin typeface="ITC Franklin Gothic Book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bg1"/>
                </a:solidFill>
                <a:latin typeface="ITC Franklin Gothic Book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bg1"/>
                </a:solidFill>
                <a:latin typeface="ITC Franklin Gothic Book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bg1"/>
                </a:solidFill>
                <a:latin typeface="ITC Franklin Gothic Book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rgbClr val="E57200"/>
                </a:solidFill>
              </a:rPr>
              <a:t>Grateful patient stories: Justin T. and Tom V.</a:t>
            </a:r>
          </a:p>
        </p:txBody>
      </p:sp>
    </p:spTree>
    <p:extLst>
      <p:ext uri="{BB962C8B-B14F-4D97-AF65-F5344CB8AC3E}">
        <p14:creationId xmlns:p14="http://schemas.microsoft.com/office/powerpoint/2010/main" val="2016769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C7B94-0BD4-48AE-867E-21EE16804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436" y="693621"/>
            <a:ext cx="10473128" cy="1143000"/>
          </a:xfrm>
        </p:spPr>
        <p:txBody>
          <a:bodyPr/>
          <a:lstStyle/>
          <a:p>
            <a:r>
              <a:rPr lang="en-US" b="0" dirty="0">
                <a:latin typeface="Franklin Gothic Medium Cond" panose="020B0606030402020204" pitchFamily="34" charset="0"/>
              </a:rPr>
              <a:t>Take the meeting!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1F139-DC08-4057-BC3A-BF7D57C3C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436" y="1318673"/>
            <a:ext cx="10473128" cy="904767"/>
          </a:xfrm>
        </p:spPr>
        <p:txBody>
          <a:bodyPr/>
          <a:lstStyle/>
          <a:p>
            <a:r>
              <a:rPr lang="en-US" sz="1600" dirty="0"/>
              <a:t>Examples of individual or team priorities for impact –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B44A8-E048-4ED1-8F92-3C2EE55C12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9436" y="2646947"/>
            <a:ext cx="10777508" cy="3368845"/>
          </a:xfrm>
        </p:spPr>
        <p:txBody>
          <a:bodyPr/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Examples shared from Dr. Greene: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Clinical trials CRC-this would allow us to open novel studies for prostate cancer. (50K a year)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Oncology fellow-we want to start a fellowship and train future urologic oncologists (80K a year)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Focal ultrasound program: we need to buy a Focal One machine to get the program off the ground and augment our IRE program. 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Statistician: we but a percentage of a statistician to help us on projects but this takes funding.(50k a year)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fund: this is money to publish articles ($3000 for JAMA) money to pay the registration for major meetings and present our research to increase our prestige and get our research out there (up to $1000 per meeting) and travel funds.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Named surgical suite – dream big!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C95F3481-9D23-4870-9B54-95CBD465F962}"/>
              </a:ext>
            </a:extLst>
          </p:cNvPr>
          <p:cNvSpPr/>
          <p:nvPr/>
        </p:nvSpPr>
        <p:spPr>
          <a:xfrm rot="823400">
            <a:off x="7950619" y="301018"/>
            <a:ext cx="3149235" cy="2898086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Thank you, Drs. Greene, Krupski, Sands, and Terran Sims</a:t>
            </a:r>
          </a:p>
        </p:txBody>
      </p:sp>
    </p:spTree>
    <p:extLst>
      <p:ext uri="{BB962C8B-B14F-4D97-AF65-F5344CB8AC3E}">
        <p14:creationId xmlns:p14="http://schemas.microsoft.com/office/powerpoint/2010/main" val="2871279113"/>
      </p:ext>
    </p:extLst>
  </p:cSld>
  <p:clrMapOvr>
    <a:masterClrMapping/>
  </p:clrMapOvr>
</p:sld>
</file>

<file path=ppt/theme/theme1.xml><?xml version="1.0" encoding="utf-8"?>
<a:theme xmlns:a="http://schemas.openxmlformats.org/drawingml/2006/main" name="4_UVA GEN title and end slide">
  <a:themeElements>
    <a:clrScheme name="UVA NEW BRAND">
      <a:dk1>
        <a:srgbClr val="D75929"/>
      </a:dk1>
      <a:lt1>
        <a:srgbClr val="0E1011"/>
      </a:lt1>
      <a:dk2>
        <a:srgbClr val="FFFFFE"/>
      </a:dk2>
      <a:lt2>
        <a:srgbClr val="FDFCFB"/>
      </a:lt2>
      <a:accent1>
        <a:srgbClr val="123C63"/>
      </a:accent1>
      <a:accent2>
        <a:srgbClr val="005256"/>
      </a:accent2>
      <a:accent3>
        <a:srgbClr val="9E283F"/>
      </a:accent3>
      <a:accent4>
        <a:srgbClr val="DEB021"/>
      </a:accent4>
      <a:accent5>
        <a:srgbClr val="FFFFFE"/>
      </a:accent5>
      <a:accent6>
        <a:srgbClr val="FDFCF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VA GEN inside 6">
  <a:themeElements>
    <a:clrScheme name="UVA New Brand Colors - USE">
      <a:dk1>
        <a:srgbClr val="E57228"/>
      </a:dk1>
      <a:lt1>
        <a:srgbClr val="0E1011"/>
      </a:lt1>
      <a:dk2>
        <a:srgbClr val="FFFFFE"/>
      </a:dk2>
      <a:lt2>
        <a:srgbClr val="FDFCFB"/>
      </a:lt2>
      <a:accent1>
        <a:srgbClr val="123C63"/>
      </a:accent1>
      <a:accent2>
        <a:srgbClr val="005256"/>
      </a:accent2>
      <a:accent3>
        <a:srgbClr val="9E283F"/>
      </a:accent3>
      <a:accent4>
        <a:srgbClr val="DEB021"/>
      </a:accent4>
      <a:accent5>
        <a:srgbClr val="FFFFFE"/>
      </a:accent5>
      <a:accent6>
        <a:srgbClr val="FDFCF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8_UVA GEN inside 6">
  <a:themeElements>
    <a:clrScheme name="UVA New Brand Colors - USE">
      <a:dk1>
        <a:srgbClr val="E57228"/>
      </a:dk1>
      <a:lt1>
        <a:srgbClr val="0E1011"/>
      </a:lt1>
      <a:dk2>
        <a:srgbClr val="FFFFFE"/>
      </a:dk2>
      <a:lt2>
        <a:srgbClr val="FDFCFB"/>
      </a:lt2>
      <a:accent1>
        <a:srgbClr val="123C63"/>
      </a:accent1>
      <a:accent2>
        <a:srgbClr val="005256"/>
      </a:accent2>
      <a:accent3>
        <a:srgbClr val="9E283F"/>
      </a:accent3>
      <a:accent4>
        <a:srgbClr val="DEB021"/>
      </a:accent4>
      <a:accent5>
        <a:srgbClr val="FFFFFE"/>
      </a:accent5>
      <a:accent6>
        <a:srgbClr val="FDFCF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UVA GEN inside 6">
  <a:themeElements>
    <a:clrScheme name="UVA New Brand Colors - USE">
      <a:dk1>
        <a:srgbClr val="E57228"/>
      </a:dk1>
      <a:lt1>
        <a:srgbClr val="0E1011"/>
      </a:lt1>
      <a:dk2>
        <a:srgbClr val="FFFFFE"/>
      </a:dk2>
      <a:lt2>
        <a:srgbClr val="FDFCFB"/>
      </a:lt2>
      <a:accent1>
        <a:srgbClr val="123C63"/>
      </a:accent1>
      <a:accent2>
        <a:srgbClr val="005256"/>
      </a:accent2>
      <a:accent3>
        <a:srgbClr val="9E283F"/>
      </a:accent3>
      <a:accent4>
        <a:srgbClr val="DEB021"/>
      </a:accent4>
      <a:accent5>
        <a:srgbClr val="FFFFFE"/>
      </a:accent5>
      <a:accent6>
        <a:srgbClr val="FDFCF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9_UVA GEN inside 6">
  <a:themeElements>
    <a:clrScheme name="UVA New Brand Colors - USE">
      <a:dk1>
        <a:srgbClr val="E57228"/>
      </a:dk1>
      <a:lt1>
        <a:srgbClr val="0E1011"/>
      </a:lt1>
      <a:dk2>
        <a:srgbClr val="FFFFFE"/>
      </a:dk2>
      <a:lt2>
        <a:srgbClr val="FDFCFB"/>
      </a:lt2>
      <a:accent1>
        <a:srgbClr val="123C63"/>
      </a:accent1>
      <a:accent2>
        <a:srgbClr val="005256"/>
      </a:accent2>
      <a:accent3>
        <a:srgbClr val="9E283F"/>
      </a:accent3>
      <a:accent4>
        <a:srgbClr val="DEB021"/>
      </a:accent4>
      <a:accent5>
        <a:srgbClr val="FFFFFE"/>
      </a:accent5>
      <a:accent6>
        <a:srgbClr val="FDFCF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defRPr sz="1000" dirty="0" smtClean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UVA GEN inside 6">
  <a:themeElements>
    <a:clrScheme name="UVA New Brand Colors - USE">
      <a:dk1>
        <a:srgbClr val="E57228"/>
      </a:dk1>
      <a:lt1>
        <a:srgbClr val="0E1011"/>
      </a:lt1>
      <a:dk2>
        <a:srgbClr val="FFFFFE"/>
      </a:dk2>
      <a:lt2>
        <a:srgbClr val="FDFCFB"/>
      </a:lt2>
      <a:accent1>
        <a:srgbClr val="123C63"/>
      </a:accent1>
      <a:accent2>
        <a:srgbClr val="005256"/>
      </a:accent2>
      <a:accent3>
        <a:srgbClr val="9E283F"/>
      </a:accent3>
      <a:accent4>
        <a:srgbClr val="DEB021"/>
      </a:accent4>
      <a:accent5>
        <a:srgbClr val="FFFFFE"/>
      </a:accent5>
      <a:accent6>
        <a:srgbClr val="FDFCF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UVA GEN inside 6">
  <a:themeElements>
    <a:clrScheme name="UVA New Brand Colors - USE">
      <a:dk1>
        <a:srgbClr val="E57228"/>
      </a:dk1>
      <a:lt1>
        <a:srgbClr val="0E1011"/>
      </a:lt1>
      <a:dk2>
        <a:srgbClr val="FFFFFE"/>
      </a:dk2>
      <a:lt2>
        <a:srgbClr val="FDFCFB"/>
      </a:lt2>
      <a:accent1>
        <a:srgbClr val="123C63"/>
      </a:accent1>
      <a:accent2>
        <a:srgbClr val="005256"/>
      </a:accent2>
      <a:accent3>
        <a:srgbClr val="9E283F"/>
      </a:accent3>
      <a:accent4>
        <a:srgbClr val="DEB021"/>
      </a:accent4>
      <a:accent5>
        <a:srgbClr val="FFFFFE"/>
      </a:accent5>
      <a:accent6>
        <a:srgbClr val="FDFCF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_UVA GEN inside 6">
  <a:themeElements>
    <a:clrScheme name="UVA New Brand Colors - USE">
      <a:dk1>
        <a:srgbClr val="E57228"/>
      </a:dk1>
      <a:lt1>
        <a:srgbClr val="0E1011"/>
      </a:lt1>
      <a:dk2>
        <a:srgbClr val="FFFFFE"/>
      </a:dk2>
      <a:lt2>
        <a:srgbClr val="FDFCFB"/>
      </a:lt2>
      <a:accent1>
        <a:srgbClr val="123C63"/>
      </a:accent1>
      <a:accent2>
        <a:srgbClr val="005256"/>
      </a:accent2>
      <a:accent3>
        <a:srgbClr val="9E283F"/>
      </a:accent3>
      <a:accent4>
        <a:srgbClr val="DEB021"/>
      </a:accent4>
      <a:accent5>
        <a:srgbClr val="FFFFFE"/>
      </a:accent5>
      <a:accent6>
        <a:srgbClr val="FDFCF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7_UVA GEN inside 6">
  <a:themeElements>
    <a:clrScheme name="UVA New Brand Colors - USE">
      <a:dk1>
        <a:srgbClr val="E57228"/>
      </a:dk1>
      <a:lt1>
        <a:srgbClr val="0E1011"/>
      </a:lt1>
      <a:dk2>
        <a:srgbClr val="FFFFFE"/>
      </a:dk2>
      <a:lt2>
        <a:srgbClr val="FDFCFB"/>
      </a:lt2>
      <a:accent1>
        <a:srgbClr val="123C63"/>
      </a:accent1>
      <a:accent2>
        <a:srgbClr val="005256"/>
      </a:accent2>
      <a:accent3>
        <a:srgbClr val="9E283F"/>
      </a:accent3>
      <a:accent4>
        <a:srgbClr val="DEB021"/>
      </a:accent4>
      <a:accent5>
        <a:srgbClr val="FFFFFE"/>
      </a:accent5>
      <a:accent6>
        <a:srgbClr val="FDFCF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11497</TotalTime>
  <Words>486</Words>
  <Application>Microsoft Office PowerPoint</Application>
  <PresentationFormat>Widescreen</PresentationFormat>
  <Paragraphs>99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Arial</vt:lpstr>
      <vt:lpstr>Calibri</vt:lpstr>
      <vt:lpstr>Franklin Gothic Medium Cond</vt:lpstr>
      <vt:lpstr>ITC Franklin Gothic Book</vt:lpstr>
      <vt:lpstr>ITC Franklin Gothic Heavy</vt:lpstr>
      <vt:lpstr>4_UVA GEN title and end slide</vt:lpstr>
      <vt:lpstr>UVA GEN inside 6</vt:lpstr>
      <vt:lpstr>8_UVA GEN inside 6</vt:lpstr>
      <vt:lpstr>2_UVA GEN inside 6</vt:lpstr>
      <vt:lpstr>9_UVA GEN inside 6</vt:lpstr>
      <vt:lpstr>3_UVA GEN inside 6</vt:lpstr>
      <vt:lpstr>4_UVA GEN inside 6</vt:lpstr>
      <vt:lpstr>6_UVA GEN inside 6</vt:lpstr>
      <vt:lpstr>7_UVA GEN inside 6</vt:lpstr>
      <vt:lpstr>PowerPoint Presentation</vt:lpstr>
      <vt:lpstr>PowerPoint Presentation</vt:lpstr>
      <vt:lpstr>PowerPoint Presentation</vt:lpstr>
      <vt:lpstr>Patient giving is on the rise</vt:lpstr>
      <vt:lpstr>Provider partnerships are deepening</vt:lpstr>
      <vt:lpstr>How referrals translate to fundraising visits and gifts 3 year period – FY22-24</vt:lpstr>
      <vt:lpstr>PowerPoint Presentation</vt:lpstr>
      <vt:lpstr>What Happens Next?</vt:lpstr>
      <vt:lpstr>Take the meeting!</vt:lpstr>
      <vt:lpstr>PowerPoint Presentation</vt:lpstr>
      <vt:lpstr>PowerPoint Presentation</vt:lpstr>
    </vt:vector>
  </TitlesOfParts>
  <Company>Circle120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Delaney</dc:creator>
  <cp:lastModifiedBy>Kimbrough, Abigail M *HS</cp:lastModifiedBy>
  <cp:revision>297</cp:revision>
  <cp:lastPrinted>2024-01-08T19:06:04Z</cp:lastPrinted>
  <dcterms:created xsi:type="dcterms:W3CDTF">2017-10-18T15:58:36Z</dcterms:created>
  <dcterms:modified xsi:type="dcterms:W3CDTF">2025-04-14T19:59:44Z</dcterms:modified>
</cp:coreProperties>
</file>